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5" r:id="rId2"/>
    <p:sldMasterId id="2147483817" r:id="rId3"/>
    <p:sldMasterId id="2147483829" r:id="rId4"/>
    <p:sldMasterId id="2147483890" r:id="rId5"/>
  </p:sldMasterIdLst>
  <p:notesMasterIdLst>
    <p:notesMasterId r:id="rId87"/>
  </p:notesMasterIdLst>
  <p:handoutMasterIdLst>
    <p:handoutMasterId r:id="rId88"/>
  </p:handoutMasterIdLst>
  <p:sldIdLst>
    <p:sldId id="869" r:id="rId6"/>
    <p:sldId id="865" r:id="rId7"/>
    <p:sldId id="1613" r:id="rId8"/>
    <p:sldId id="1642" r:id="rId9"/>
    <p:sldId id="824" r:id="rId10"/>
    <p:sldId id="1623" r:id="rId11"/>
    <p:sldId id="875" r:id="rId12"/>
    <p:sldId id="832" r:id="rId13"/>
    <p:sldId id="827" r:id="rId14"/>
    <p:sldId id="853" r:id="rId15"/>
    <p:sldId id="1666" r:id="rId16"/>
    <p:sldId id="829" r:id="rId17"/>
    <p:sldId id="831" r:id="rId18"/>
    <p:sldId id="833" r:id="rId19"/>
    <p:sldId id="834" r:id="rId20"/>
    <p:sldId id="1608" r:id="rId21"/>
    <p:sldId id="1609" r:id="rId22"/>
    <p:sldId id="836" r:id="rId23"/>
    <p:sldId id="1670" r:id="rId24"/>
    <p:sldId id="1669" r:id="rId25"/>
    <p:sldId id="1610" r:id="rId26"/>
    <p:sldId id="867" r:id="rId27"/>
    <p:sldId id="870" r:id="rId28"/>
    <p:sldId id="854" r:id="rId29"/>
    <p:sldId id="855" r:id="rId30"/>
    <p:sldId id="856" r:id="rId31"/>
    <p:sldId id="844" r:id="rId32"/>
    <p:sldId id="1639" r:id="rId33"/>
    <p:sldId id="858" r:id="rId34"/>
    <p:sldId id="859" r:id="rId35"/>
    <p:sldId id="860" r:id="rId36"/>
    <p:sldId id="876" r:id="rId37"/>
    <p:sldId id="1625" r:id="rId38"/>
    <p:sldId id="1626" r:id="rId39"/>
    <p:sldId id="1627" r:id="rId40"/>
    <p:sldId id="1628" r:id="rId41"/>
    <p:sldId id="1629" r:id="rId42"/>
    <p:sldId id="1630" r:id="rId43"/>
    <p:sldId id="1631" r:id="rId44"/>
    <p:sldId id="1650" r:id="rId45"/>
    <p:sldId id="1632" r:id="rId46"/>
    <p:sldId id="1648" r:id="rId47"/>
    <p:sldId id="1647" r:id="rId48"/>
    <p:sldId id="1649" r:id="rId49"/>
    <p:sldId id="1633" r:id="rId50"/>
    <p:sldId id="1638" r:id="rId51"/>
    <p:sldId id="1661" r:id="rId52"/>
    <p:sldId id="1662" r:id="rId53"/>
    <p:sldId id="1663" r:id="rId54"/>
    <p:sldId id="848" r:id="rId55"/>
    <p:sldId id="1640" r:id="rId56"/>
    <p:sldId id="862" r:id="rId57"/>
    <p:sldId id="873" r:id="rId58"/>
    <p:sldId id="1652" r:id="rId59"/>
    <p:sldId id="1653" r:id="rId60"/>
    <p:sldId id="808" r:id="rId61"/>
    <p:sldId id="820" r:id="rId62"/>
    <p:sldId id="863" r:id="rId63"/>
    <p:sldId id="868" r:id="rId64"/>
    <p:sldId id="1621" r:id="rId65"/>
    <p:sldId id="795" r:id="rId66"/>
    <p:sldId id="1618" r:id="rId67"/>
    <p:sldId id="1636" r:id="rId68"/>
    <p:sldId id="1671" r:id="rId69"/>
    <p:sldId id="1651" r:id="rId70"/>
    <p:sldId id="1667" r:id="rId71"/>
    <p:sldId id="1668" r:id="rId72"/>
    <p:sldId id="778" r:id="rId73"/>
    <p:sldId id="780" r:id="rId74"/>
    <p:sldId id="1634" r:id="rId75"/>
    <p:sldId id="1635" r:id="rId76"/>
    <p:sldId id="878" r:id="rId77"/>
    <p:sldId id="1646" r:id="rId78"/>
    <p:sldId id="1645" r:id="rId79"/>
    <p:sldId id="775" r:id="rId80"/>
    <p:sldId id="776" r:id="rId81"/>
    <p:sldId id="886" r:id="rId82"/>
    <p:sldId id="800" r:id="rId83"/>
    <p:sldId id="880" r:id="rId84"/>
    <p:sldId id="802" r:id="rId85"/>
    <p:sldId id="1672" r:id="rId86"/>
  </p:sldIdLst>
  <p:sldSz cx="9144000" cy="5143500" type="screen16x9"/>
  <p:notesSz cx="7102475" cy="9388475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0">
          <p15:clr>
            <a:srgbClr val="A4A3A4"/>
          </p15:clr>
        </p15:guide>
        <p15:guide id="4" orient="horz" pos="3156" userDrawn="1">
          <p15:clr>
            <a:srgbClr val="A4A3A4"/>
          </p15:clr>
        </p15:guide>
        <p15:guide id="5" orient="horz" pos="3012">
          <p15:clr>
            <a:srgbClr val="A4A3A4"/>
          </p15:clr>
        </p15:guide>
        <p15:guide id="6" orient="horz" pos="324">
          <p15:clr>
            <a:srgbClr val="A4A3A4"/>
          </p15:clr>
        </p15:guide>
        <p15:guide id="7" pos="144">
          <p15:clr>
            <a:srgbClr val="A4A3A4"/>
          </p15:clr>
        </p15:guide>
        <p15:guide id="8" pos="48">
          <p15:clr>
            <a:srgbClr val="A4A3A4"/>
          </p15:clr>
        </p15:guide>
        <p15:guide id="9" pos="5616">
          <p15:clr>
            <a:srgbClr val="A4A3A4"/>
          </p15:clr>
        </p15:guide>
        <p15:guide id="10" orient="horz" pos="1044">
          <p15:clr>
            <a:srgbClr val="A4A3A4"/>
          </p15:clr>
        </p15:guide>
        <p15:guide id="11" pos="5491">
          <p15:clr>
            <a:srgbClr val="A4A3A4"/>
          </p15:clr>
        </p15:guide>
        <p15:guide id="12" pos="336">
          <p15:clr>
            <a:srgbClr val="A4A3A4"/>
          </p15:clr>
        </p15:guide>
        <p15:guide id="13" orient="horz" pos="36">
          <p15:clr>
            <a:srgbClr val="A4A3A4"/>
          </p15:clr>
        </p15:guide>
        <p15:guide id="14" orient="horz" pos="311">
          <p15:clr>
            <a:srgbClr val="A4A3A4"/>
          </p15:clr>
        </p15:guide>
        <p15:guide id="15" orient="horz" pos="1056">
          <p15:clr>
            <a:srgbClr val="A4A3A4"/>
          </p15:clr>
        </p15:guide>
        <p15:guide id="16" pos="5478">
          <p15:clr>
            <a:srgbClr val="A4A3A4"/>
          </p15:clr>
        </p15:guide>
        <p15:guide id="17" pos="288">
          <p15:clr>
            <a:srgbClr val="A4A3A4"/>
          </p15:clr>
        </p15:guide>
        <p15:guide id="18" orient="horz" pos="3017">
          <p15:clr>
            <a:srgbClr val="A4A3A4"/>
          </p15:clr>
        </p15:guide>
        <p15:guide id="19" orient="horz" pos="1127">
          <p15:clr>
            <a:srgbClr val="A4A3A4"/>
          </p15:clr>
        </p15:guide>
        <p15:guide id="20" pos="330">
          <p15:clr>
            <a:srgbClr val="A4A3A4"/>
          </p15:clr>
        </p15:guide>
        <p15:guide id="21" orient="horz" pos="1846">
          <p15:clr>
            <a:srgbClr val="A4A3A4"/>
          </p15:clr>
        </p15:guide>
        <p15:guide id="22" orient="horz" pos="2558">
          <p15:clr>
            <a:srgbClr val="A4A3A4"/>
          </p15:clr>
        </p15:guide>
        <p15:guide id="23" orient="horz" pos="1692">
          <p15:clr>
            <a:srgbClr val="A4A3A4"/>
          </p15:clr>
        </p15:guide>
        <p15:guide id="24" orient="horz" pos="1060">
          <p15:clr>
            <a:srgbClr val="A4A3A4"/>
          </p15:clr>
        </p15:guide>
        <p15:guide id="25" orient="horz" pos="2606">
          <p15:clr>
            <a:srgbClr val="A4A3A4"/>
          </p15:clr>
        </p15:guide>
        <p15:guide id="26" pos="1272">
          <p15:clr>
            <a:srgbClr val="A4A3A4"/>
          </p15:clr>
        </p15:guide>
        <p15:guide id="27" pos="4800">
          <p15:clr>
            <a:srgbClr val="A4A3A4"/>
          </p15:clr>
        </p15:guide>
        <p15:guide id="28" pos="40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 Edelstein" initials="SE" lastIdx="18" clrIdx="0"/>
  <p:cmAuthor id="1" name="Kristen Nadeau" initials="KN" lastIdx="2" clrIdx="1"/>
  <p:cmAuthor id="2" name="ahogan" initials="AH" lastIdx="34" clrIdx="2"/>
  <p:cmAuthor id="3" name="Steven Kahn" initials="" lastIdx="4" clrIdx="3"/>
  <p:cmAuthor id="4" name="Steven E Kahn" initials="SK" lastIdx="41" clrIdx="4">
    <p:extLst>
      <p:ext uri="{19B8F6BF-5375-455C-9EA6-DF929625EA0E}">
        <p15:presenceInfo xmlns:p15="http://schemas.microsoft.com/office/powerpoint/2012/main" userId="Steven E Kahn" providerId="None"/>
      </p:ext>
    </p:extLst>
  </p:cmAuthor>
  <p:cmAuthor id="5" name="Ashley H Tjaden" initials="AHT" lastIdx="53" clrIdx="5"/>
  <p:cmAuthor id="6" name="sharone" initials="SE" lastIdx="15" clrIdx="6">
    <p:extLst>
      <p:ext uri="{19B8F6BF-5375-455C-9EA6-DF929625EA0E}">
        <p15:presenceInfo xmlns:p15="http://schemas.microsoft.com/office/powerpoint/2012/main" userId="shar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663300"/>
    <a:srgbClr val="9933FF"/>
    <a:srgbClr val="008000"/>
    <a:srgbClr val="0000FF"/>
    <a:srgbClr val="99FFCC"/>
    <a:srgbClr val="FFFF00"/>
    <a:srgbClr val="00FFFF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 autoAdjust="0"/>
    <p:restoredTop sz="95441" autoAdjust="0"/>
  </p:normalViewPr>
  <p:slideViewPr>
    <p:cSldViewPr snapToGrid="0">
      <p:cViewPr varScale="1">
        <p:scale>
          <a:sx n="142" d="100"/>
          <a:sy n="142" d="100"/>
        </p:scale>
        <p:origin x="102" y="624"/>
      </p:cViewPr>
      <p:guideLst>
        <p:guide orient="horz" pos="1620"/>
        <p:guide pos="2880"/>
        <p:guide orient="horz" pos="70"/>
        <p:guide orient="horz" pos="3156"/>
        <p:guide orient="horz" pos="3012"/>
        <p:guide orient="horz" pos="324"/>
        <p:guide pos="144"/>
        <p:guide pos="48"/>
        <p:guide pos="5616"/>
        <p:guide orient="horz" pos="1044"/>
        <p:guide pos="5491"/>
        <p:guide pos="336"/>
        <p:guide orient="horz" pos="36"/>
        <p:guide orient="horz" pos="311"/>
        <p:guide orient="horz" pos="1056"/>
        <p:guide pos="5478"/>
        <p:guide pos="288"/>
        <p:guide orient="horz" pos="3017"/>
        <p:guide orient="horz" pos="1127"/>
        <p:guide pos="330"/>
        <p:guide orient="horz" pos="1846"/>
        <p:guide orient="horz" pos="2558"/>
        <p:guide orient="horz" pos="1692"/>
        <p:guide orient="horz" pos="1060"/>
        <p:guide orient="horz" pos="2606"/>
        <p:guide pos="1272"/>
        <p:guide pos="4800"/>
        <p:guide pos="4075"/>
      </p:guideLst>
    </p:cSldViewPr>
  </p:slideViewPr>
  <p:outlineViewPr>
    <p:cViewPr>
      <p:scale>
        <a:sx n="33" d="100"/>
        <a:sy n="33" d="100"/>
      </p:scale>
      <p:origin x="0" y="171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  <p:guide orient="horz" pos="2957"/>
        <p:guide pos="2237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amba.bsc.gwu.edu\rise\Meetings\ADA%202018\Slide%205%20Red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amba.bsc.gwu.edu\rise\Meetings\ADA%202018\Slide%205%20Re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.bsc.gwu.edu\rise\Manuscripts\E02A%20Adult%20Primary%20Outcome\SMBG%20Panels\RISE%20SMBG%203%20Panels%20Adults_041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.bsc.gwu.edu\rise\Manuscripts\E02A%20Adult%20Primary%20Outcome\SMBG%20Panels\RISE%20SMBG%203%20Panels%20Adults_041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.bsc.gwu.edu\rise\Manuscripts\E02A%20Adult%20Primary%20Outcome\SMBG%20Panels\RISE%20SMBG%203%20Panels%20Adults_041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33053902789"/>
          <c:y val="3.5627732026445882E-2"/>
          <c:w val="0.83160543308659185"/>
          <c:h val="0.82770293750246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Glucose (mg/dl)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30</c:v>
                </c:pt>
                <c:pt idx="9">
                  <c:v>60</c:v>
                </c:pt>
                <c:pt idx="10">
                  <c:v>90</c:v>
                </c:pt>
                <c:pt idx="11">
                  <c:v>100</c:v>
                </c:pt>
                <c:pt idx="12">
                  <c:v>110</c:v>
                </c:pt>
                <c:pt idx="13">
                  <c:v>120</c:v>
                </c:pt>
                <c:pt idx="14">
                  <c:v>155</c:v>
                </c:pt>
                <c:pt idx="15">
                  <c:v>159</c:v>
                </c:pt>
                <c:pt idx="16">
                  <c:v>162</c:v>
                </c:pt>
                <c:pt idx="17">
                  <c:v>163</c:v>
                </c:pt>
                <c:pt idx="18">
                  <c:v>164</c:v>
                </c:pt>
                <c:pt idx="19">
                  <c:v>165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210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210</c:v>
                </c:pt>
                <c:pt idx="9">
                  <c:v>225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600</c:v>
                </c:pt>
                <c:pt idx="15">
                  <c:v>580</c:v>
                </c:pt>
                <c:pt idx="16">
                  <c:v>575</c:v>
                </c:pt>
                <c:pt idx="17">
                  <c:v>575</c:v>
                </c:pt>
                <c:pt idx="18">
                  <c:v>575</c:v>
                </c:pt>
                <c:pt idx="19">
                  <c:v>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B1-AA47-802E-EE0105102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42624"/>
        <c:axId val="120044544"/>
      </c:scatterChart>
      <c:valAx>
        <c:axId val="120042624"/>
        <c:scaling>
          <c:orientation val="minMax"/>
          <c:min val="-3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2" charset="0"/>
              </a:defRPr>
            </a:pPr>
            <a:endParaRPr lang="en-US"/>
          </a:p>
        </c:txPr>
        <c:crossAx val="120044544"/>
        <c:crosses val="autoZero"/>
        <c:crossBetween val="midCat"/>
        <c:majorUnit val="10"/>
        <c:minorUnit val="10"/>
      </c:valAx>
      <c:valAx>
        <c:axId val="120044544"/>
        <c:scaling>
          <c:orientation val="minMax"/>
          <c:max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0" i="0" u="none" strike="noStrike" baseline="0" dirty="0">
                    <a:latin typeface="Helvetica" pitchFamily="34" charset="0"/>
                    <a:cs typeface="Helvetica" pitchFamily="34" charset="0"/>
                  </a:rPr>
                  <a:t>Glucose (mg/dL)</a:t>
                </a:r>
                <a:r>
                  <a:rPr lang="en-US" sz="1800" b="1" i="0" u="none" strike="noStrike" baseline="0" dirty="0">
                    <a:latin typeface="Helvetica" pitchFamily="34" charset="0"/>
                    <a:cs typeface="Helvetica" pitchFamily="34" charset="0"/>
                  </a:rPr>
                  <a:t> </a:t>
                </a:r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c:rich>
          </c:tx>
          <c:layout>
            <c:manualLayout>
              <c:xMode val="edge"/>
              <c:yMode val="edge"/>
              <c:x val="4.6971915210672746E-2"/>
              <c:y val="0.198121010651126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2" charset="0"/>
              </a:defRPr>
            </a:pPr>
            <a:endParaRPr lang="en-US"/>
          </a:p>
        </c:txPr>
        <c:crossAx val="120042624"/>
        <c:crossesAt val="-20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5133053902789"/>
          <c:y val="3.5627732026445882E-2"/>
          <c:w val="0.83160543308659185"/>
          <c:h val="0.827702937502461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Glucose (mg/dl)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30</c:v>
                </c:pt>
                <c:pt idx="9">
                  <c:v>60</c:v>
                </c:pt>
                <c:pt idx="10">
                  <c:v>90</c:v>
                </c:pt>
                <c:pt idx="11">
                  <c:v>100</c:v>
                </c:pt>
                <c:pt idx="12">
                  <c:v>110</c:v>
                </c:pt>
                <c:pt idx="13">
                  <c:v>120</c:v>
                </c:pt>
                <c:pt idx="14">
                  <c:v>155</c:v>
                </c:pt>
                <c:pt idx="15">
                  <c:v>159</c:v>
                </c:pt>
                <c:pt idx="16">
                  <c:v>162</c:v>
                </c:pt>
                <c:pt idx="17">
                  <c:v>163</c:v>
                </c:pt>
                <c:pt idx="18">
                  <c:v>164</c:v>
                </c:pt>
                <c:pt idx="19">
                  <c:v>165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210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210</c:v>
                </c:pt>
                <c:pt idx="9">
                  <c:v>225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600</c:v>
                </c:pt>
                <c:pt idx="15">
                  <c:v>580</c:v>
                </c:pt>
                <c:pt idx="16">
                  <c:v>575</c:v>
                </c:pt>
                <c:pt idx="17">
                  <c:v>575</c:v>
                </c:pt>
                <c:pt idx="18">
                  <c:v>575</c:v>
                </c:pt>
                <c:pt idx="19">
                  <c:v>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B1-AA47-802E-EE0105102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60864"/>
        <c:axId val="134890624"/>
      </c:scatterChart>
      <c:valAx>
        <c:axId val="134660864"/>
        <c:scaling>
          <c:orientation val="minMax"/>
          <c:min val="-3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2" charset="0"/>
              </a:defRPr>
            </a:pPr>
            <a:endParaRPr lang="en-US"/>
          </a:p>
        </c:txPr>
        <c:crossAx val="134890624"/>
        <c:crosses val="autoZero"/>
        <c:crossBetween val="midCat"/>
        <c:majorUnit val="10"/>
        <c:minorUnit val="10"/>
      </c:valAx>
      <c:valAx>
        <c:axId val="134890624"/>
        <c:scaling>
          <c:orientation val="minMax"/>
          <c:max val="6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0" i="0" u="none" strike="noStrike" baseline="0" dirty="0">
                    <a:latin typeface="Helvetica" pitchFamily="34" charset="0"/>
                    <a:cs typeface="Helvetica" pitchFamily="34" charset="0"/>
                  </a:rPr>
                  <a:t>Glucose (mg/dL)</a:t>
                </a:r>
                <a:r>
                  <a:rPr lang="en-US" sz="1800" b="1" i="0" u="none" strike="noStrike" baseline="0" dirty="0">
                    <a:latin typeface="Helvetica" pitchFamily="34" charset="0"/>
                    <a:cs typeface="Helvetica" pitchFamily="34" charset="0"/>
                  </a:rPr>
                  <a:t> </a:t>
                </a:r>
                <a:endParaRPr lang="en-US" sz="1800" dirty="0">
                  <a:latin typeface="Helvetica" pitchFamily="34" charset="0"/>
                  <a:cs typeface="Helvetica" pitchFamily="34" charset="0"/>
                </a:endParaRPr>
              </a:p>
            </c:rich>
          </c:tx>
          <c:layout>
            <c:manualLayout>
              <c:xMode val="edge"/>
              <c:yMode val="edge"/>
              <c:x val="4.6971915210672746E-2"/>
              <c:y val="0.198121010651126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2" charset="0"/>
              </a:defRPr>
            </a:pPr>
            <a:endParaRPr lang="en-US"/>
          </a:p>
        </c:txPr>
        <c:crossAx val="134660864"/>
        <c:crossesAt val="-20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8280002874108"/>
          <c:y val="6.1968840433407363E-2"/>
          <c:w val="0.78675609658938073"/>
          <c:h val="0.755800188437983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% with fasting SMBG  4.44-5.0 mmol/L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Sheet1!$A$4:$A$10</c:f>
              <c:strCache>
                <c:ptCount val="7"/>
                <c:pt idx="0">
                  <c:v>BAS</c:v>
                </c:pt>
                <c:pt idx="1">
                  <c:v>1-2</c:v>
                </c:pt>
                <c:pt idx="2">
                  <c:v>3-4</c:v>
                </c:pt>
                <c:pt idx="3">
                  <c:v>5-6</c:v>
                </c:pt>
                <c:pt idx="4">
                  <c:v>7-8</c:v>
                </c:pt>
                <c:pt idx="5">
                  <c:v>9-10</c:v>
                </c:pt>
                <c:pt idx="6">
                  <c:v>11-12</c:v>
                </c:pt>
              </c:strCache>
            </c:strRef>
          </c:cat>
          <c:val>
            <c:numRef>
              <c:f>Sheet1!$B$4:$B$10</c:f>
              <c:numCache>
                <c:formatCode>General</c:formatCode>
                <c:ptCount val="7"/>
                <c:pt idx="1">
                  <c:v>12.12</c:v>
                </c:pt>
                <c:pt idx="2">
                  <c:v>19.7</c:v>
                </c:pt>
                <c:pt idx="3">
                  <c:v>21.21</c:v>
                </c:pt>
                <c:pt idx="4">
                  <c:v>33.33</c:v>
                </c:pt>
                <c:pt idx="5">
                  <c:v>34.85</c:v>
                </c:pt>
                <c:pt idx="6">
                  <c:v>42.190000000000012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F9-1345-AAF3-5D345B90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51520"/>
        <c:axId val="135493888"/>
      </c:lineChart>
      <c:catAx>
        <c:axId val="13505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5493888"/>
        <c:crosses val="autoZero"/>
        <c:auto val="1"/>
        <c:lblAlgn val="ctr"/>
        <c:lblOffset val="100"/>
        <c:noMultiLvlLbl val="0"/>
      </c:catAx>
      <c:valAx>
        <c:axId val="135493888"/>
        <c:scaling>
          <c:orientation val="minMax"/>
          <c:max val="5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Participants at</a:t>
                </a:r>
                <a:r>
                  <a:rPr lang="en-US" sz="1200" baseline="0" dirty="0"/>
                  <a:t> </a:t>
                </a:r>
                <a:r>
                  <a:rPr lang="en-US" sz="1200" dirty="0"/>
                  <a:t>SMBG goal (%)</a:t>
                </a:r>
              </a:p>
            </c:rich>
          </c:tx>
          <c:layout>
            <c:manualLayout>
              <c:xMode val="edge"/>
              <c:yMode val="edge"/>
              <c:x val="0"/>
              <c:y val="6.313345447203713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5051520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49488326154376"/>
          <c:y val="0.11147015276936537"/>
          <c:w val="0.77010397738744263"/>
          <c:h val="0.7302533817888144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marker>
            <c:symbol val="circle"/>
            <c:size val="9"/>
          </c:marker>
          <c:dPt>
            <c:idx val="1"/>
            <c:bubble3D val="0"/>
            <c:spPr>
              <a:ln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0-CBB2-4646-94A1-507BC7029570}"/>
              </c:ext>
            </c:extLst>
          </c:dPt>
          <c:errBars>
            <c:errDir val="y"/>
            <c:errBarType val="both"/>
            <c:errValType val="cust"/>
            <c:noEndCap val="1"/>
            <c:plus>
              <c:numRef>
                <c:f>Sheet1!$D$4:$D$10</c:f>
                <c:numCache>
                  <c:formatCode>General</c:formatCode>
                  <c:ptCount val="7"/>
                  <c:pt idx="0">
                    <c:v>13.4</c:v>
                  </c:pt>
                  <c:pt idx="1">
                    <c:v>9.5367893000000006</c:v>
                  </c:pt>
                  <c:pt idx="2">
                    <c:v>9.1688766000000008</c:v>
                  </c:pt>
                  <c:pt idx="3">
                    <c:v>8.6452487999999992</c:v>
                  </c:pt>
                  <c:pt idx="4">
                    <c:v>7.6605275999999947</c:v>
                  </c:pt>
                  <c:pt idx="5">
                    <c:v>7.4265948999999969</c:v>
                  </c:pt>
                  <c:pt idx="6">
                    <c:v>7.4007822000000001</c:v>
                  </c:pt>
                </c:numCache>
              </c:numRef>
            </c:plus>
            <c:minus>
              <c:numRef>
                <c:f>Sheet1!$D$4:$D$10</c:f>
                <c:numCache>
                  <c:formatCode>General</c:formatCode>
                  <c:ptCount val="7"/>
                  <c:pt idx="0">
                    <c:v>13.4</c:v>
                  </c:pt>
                  <c:pt idx="1">
                    <c:v>9.5367893000000006</c:v>
                  </c:pt>
                  <c:pt idx="2">
                    <c:v>9.1688766000000008</c:v>
                  </c:pt>
                  <c:pt idx="3">
                    <c:v>8.6452487999999992</c:v>
                  </c:pt>
                  <c:pt idx="4">
                    <c:v>7.6605275999999947</c:v>
                  </c:pt>
                  <c:pt idx="5">
                    <c:v>7.4265948999999969</c:v>
                  </c:pt>
                  <c:pt idx="6">
                    <c:v>7.4007822000000001</c:v>
                  </c:pt>
                </c:numCache>
              </c:numRef>
            </c:minus>
            <c:spPr>
              <a:ln w="19050">
                <a:solidFill>
                  <a:srgbClr val="4F81BD"/>
                </a:solidFill>
              </a:ln>
            </c:spPr>
          </c:errBars>
          <c:cat>
            <c:strRef>
              <c:f>Sheet1!$A$4:$A$10</c:f>
              <c:strCache>
                <c:ptCount val="7"/>
                <c:pt idx="0">
                  <c:v>BAS</c:v>
                </c:pt>
                <c:pt idx="1">
                  <c:v>1-2</c:v>
                </c:pt>
                <c:pt idx="2">
                  <c:v>3-4</c:v>
                </c:pt>
                <c:pt idx="3">
                  <c:v>5-6</c:v>
                </c:pt>
                <c:pt idx="4">
                  <c:v>7-8</c:v>
                </c:pt>
                <c:pt idx="5">
                  <c:v>9-10</c:v>
                </c:pt>
                <c:pt idx="6">
                  <c:v>11-12</c:v>
                </c:pt>
              </c:strCache>
            </c:strRef>
          </c:cat>
          <c:val>
            <c:numRef>
              <c:f>Sheet1!$C$4:$C$10</c:f>
              <c:numCache>
                <c:formatCode>0.00</c:formatCode>
                <c:ptCount val="7"/>
                <c:pt idx="0">
                  <c:v>112.2</c:v>
                </c:pt>
                <c:pt idx="1">
                  <c:v>102.8636364</c:v>
                </c:pt>
                <c:pt idx="2">
                  <c:v>98.530303000000004</c:v>
                </c:pt>
                <c:pt idx="3">
                  <c:v>96.575757599999918</c:v>
                </c:pt>
                <c:pt idx="4">
                  <c:v>94.469696999999996</c:v>
                </c:pt>
                <c:pt idx="5">
                  <c:v>94.12121209999998</c:v>
                </c:pt>
                <c:pt idx="6">
                  <c:v>93.078125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B2-4646-94A1-507BC7029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56800"/>
        <c:axId val="135881472"/>
      </c:lineChart>
      <c:catAx>
        <c:axId val="13575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35881472"/>
        <c:crosses val="autoZero"/>
        <c:auto val="1"/>
        <c:lblAlgn val="ctr"/>
        <c:lblOffset val="100"/>
        <c:noMultiLvlLbl val="0"/>
      </c:catAx>
      <c:valAx>
        <c:axId val="135881472"/>
        <c:scaling>
          <c:orientation val="minMax"/>
          <c:max val="125"/>
          <c:min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Fasting SMBG (</a:t>
                </a:r>
                <a:r>
                  <a:rPr lang="en-US" sz="1200" dirty="0" smtClean="0"/>
                  <a:t>mg/dL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176867218520761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5756800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67714706393408"/>
          <c:y val="6.9221683827983105E-2"/>
          <c:w val="0.75913852231885726"/>
          <c:h val="0.7649020795477488"/>
        </c:manualLayout>
      </c:layout>
      <c:lineChart>
        <c:grouping val="standar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Glargine units/kg/day ) Mean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9"/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Sheet1!$I$4:$I$10</c:f>
                <c:numCache>
                  <c:formatCode>General</c:formatCode>
                  <c:ptCount val="7"/>
                  <c:pt idx="1">
                    <c:v>7.3227637770877305E-2</c:v>
                  </c:pt>
                  <c:pt idx="2">
                    <c:v>9.1148915933006003E-2</c:v>
                  </c:pt>
                  <c:pt idx="3">
                    <c:v>0.11199537820771564</c:v>
                  </c:pt>
                  <c:pt idx="4">
                    <c:v>0.13017455745834067</c:v>
                  </c:pt>
                  <c:pt idx="5">
                    <c:v>0.14297849225567091</c:v>
                  </c:pt>
                  <c:pt idx="6">
                    <c:v>0.14803644514898656</c:v>
                  </c:pt>
                </c:numCache>
              </c:numRef>
            </c:plus>
            <c:minus>
              <c:numRef>
                <c:f>Sheet1!$I$4:$I$10</c:f>
                <c:numCache>
                  <c:formatCode>General</c:formatCode>
                  <c:ptCount val="7"/>
                  <c:pt idx="1">
                    <c:v>7.3227637770877305E-2</c:v>
                  </c:pt>
                  <c:pt idx="2">
                    <c:v>9.1148915933006003E-2</c:v>
                  </c:pt>
                  <c:pt idx="3">
                    <c:v>0.11199537820771564</c:v>
                  </c:pt>
                  <c:pt idx="4">
                    <c:v>0.13017455745834067</c:v>
                  </c:pt>
                  <c:pt idx="5">
                    <c:v>0.14297849225567091</c:v>
                  </c:pt>
                  <c:pt idx="6">
                    <c:v>0.14803644514898656</c:v>
                  </c:pt>
                </c:numCache>
              </c:numRef>
            </c:minus>
            <c:spPr>
              <a:ln w="15875">
                <a:solidFill>
                  <a:schemeClr val="accent3"/>
                </a:solidFill>
              </a:ln>
            </c:spPr>
          </c:errBars>
          <c:cat>
            <c:strRef>
              <c:f>Sheet1!$A$4:$A$10</c:f>
              <c:strCache>
                <c:ptCount val="7"/>
                <c:pt idx="0">
                  <c:v>BAS</c:v>
                </c:pt>
                <c:pt idx="1">
                  <c:v>1-2</c:v>
                </c:pt>
                <c:pt idx="2">
                  <c:v>3-4</c:v>
                </c:pt>
                <c:pt idx="3">
                  <c:v>5-6</c:v>
                </c:pt>
                <c:pt idx="4">
                  <c:v>7-8</c:v>
                </c:pt>
                <c:pt idx="5">
                  <c:v>9-10</c:v>
                </c:pt>
                <c:pt idx="6">
                  <c:v>11-12</c:v>
                </c:pt>
              </c:strCache>
            </c:strRef>
          </c:cat>
          <c:val>
            <c:numRef>
              <c:f>Sheet1!$G$4:$G$10</c:f>
              <c:numCache>
                <c:formatCode>0.00</c:formatCode>
                <c:ptCount val="7"/>
                <c:pt idx="1">
                  <c:v>0.11176200000000019</c:v>
                </c:pt>
                <c:pt idx="2">
                  <c:v>0.18320130000000062</c:v>
                </c:pt>
                <c:pt idx="3">
                  <c:v>0.23408080000000001</c:v>
                </c:pt>
                <c:pt idx="4">
                  <c:v>0.2736344</c:v>
                </c:pt>
                <c:pt idx="5">
                  <c:v>0.30563060000000031</c:v>
                </c:pt>
                <c:pt idx="6">
                  <c:v>0.33460560000000095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F-2643-A9D2-E68BDBA51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41216"/>
        <c:axId val="136042752"/>
      </c:lineChart>
      <c:catAx>
        <c:axId val="13604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042752"/>
        <c:crosses val="autoZero"/>
        <c:auto val="1"/>
        <c:lblAlgn val="ctr"/>
        <c:lblOffset val="100"/>
        <c:noMultiLvlLbl val="0"/>
      </c:catAx>
      <c:valAx>
        <c:axId val="136042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Glargine </a:t>
                </a: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dose </a:t>
                </a: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(units/kg/day) </a:t>
                </a:r>
              </a:p>
            </c:rich>
          </c:tx>
          <c:layout>
            <c:manualLayout>
              <c:xMode val="edge"/>
              <c:yMode val="edge"/>
              <c:x val="7.9211252439599113E-4"/>
              <c:y val="8.672151557978356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041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Sheet1!$A$2:$A$100</c:f>
              <c:numCache>
                <c:formatCode>General</c:formatCode>
                <c:ptCount val="99"/>
                <c:pt idx="0">
                  <c:v>0.1</c:v>
                </c:pt>
                <c:pt idx="1">
                  <c:v>0.11</c:v>
                </c:pt>
                <c:pt idx="2">
                  <c:v>0.12000000000000002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0.15000000000000024</c:v>
                </c:pt>
                <c:pt idx="6">
                  <c:v>0.16000000000000003</c:v>
                </c:pt>
                <c:pt idx="7">
                  <c:v>0.17000000000000004</c:v>
                </c:pt>
                <c:pt idx="8">
                  <c:v>0.18000000000000024</c:v>
                </c:pt>
                <c:pt idx="9">
                  <c:v>0.19000000000000006</c:v>
                </c:pt>
                <c:pt idx="10">
                  <c:v>0.20000000000000009</c:v>
                </c:pt>
                <c:pt idx="11">
                  <c:v>0.21000000000000021</c:v>
                </c:pt>
                <c:pt idx="12">
                  <c:v>0.22000000000000008</c:v>
                </c:pt>
                <c:pt idx="13">
                  <c:v>0.23000000000000009</c:v>
                </c:pt>
                <c:pt idx="14">
                  <c:v>0.24000000000000021</c:v>
                </c:pt>
                <c:pt idx="15">
                  <c:v>0.25000000000000011</c:v>
                </c:pt>
                <c:pt idx="16">
                  <c:v>0.26000000000000012</c:v>
                </c:pt>
                <c:pt idx="17">
                  <c:v>0.27000000000000018</c:v>
                </c:pt>
                <c:pt idx="18">
                  <c:v>0.2800000000000003</c:v>
                </c:pt>
                <c:pt idx="19">
                  <c:v>0.29000000000000031</c:v>
                </c:pt>
                <c:pt idx="20">
                  <c:v>0.30000000000000032</c:v>
                </c:pt>
                <c:pt idx="21">
                  <c:v>0.31000000000000238</c:v>
                </c:pt>
                <c:pt idx="22">
                  <c:v>0.32000000000000439</c:v>
                </c:pt>
                <c:pt idx="23">
                  <c:v>0.33000000000000457</c:v>
                </c:pt>
                <c:pt idx="24">
                  <c:v>0.3400000000000003</c:v>
                </c:pt>
                <c:pt idx="25">
                  <c:v>0.35000000000000031</c:v>
                </c:pt>
                <c:pt idx="26">
                  <c:v>0.36000000000000032</c:v>
                </c:pt>
                <c:pt idx="27">
                  <c:v>0.37000000000000038</c:v>
                </c:pt>
                <c:pt idx="28">
                  <c:v>0.38000000000000417</c:v>
                </c:pt>
                <c:pt idx="29">
                  <c:v>0.39000000000000445</c:v>
                </c:pt>
                <c:pt idx="30">
                  <c:v>0.4000000000000003</c:v>
                </c:pt>
                <c:pt idx="31">
                  <c:v>0.41000000000000031</c:v>
                </c:pt>
                <c:pt idx="32">
                  <c:v>0.42000000000000032</c:v>
                </c:pt>
                <c:pt idx="33">
                  <c:v>0.43000000000000038</c:v>
                </c:pt>
                <c:pt idx="34">
                  <c:v>0.44000000000000028</c:v>
                </c:pt>
                <c:pt idx="35">
                  <c:v>0.45000000000000034</c:v>
                </c:pt>
                <c:pt idx="36">
                  <c:v>0.4600000000000003</c:v>
                </c:pt>
                <c:pt idx="37">
                  <c:v>0.47000000000000031</c:v>
                </c:pt>
                <c:pt idx="38">
                  <c:v>0.5</c:v>
                </c:pt>
                <c:pt idx="39">
                  <c:v>0.60000000000000064</c:v>
                </c:pt>
                <c:pt idx="40">
                  <c:v>0.70000000000000062</c:v>
                </c:pt>
                <c:pt idx="41">
                  <c:v>0.8</c:v>
                </c:pt>
                <c:pt idx="42">
                  <c:v>0.9</c:v>
                </c:pt>
                <c:pt idx="43">
                  <c:v>1</c:v>
                </c:pt>
                <c:pt idx="44">
                  <c:v>1.1000000000000001</c:v>
                </c:pt>
                <c:pt idx="45">
                  <c:v>1.2</c:v>
                </c:pt>
                <c:pt idx="46">
                  <c:v>1.3</c:v>
                </c:pt>
                <c:pt idx="47">
                  <c:v>1.4</c:v>
                </c:pt>
                <c:pt idx="48">
                  <c:v>1.5</c:v>
                </c:pt>
                <c:pt idx="49">
                  <c:v>1.6</c:v>
                </c:pt>
                <c:pt idx="50">
                  <c:v>1.7</c:v>
                </c:pt>
                <c:pt idx="51">
                  <c:v>1.8</c:v>
                </c:pt>
                <c:pt idx="52">
                  <c:v>1.9000000000000001</c:v>
                </c:pt>
                <c:pt idx="53">
                  <c:v>2</c:v>
                </c:pt>
                <c:pt idx="54">
                  <c:v>2.1</c:v>
                </c:pt>
                <c:pt idx="55">
                  <c:v>2.2000000000000002</c:v>
                </c:pt>
                <c:pt idx="56">
                  <c:v>2.2999999999999998</c:v>
                </c:pt>
                <c:pt idx="57">
                  <c:v>2.4</c:v>
                </c:pt>
                <c:pt idx="58">
                  <c:v>2.5</c:v>
                </c:pt>
                <c:pt idx="59">
                  <c:v>2.6</c:v>
                </c:pt>
                <c:pt idx="60">
                  <c:v>2.7</c:v>
                </c:pt>
                <c:pt idx="61">
                  <c:v>2.8</c:v>
                </c:pt>
                <c:pt idx="62">
                  <c:v>2.9</c:v>
                </c:pt>
                <c:pt idx="63">
                  <c:v>3</c:v>
                </c:pt>
                <c:pt idx="64">
                  <c:v>3.1</c:v>
                </c:pt>
                <c:pt idx="65">
                  <c:v>3.2</c:v>
                </c:pt>
                <c:pt idx="66">
                  <c:v>3.3</c:v>
                </c:pt>
                <c:pt idx="67">
                  <c:v>3.4</c:v>
                </c:pt>
                <c:pt idx="68">
                  <c:v>3.5</c:v>
                </c:pt>
                <c:pt idx="69">
                  <c:v>3.6</c:v>
                </c:pt>
                <c:pt idx="70">
                  <c:v>3.7</c:v>
                </c:pt>
                <c:pt idx="71">
                  <c:v>3.8</c:v>
                </c:pt>
                <c:pt idx="72">
                  <c:v>3.9</c:v>
                </c:pt>
                <c:pt idx="73">
                  <c:v>4</c:v>
                </c:pt>
                <c:pt idx="74">
                  <c:v>4.0999999999999996</c:v>
                </c:pt>
                <c:pt idx="75">
                  <c:v>4.2</c:v>
                </c:pt>
                <c:pt idx="76">
                  <c:v>4.3</c:v>
                </c:pt>
                <c:pt idx="77">
                  <c:v>4.4000000000000004</c:v>
                </c:pt>
                <c:pt idx="78">
                  <c:v>4.5</c:v>
                </c:pt>
                <c:pt idx="79">
                  <c:v>4.5999999999999996</c:v>
                </c:pt>
                <c:pt idx="80">
                  <c:v>4.7</c:v>
                </c:pt>
                <c:pt idx="81">
                  <c:v>4.8</c:v>
                </c:pt>
                <c:pt idx="82">
                  <c:v>4.9000000000000004</c:v>
                </c:pt>
                <c:pt idx="83">
                  <c:v>5</c:v>
                </c:pt>
                <c:pt idx="84">
                  <c:v>5.0999999999999996</c:v>
                </c:pt>
              </c:numCache>
            </c:numRef>
          </c:xVal>
          <c:yVal>
            <c:numRef>
              <c:f>Sheet1!$B$2:$B$100</c:f>
              <c:numCache>
                <c:formatCode>General</c:formatCode>
                <c:ptCount val="99"/>
                <c:pt idx="0">
                  <c:v>20</c:v>
                </c:pt>
                <c:pt idx="1">
                  <c:v>18.181818181818539</c:v>
                </c:pt>
                <c:pt idx="2">
                  <c:v>16.666666666666668</c:v>
                </c:pt>
                <c:pt idx="3">
                  <c:v>15.384615384615383</c:v>
                </c:pt>
                <c:pt idx="4">
                  <c:v>14.285714285714286</c:v>
                </c:pt>
                <c:pt idx="5">
                  <c:v>13.333333333333332</c:v>
                </c:pt>
                <c:pt idx="6">
                  <c:v>12.500000000000002</c:v>
                </c:pt>
                <c:pt idx="7">
                  <c:v>11.764705882352938</c:v>
                </c:pt>
                <c:pt idx="8">
                  <c:v>11.111111111110946</c:v>
                </c:pt>
                <c:pt idx="9">
                  <c:v>10.526315789473648</c:v>
                </c:pt>
                <c:pt idx="10">
                  <c:v>10.000000000000002</c:v>
                </c:pt>
                <c:pt idx="11">
                  <c:v>9.5238095238095202</c:v>
                </c:pt>
                <c:pt idx="12">
                  <c:v>9.0909090909091006</c:v>
                </c:pt>
                <c:pt idx="13">
                  <c:v>8.6956521739130395</c:v>
                </c:pt>
                <c:pt idx="14">
                  <c:v>8.3333333333333304</c:v>
                </c:pt>
                <c:pt idx="15">
                  <c:v>7.9999999999999964</c:v>
                </c:pt>
                <c:pt idx="16">
                  <c:v>7.692307692307689</c:v>
                </c:pt>
                <c:pt idx="17">
                  <c:v>7.4074074074073986</c:v>
                </c:pt>
                <c:pt idx="18">
                  <c:v>7.1428571428571397</c:v>
                </c:pt>
                <c:pt idx="19">
                  <c:v>6.8965517241379279</c:v>
                </c:pt>
                <c:pt idx="20">
                  <c:v>6.6666666666666625</c:v>
                </c:pt>
                <c:pt idx="21">
                  <c:v>6.4516129032258034</c:v>
                </c:pt>
                <c:pt idx="22">
                  <c:v>6.2499999999999964</c:v>
                </c:pt>
                <c:pt idx="23">
                  <c:v>6.0606060606060455</c:v>
                </c:pt>
                <c:pt idx="24">
                  <c:v>5.8823529411764675</c:v>
                </c:pt>
                <c:pt idx="25">
                  <c:v>5.7142857142857055</c:v>
                </c:pt>
                <c:pt idx="26">
                  <c:v>5.5555555555554532</c:v>
                </c:pt>
                <c:pt idx="27">
                  <c:v>5.4054054054054026</c:v>
                </c:pt>
                <c:pt idx="28">
                  <c:v>5.2631578947368389</c:v>
                </c:pt>
                <c:pt idx="29">
                  <c:v>5.1282051282051251</c:v>
                </c:pt>
                <c:pt idx="30">
                  <c:v>4.9999999999999973</c:v>
                </c:pt>
                <c:pt idx="31">
                  <c:v>4.8780487804878829</c:v>
                </c:pt>
                <c:pt idx="32">
                  <c:v>4.7619047619047565</c:v>
                </c:pt>
                <c:pt idx="33">
                  <c:v>4.6511627906976933</c:v>
                </c:pt>
                <c:pt idx="34">
                  <c:v>4.5454545454545405</c:v>
                </c:pt>
                <c:pt idx="35">
                  <c:v>4.444444444444442</c:v>
                </c:pt>
                <c:pt idx="36">
                  <c:v>4.3478260869565055</c:v>
                </c:pt>
                <c:pt idx="37">
                  <c:v>4.2553191489361684</c:v>
                </c:pt>
                <c:pt idx="38">
                  <c:v>4</c:v>
                </c:pt>
                <c:pt idx="39">
                  <c:v>3.3333333333333335</c:v>
                </c:pt>
                <c:pt idx="40">
                  <c:v>2.8571428571428572</c:v>
                </c:pt>
                <c:pt idx="41">
                  <c:v>2.5</c:v>
                </c:pt>
                <c:pt idx="42">
                  <c:v>2.2222222222222232</c:v>
                </c:pt>
                <c:pt idx="43">
                  <c:v>2</c:v>
                </c:pt>
                <c:pt idx="44">
                  <c:v>1.8181818181818181</c:v>
                </c:pt>
                <c:pt idx="45">
                  <c:v>1.6666666666666667</c:v>
                </c:pt>
                <c:pt idx="46">
                  <c:v>1.5384615384615383</c:v>
                </c:pt>
                <c:pt idx="47">
                  <c:v>1.4285714285714286</c:v>
                </c:pt>
                <c:pt idx="48">
                  <c:v>1.3333333333333333</c:v>
                </c:pt>
                <c:pt idx="49">
                  <c:v>1.25</c:v>
                </c:pt>
                <c:pt idx="50">
                  <c:v>1.1764705882353041</c:v>
                </c:pt>
                <c:pt idx="51">
                  <c:v>1.111111111111112</c:v>
                </c:pt>
                <c:pt idx="52">
                  <c:v>1.0526315789473684</c:v>
                </c:pt>
                <c:pt idx="53">
                  <c:v>1</c:v>
                </c:pt>
                <c:pt idx="54">
                  <c:v>0.95238095238095233</c:v>
                </c:pt>
                <c:pt idx="55">
                  <c:v>0.90909090909090906</c:v>
                </c:pt>
                <c:pt idx="56">
                  <c:v>0.86956521739130765</c:v>
                </c:pt>
                <c:pt idx="57">
                  <c:v>0.8333333333333337</c:v>
                </c:pt>
                <c:pt idx="58">
                  <c:v>0.8</c:v>
                </c:pt>
                <c:pt idx="59">
                  <c:v>0.76923076923076916</c:v>
                </c:pt>
                <c:pt idx="60">
                  <c:v>0.7407407407407407</c:v>
                </c:pt>
                <c:pt idx="61">
                  <c:v>0.71428571428571463</c:v>
                </c:pt>
                <c:pt idx="62">
                  <c:v>0.68965517241380991</c:v>
                </c:pt>
                <c:pt idx="63">
                  <c:v>0.66666666666666663</c:v>
                </c:pt>
                <c:pt idx="64">
                  <c:v>0.64516129032259173</c:v>
                </c:pt>
                <c:pt idx="65">
                  <c:v>0.62500000000000755</c:v>
                </c:pt>
                <c:pt idx="66">
                  <c:v>0.60606060606060663</c:v>
                </c:pt>
                <c:pt idx="67">
                  <c:v>0.58823529411763875</c:v>
                </c:pt>
                <c:pt idx="68">
                  <c:v>0.57142857142858239</c:v>
                </c:pt>
                <c:pt idx="69">
                  <c:v>0.55555555555555569</c:v>
                </c:pt>
                <c:pt idx="70">
                  <c:v>0.54054054054054068</c:v>
                </c:pt>
                <c:pt idx="71">
                  <c:v>0.52631578947368418</c:v>
                </c:pt>
                <c:pt idx="72">
                  <c:v>0.51282051282052032</c:v>
                </c:pt>
                <c:pt idx="73">
                  <c:v>0.5</c:v>
                </c:pt>
                <c:pt idx="74">
                  <c:v>0.48780487804878614</c:v>
                </c:pt>
                <c:pt idx="75">
                  <c:v>0.47619047619047788</c:v>
                </c:pt>
                <c:pt idx="76">
                  <c:v>0.46511627906977415</c:v>
                </c:pt>
                <c:pt idx="77">
                  <c:v>0.45454545454545453</c:v>
                </c:pt>
                <c:pt idx="78">
                  <c:v>0.44444444444444442</c:v>
                </c:pt>
                <c:pt idx="79">
                  <c:v>0.43478260869565893</c:v>
                </c:pt>
                <c:pt idx="80">
                  <c:v>0.42553191489361702</c:v>
                </c:pt>
                <c:pt idx="81">
                  <c:v>0.41666666666667146</c:v>
                </c:pt>
                <c:pt idx="82">
                  <c:v>0.4081632653061224</c:v>
                </c:pt>
                <c:pt idx="83">
                  <c:v>0.4</c:v>
                </c:pt>
                <c:pt idx="84">
                  <c:v>0.39215686274510364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8D-4628-94F7-EC29C56F4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355648"/>
        <c:axId val="179357568"/>
      </c:scatterChart>
      <c:valAx>
        <c:axId val="17935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kern="1200" baseline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Insulin Sensitivity</a:t>
                </a:r>
              </a:p>
            </c:rich>
          </c:tx>
          <c:layout>
            <c:manualLayout>
              <c:xMode val="edge"/>
              <c:yMode val="edge"/>
              <c:x val="0.21815362050331943"/>
              <c:y val="0.873872420359219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9357568"/>
        <c:crosses val="autoZero"/>
        <c:crossBetween val="midCat"/>
      </c:valAx>
      <c:valAx>
        <c:axId val="179357568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400" b="1" i="0" kern="1200" baseline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β</a:t>
                </a:r>
                <a:r>
                  <a:rPr lang="en-US" sz="2400" b="1" i="0" kern="1200" baseline="0" dirty="0">
                    <a:solidFill>
                      <a:schemeClr val="tx1"/>
                    </a:solidFill>
                    <a:latin typeface="Helvetica" pitchFamily="34" charset="0"/>
                    <a:cs typeface="Helvetica" pitchFamily="34" charset="0"/>
                  </a:rPr>
                  <a:t>-cell Response</a:t>
                </a:r>
                <a:endParaRPr lang="el-GR" sz="2400" b="1" i="0" kern="1200" baseline="0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c:rich>
          </c:tx>
          <c:layout>
            <c:manualLayout>
              <c:xMode val="edge"/>
              <c:yMode val="edge"/>
              <c:x val="4.1666666666666683E-3"/>
              <c:y val="0.1053943018573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9355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9-05-24T13:19:05.602" idx="3">
    <p:pos x="10" y="10"/>
    <p:text>cover up the minutes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09T14:45:55.690" idx="14">
    <p:pos x="5472" y="132"/>
    <p:text>make figure of %IGT and HbA1c%
Also add fasting glucose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9-05-23T14:03:57.689" idx="38">
    <p:pos x="10" y="10"/>
    <p:text>XX for page numbers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08088-6FC9-4121-9693-CEE15BD6FC2A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24863E-CA6A-4D9B-94A0-6EEDD40098A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0" dirty="0">
              <a:latin typeface="Helvetica" pitchFamily="34" charset="0"/>
              <a:cs typeface="Helvetica" pitchFamily="34" charset="0"/>
            </a:rPr>
            <a:t>Comparing medications</a:t>
          </a:r>
          <a:endParaRPr lang="en-US" b="0" dirty="0"/>
        </a:p>
      </dgm:t>
    </dgm:pt>
    <dgm:pt modelId="{A7107618-BD39-485A-B8DB-F24C97650CF6}" type="parTrans" cxnId="{7CA24E57-9432-40A3-B848-844CCFF68768}">
      <dgm:prSet/>
      <dgm:spPr/>
      <dgm:t>
        <a:bodyPr/>
        <a:lstStyle/>
        <a:p>
          <a:endParaRPr lang="en-US"/>
        </a:p>
      </dgm:t>
    </dgm:pt>
    <dgm:pt modelId="{1B831C12-6B3B-4EE9-BA49-2EDB2ABE9698}" type="sibTrans" cxnId="{7CA24E57-9432-40A3-B848-844CCFF68768}">
      <dgm:prSet/>
      <dgm:spPr/>
      <dgm:t>
        <a:bodyPr/>
        <a:lstStyle/>
        <a:p>
          <a:endParaRPr lang="en-US"/>
        </a:p>
      </dgm:t>
    </dgm:pt>
    <dgm:pt modelId="{50AE5832-FF69-416D-9062-FBEB0D9B2B5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Helvetica" pitchFamily="34" charset="0"/>
              <a:cs typeface="Helvetica" pitchFamily="34" charset="0"/>
            </a:rPr>
            <a:t>Pediatric Medication Study </a:t>
          </a:r>
        </a:p>
        <a:p>
          <a:r>
            <a:rPr lang="en-US" dirty="0">
              <a:latin typeface="Helvetica" pitchFamily="34" charset="0"/>
              <a:cs typeface="Helvetica" pitchFamily="34" charset="0"/>
            </a:rPr>
            <a:t>(10-19 years)</a:t>
          </a:r>
          <a:endParaRPr lang="en-US" dirty="0"/>
        </a:p>
      </dgm:t>
    </dgm:pt>
    <dgm:pt modelId="{362545FE-6AE7-4612-8BB2-1BBDD9B1D96A}" type="parTrans" cxnId="{3EBA6819-703D-4E49-9878-7064D4F00C2C}">
      <dgm:prSet/>
      <dgm:spPr/>
      <dgm:t>
        <a:bodyPr/>
        <a:lstStyle/>
        <a:p>
          <a:endParaRPr lang="en-US"/>
        </a:p>
      </dgm:t>
    </dgm:pt>
    <dgm:pt modelId="{CDDB5232-AB74-42D3-91C6-31776FB671E0}" type="sibTrans" cxnId="{3EBA6819-703D-4E49-9878-7064D4F00C2C}">
      <dgm:prSet/>
      <dgm:spPr/>
      <dgm:t>
        <a:bodyPr/>
        <a:lstStyle/>
        <a:p>
          <a:endParaRPr lang="en-US"/>
        </a:p>
      </dgm:t>
    </dgm:pt>
    <dgm:pt modelId="{535E87F8-B0F7-4A9A-981E-EA52A08CF11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Helvetica" pitchFamily="34" charset="0"/>
              <a:cs typeface="Helvetica" pitchFamily="34" charset="0"/>
            </a:rPr>
            <a:t>Adult Medication Study </a:t>
          </a:r>
        </a:p>
        <a:p>
          <a:r>
            <a:rPr lang="en-US" dirty="0">
              <a:latin typeface="Helvetica" pitchFamily="34" charset="0"/>
              <a:cs typeface="Helvetica" pitchFamily="34" charset="0"/>
            </a:rPr>
            <a:t>(20-65 years)</a:t>
          </a:r>
          <a:endParaRPr lang="en-US" dirty="0"/>
        </a:p>
      </dgm:t>
    </dgm:pt>
    <dgm:pt modelId="{3E04CC29-88F4-4F06-B608-55F569DB5F66}" type="parTrans" cxnId="{F3EE5E14-CA6E-485C-B806-19EA7D9181EC}">
      <dgm:prSet/>
      <dgm:spPr/>
      <dgm:t>
        <a:bodyPr/>
        <a:lstStyle/>
        <a:p>
          <a:endParaRPr lang="en-US"/>
        </a:p>
      </dgm:t>
    </dgm:pt>
    <dgm:pt modelId="{ED91687F-6C23-40E5-B6F4-6CB3898C78F8}" type="sibTrans" cxnId="{F3EE5E14-CA6E-485C-B806-19EA7D9181EC}">
      <dgm:prSet/>
      <dgm:spPr/>
      <dgm:t>
        <a:bodyPr/>
        <a:lstStyle/>
        <a:p>
          <a:endParaRPr lang="en-US"/>
        </a:p>
      </dgm:t>
    </dgm:pt>
    <dgm:pt modelId="{DFFC6421-84A2-4231-A4AC-ED3791ACA40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0" dirty="0">
              <a:latin typeface="Helvetica" pitchFamily="34" charset="0"/>
              <a:cs typeface="Helvetica" pitchFamily="34" charset="0"/>
            </a:rPr>
            <a:t>Comparing surgical vs. medical intervention</a:t>
          </a:r>
          <a:endParaRPr lang="en-US" b="0" dirty="0"/>
        </a:p>
      </dgm:t>
    </dgm:pt>
    <dgm:pt modelId="{C9631208-5A4B-4B69-B3D1-0CBD97AC0481}" type="parTrans" cxnId="{111D7AFE-1DEF-4EBC-9088-74C05F0A5C00}">
      <dgm:prSet/>
      <dgm:spPr/>
      <dgm:t>
        <a:bodyPr/>
        <a:lstStyle/>
        <a:p>
          <a:endParaRPr lang="en-US"/>
        </a:p>
      </dgm:t>
    </dgm:pt>
    <dgm:pt modelId="{A4111406-6460-4FE1-A9BF-38E0A30289F3}" type="sibTrans" cxnId="{111D7AFE-1DEF-4EBC-9088-74C05F0A5C00}">
      <dgm:prSet/>
      <dgm:spPr/>
      <dgm:t>
        <a:bodyPr/>
        <a:lstStyle/>
        <a:p>
          <a:endParaRPr lang="en-US"/>
        </a:p>
      </dgm:t>
    </dgm:pt>
    <dgm:pt modelId="{CCC9EA61-66B0-4962-B3BD-22A05A1E136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Helvetica" pitchFamily="34" charset="0"/>
              <a:cs typeface="Helvetica" pitchFamily="34" charset="0"/>
            </a:rPr>
            <a:t>Adult Surgery</a:t>
          </a:r>
          <a:br>
            <a:rPr lang="en-US" dirty="0">
              <a:latin typeface="Helvetica" pitchFamily="34" charset="0"/>
              <a:cs typeface="Helvetica" pitchFamily="34" charset="0"/>
            </a:rPr>
          </a:br>
          <a:r>
            <a:rPr lang="en-US" dirty="0">
              <a:latin typeface="Helvetica" pitchFamily="34" charset="0"/>
              <a:cs typeface="Helvetica" pitchFamily="34" charset="0"/>
            </a:rPr>
            <a:t>(</a:t>
          </a:r>
          <a:r>
            <a:rPr lang="en-US" dirty="0" err="1">
              <a:latin typeface="Helvetica" pitchFamily="34" charset="0"/>
              <a:cs typeface="Helvetica" pitchFamily="34" charset="0"/>
            </a:rPr>
            <a:t>BetaFat</a:t>
          </a:r>
          <a:r>
            <a:rPr lang="en-US" dirty="0">
              <a:latin typeface="Helvetica" pitchFamily="34" charset="0"/>
              <a:cs typeface="Helvetica" pitchFamily="34" charset="0"/>
            </a:rPr>
            <a:t>) Study </a:t>
          </a:r>
        </a:p>
        <a:p>
          <a:r>
            <a:rPr lang="en-US" dirty="0">
              <a:latin typeface="Helvetica" pitchFamily="34" charset="0"/>
              <a:cs typeface="Helvetica" pitchFamily="34" charset="0"/>
            </a:rPr>
            <a:t>(22-65 years)</a:t>
          </a:r>
          <a:endParaRPr lang="en-US" dirty="0"/>
        </a:p>
      </dgm:t>
    </dgm:pt>
    <dgm:pt modelId="{5E637CD2-BA28-4C6A-81A7-90E7E09145E7}" type="parTrans" cxnId="{95D07292-C847-499C-937A-449D420B9AAF}">
      <dgm:prSet/>
      <dgm:spPr/>
      <dgm:t>
        <a:bodyPr/>
        <a:lstStyle/>
        <a:p>
          <a:endParaRPr lang="en-US"/>
        </a:p>
      </dgm:t>
    </dgm:pt>
    <dgm:pt modelId="{90E486EA-7C68-4B69-8B73-2117E168B0EF}" type="sibTrans" cxnId="{95D07292-C847-499C-937A-449D420B9AAF}">
      <dgm:prSet/>
      <dgm:spPr/>
      <dgm:t>
        <a:bodyPr/>
        <a:lstStyle/>
        <a:p>
          <a:endParaRPr lang="en-US"/>
        </a:p>
      </dgm:t>
    </dgm:pt>
    <dgm:pt modelId="{44235A4D-2976-4E64-B98B-D12244E4A33F}">
      <dgm:prSet phldrT="[Text]"/>
      <dgm:spPr/>
      <dgm:t>
        <a:bodyPr/>
        <a:lstStyle/>
        <a:p>
          <a:r>
            <a:rPr lang="en-US" dirty="0" smtClean="0"/>
            <a:t>Proof-of-Principle Studies </a:t>
          </a:r>
          <a:endParaRPr lang="en-US" dirty="0"/>
        </a:p>
      </dgm:t>
    </dgm:pt>
    <dgm:pt modelId="{DF28A8EE-B8B8-4CDD-8379-794E858E02EB}" type="sibTrans" cxnId="{66489501-F44B-46E7-AEBE-97E9864FCF0B}">
      <dgm:prSet/>
      <dgm:spPr/>
      <dgm:t>
        <a:bodyPr/>
        <a:lstStyle/>
        <a:p>
          <a:endParaRPr lang="en-US"/>
        </a:p>
      </dgm:t>
    </dgm:pt>
    <dgm:pt modelId="{7C303B22-1769-4B2A-B435-5B2E652F5934}" type="parTrans" cxnId="{66489501-F44B-46E7-AEBE-97E9864FCF0B}">
      <dgm:prSet/>
      <dgm:spPr/>
      <dgm:t>
        <a:bodyPr/>
        <a:lstStyle/>
        <a:p>
          <a:endParaRPr lang="en-US"/>
        </a:p>
      </dgm:t>
    </dgm:pt>
    <dgm:pt modelId="{28A7DB5D-E924-4A29-BE70-3913893294C7}" type="pres">
      <dgm:prSet presAssocID="{ED108088-6FC9-4121-9693-CEE15BD6FC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4B07C8-5C05-4B45-8204-48CEC363B2C7}" type="pres">
      <dgm:prSet presAssocID="{44235A4D-2976-4E64-B98B-D12244E4A33F}" presName="vertOne" presStyleCnt="0"/>
      <dgm:spPr/>
    </dgm:pt>
    <dgm:pt modelId="{BA731676-03BB-4AAB-9A61-C9BDAC1BA3BD}" type="pres">
      <dgm:prSet presAssocID="{44235A4D-2976-4E64-B98B-D12244E4A33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1556D-820C-40B6-B1E9-06906C927B40}" type="pres">
      <dgm:prSet presAssocID="{44235A4D-2976-4E64-B98B-D12244E4A33F}" presName="parTransOne" presStyleCnt="0"/>
      <dgm:spPr/>
    </dgm:pt>
    <dgm:pt modelId="{F11DCC32-C22B-4BA8-93CA-E80DDF23C01E}" type="pres">
      <dgm:prSet presAssocID="{44235A4D-2976-4E64-B98B-D12244E4A33F}" presName="horzOne" presStyleCnt="0"/>
      <dgm:spPr/>
    </dgm:pt>
    <dgm:pt modelId="{68448834-5BDC-4313-A8CE-C6F24E622AC8}" type="pres">
      <dgm:prSet presAssocID="{3C24863E-CA6A-4D9B-94A0-6EEDD40098A6}" presName="vertTwo" presStyleCnt="0"/>
      <dgm:spPr/>
    </dgm:pt>
    <dgm:pt modelId="{D3BD5EAA-F740-4C61-9EF8-8C4443B3BA24}" type="pres">
      <dgm:prSet presAssocID="{3C24863E-CA6A-4D9B-94A0-6EEDD40098A6}" presName="txTwo" presStyleLbl="node2" presStyleIdx="0" presStyleCnt="2" custLinFactNeighborX="-18" custLinFactNeighborY="-46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F2E8F-3C9B-47A4-9E96-FA3242491757}" type="pres">
      <dgm:prSet presAssocID="{3C24863E-CA6A-4D9B-94A0-6EEDD40098A6}" presName="parTransTwo" presStyleCnt="0"/>
      <dgm:spPr/>
    </dgm:pt>
    <dgm:pt modelId="{A3987361-C4CA-4BF5-BE90-5E6E7B4299FE}" type="pres">
      <dgm:prSet presAssocID="{3C24863E-CA6A-4D9B-94A0-6EEDD40098A6}" presName="horzTwo" presStyleCnt="0"/>
      <dgm:spPr/>
    </dgm:pt>
    <dgm:pt modelId="{873C518B-DFA0-4FDA-9154-282DFAF9FE7B}" type="pres">
      <dgm:prSet presAssocID="{50AE5832-FF69-416D-9062-FBEB0D9B2B55}" presName="vertThree" presStyleCnt="0"/>
      <dgm:spPr/>
    </dgm:pt>
    <dgm:pt modelId="{927BD84F-AB0C-4523-8608-02483BBDCD97}" type="pres">
      <dgm:prSet presAssocID="{50AE5832-FF69-416D-9062-FBEB0D9B2B55}" presName="txThree" presStyleLbl="node3" presStyleIdx="0" presStyleCnt="3" custLinFactNeighborY="-12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0A9395-BFD1-4CFD-B975-DE7680897F1C}" type="pres">
      <dgm:prSet presAssocID="{50AE5832-FF69-416D-9062-FBEB0D9B2B55}" presName="horzThree" presStyleCnt="0"/>
      <dgm:spPr/>
    </dgm:pt>
    <dgm:pt modelId="{CA8314A7-AC42-4678-91E0-6116012E3B05}" type="pres">
      <dgm:prSet presAssocID="{CDDB5232-AB74-42D3-91C6-31776FB671E0}" presName="sibSpaceThree" presStyleCnt="0"/>
      <dgm:spPr/>
    </dgm:pt>
    <dgm:pt modelId="{FAD37AAF-FD2F-41F0-86C5-5F765347CC4A}" type="pres">
      <dgm:prSet presAssocID="{535E87F8-B0F7-4A9A-981E-EA52A08CF111}" presName="vertThree" presStyleCnt="0"/>
      <dgm:spPr/>
    </dgm:pt>
    <dgm:pt modelId="{91A83656-EFB0-4952-A2A9-F0C71147E39D}" type="pres">
      <dgm:prSet presAssocID="{535E87F8-B0F7-4A9A-981E-EA52A08CF111}" presName="txThree" presStyleLbl="node3" presStyleIdx="1" presStyleCnt="3" custLinFactNeighborX="486" custLinFactNeighborY="-118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ABD51B-8C2F-43B4-A2BD-E8C54494B4A2}" type="pres">
      <dgm:prSet presAssocID="{535E87F8-B0F7-4A9A-981E-EA52A08CF111}" presName="horzThree" presStyleCnt="0"/>
      <dgm:spPr/>
    </dgm:pt>
    <dgm:pt modelId="{A23A21DA-F674-47A2-9A16-95274137F040}" type="pres">
      <dgm:prSet presAssocID="{1B831C12-6B3B-4EE9-BA49-2EDB2ABE9698}" presName="sibSpaceTwo" presStyleCnt="0"/>
      <dgm:spPr/>
    </dgm:pt>
    <dgm:pt modelId="{1F4A86EC-DF53-4F12-B9A9-C12C07B3445E}" type="pres">
      <dgm:prSet presAssocID="{DFFC6421-84A2-4231-A4AC-ED3791ACA403}" presName="vertTwo" presStyleCnt="0"/>
      <dgm:spPr/>
    </dgm:pt>
    <dgm:pt modelId="{8FC05A90-C30B-42ED-A7DE-63E6D5F2B7D6}" type="pres">
      <dgm:prSet presAssocID="{DFFC6421-84A2-4231-A4AC-ED3791ACA403}" presName="txTwo" presStyleLbl="node2" presStyleIdx="1" presStyleCnt="2" custLinFactNeighborY="-46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BC61B-8353-4797-BD7B-07CC67C1F3E7}" type="pres">
      <dgm:prSet presAssocID="{DFFC6421-84A2-4231-A4AC-ED3791ACA403}" presName="parTransTwo" presStyleCnt="0"/>
      <dgm:spPr/>
    </dgm:pt>
    <dgm:pt modelId="{7DD3C767-128E-4230-9C4D-E752D7E9CD6A}" type="pres">
      <dgm:prSet presAssocID="{DFFC6421-84A2-4231-A4AC-ED3791ACA403}" presName="horzTwo" presStyleCnt="0"/>
      <dgm:spPr/>
    </dgm:pt>
    <dgm:pt modelId="{77F070ED-6C05-4BE3-9622-FEFD7014A3EC}" type="pres">
      <dgm:prSet presAssocID="{CCC9EA61-66B0-4962-B3BD-22A05A1E1365}" presName="vertThree" presStyleCnt="0"/>
      <dgm:spPr/>
    </dgm:pt>
    <dgm:pt modelId="{8B6653EE-F535-49A7-B5C3-A20143CE01C0}" type="pres">
      <dgm:prSet presAssocID="{CCC9EA61-66B0-4962-B3BD-22A05A1E1365}" presName="txThree" presStyleLbl="node3" presStyleIdx="2" presStyleCnt="3" custLinFactNeighborY="-12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691586-4FCF-4F4F-B8C6-105386EADBD2}" type="pres">
      <dgm:prSet presAssocID="{CCC9EA61-66B0-4962-B3BD-22A05A1E1365}" presName="horzThree" presStyleCnt="0"/>
      <dgm:spPr/>
    </dgm:pt>
  </dgm:ptLst>
  <dgm:cxnLst>
    <dgm:cxn modelId="{F3EE5E14-CA6E-485C-B806-19EA7D9181EC}" srcId="{3C24863E-CA6A-4D9B-94A0-6EEDD40098A6}" destId="{535E87F8-B0F7-4A9A-981E-EA52A08CF111}" srcOrd="1" destOrd="0" parTransId="{3E04CC29-88F4-4F06-B608-55F569DB5F66}" sibTransId="{ED91687F-6C23-40E5-B6F4-6CB3898C78F8}"/>
    <dgm:cxn modelId="{A9DFEAC8-634F-4547-98E0-2097D0F748D5}" type="presOf" srcId="{44235A4D-2976-4E64-B98B-D12244E4A33F}" destId="{BA731676-03BB-4AAB-9A61-C9BDAC1BA3BD}" srcOrd="0" destOrd="0" presId="urn:microsoft.com/office/officeart/2005/8/layout/hierarchy4"/>
    <dgm:cxn modelId="{06C1AB3F-9B55-41F8-939F-E4E5F9E810BB}" type="presOf" srcId="{CCC9EA61-66B0-4962-B3BD-22A05A1E1365}" destId="{8B6653EE-F535-49A7-B5C3-A20143CE01C0}" srcOrd="0" destOrd="0" presId="urn:microsoft.com/office/officeart/2005/8/layout/hierarchy4"/>
    <dgm:cxn modelId="{3D8FE27D-ED2D-428B-B934-E567F092DDA0}" type="presOf" srcId="{ED108088-6FC9-4121-9693-CEE15BD6FC2A}" destId="{28A7DB5D-E924-4A29-BE70-3913893294C7}" srcOrd="0" destOrd="0" presId="urn:microsoft.com/office/officeart/2005/8/layout/hierarchy4"/>
    <dgm:cxn modelId="{07FD532C-A04F-4950-8A37-C6C8C78FEE74}" type="presOf" srcId="{3C24863E-CA6A-4D9B-94A0-6EEDD40098A6}" destId="{D3BD5EAA-F740-4C61-9EF8-8C4443B3BA24}" srcOrd="0" destOrd="0" presId="urn:microsoft.com/office/officeart/2005/8/layout/hierarchy4"/>
    <dgm:cxn modelId="{7CA24E57-9432-40A3-B848-844CCFF68768}" srcId="{44235A4D-2976-4E64-B98B-D12244E4A33F}" destId="{3C24863E-CA6A-4D9B-94A0-6EEDD40098A6}" srcOrd="0" destOrd="0" parTransId="{A7107618-BD39-485A-B8DB-F24C97650CF6}" sibTransId="{1B831C12-6B3B-4EE9-BA49-2EDB2ABE9698}"/>
    <dgm:cxn modelId="{3EBA6819-703D-4E49-9878-7064D4F00C2C}" srcId="{3C24863E-CA6A-4D9B-94A0-6EEDD40098A6}" destId="{50AE5832-FF69-416D-9062-FBEB0D9B2B55}" srcOrd="0" destOrd="0" parTransId="{362545FE-6AE7-4612-8BB2-1BBDD9B1D96A}" sibTransId="{CDDB5232-AB74-42D3-91C6-31776FB671E0}"/>
    <dgm:cxn modelId="{95D07292-C847-499C-937A-449D420B9AAF}" srcId="{DFFC6421-84A2-4231-A4AC-ED3791ACA403}" destId="{CCC9EA61-66B0-4962-B3BD-22A05A1E1365}" srcOrd="0" destOrd="0" parTransId="{5E637CD2-BA28-4C6A-81A7-90E7E09145E7}" sibTransId="{90E486EA-7C68-4B69-8B73-2117E168B0EF}"/>
    <dgm:cxn modelId="{584BAB2F-1CC4-41EF-96EF-7FC875BDD6E1}" type="presOf" srcId="{50AE5832-FF69-416D-9062-FBEB0D9B2B55}" destId="{927BD84F-AB0C-4523-8608-02483BBDCD97}" srcOrd="0" destOrd="0" presId="urn:microsoft.com/office/officeart/2005/8/layout/hierarchy4"/>
    <dgm:cxn modelId="{111D7AFE-1DEF-4EBC-9088-74C05F0A5C00}" srcId="{44235A4D-2976-4E64-B98B-D12244E4A33F}" destId="{DFFC6421-84A2-4231-A4AC-ED3791ACA403}" srcOrd="1" destOrd="0" parTransId="{C9631208-5A4B-4B69-B3D1-0CBD97AC0481}" sibTransId="{A4111406-6460-4FE1-A9BF-38E0A30289F3}"/>
    <dgm:cxn modelId="{26296C59-0E04-4A41-BC03-19CD4CFCA790}" type="presOf" srcId="{DFFC6421-84A2-4231-A4AC-ED3791ACA403}" destId="{8FC05A90-C30B-42ED-A7DE-63E6D5F2B7D6}" srcOrd="0" destOrd="0" presId="urn:microsoft.com/office/officeart/2005/8/layout/hierarchy4"/>
    <dgm:cxn modelId="{66489501-F44B-46E7-AEBE-97E9864FCF0B}" srcId="{ED108088-6FC9-4121-9693-CEE15BD6FC2A}" destId="{44235A4D-2976-4E64-B98B-D12244E4A33F}" srcOrd="0" destOrd="0" parTransId="{7C303B22-1769-4B2A-B435-5B2E652F5934}" sibTransId="{DF28A8EE-B8B8-4CDD-8379-794E858E02EB}"/>
    <dgm:cxn modelId="{59E6458B-F7A4-4105-89B0-E4A79936A394}" type="presOf" srcId="{535E87F8-B0F7-4A9A-981E-EA52A08CF111}" destId="{91A83656-EFB0-4952-A2A9-F0C71147E39D}" srcOrd="0" destOrd="0" presId="urn:microsoft.com/office/officeart/2005/8/layout/hierarchy4"/>
    <dgm:cxn modelId="{64E1467D-A0C5-47CB-9518-2A74B5D7B78D}" type="presParOf" srcId="{28A7DB5D-E924-4A29-BE70-3913893294C7}" destId="{8E4B07C8-5C05-4B45-8204-48CEC363B2C7}" srcOrd="0" destOrd="0" presId="urn:microsoft.com/office/officeart/2005/8/layout/hierarchy4"/>
    <dgm:cxn modelId="{739D1B10-7832-41F5-99D0-D20E702D5A6C}" type="presParOf" srcId="{8E4B07C8-5C05-4B45-8204-48CEC363B2C7}" destId="{BA731676-03BB-4AAB-9A61-C9BDAC1BA3BD}" srcOrd="0" destOrd="0" presId="urn:microsoft.com/office/officeart/2005/8/layout/hierarchy4"/>
    <dgm:cxn modelId="{A45E6D67-E5C3-4A5F-ABE2-2774B442ECC8}" type="presParOf" srcId="{8E4B07C8-5C05-4B45-8204-48CEC363B2C7}" destId="{CBF1556D-820C-40B6-B1E9-06906C927B40}" srcOrd="1" destOrd="0" presId="urn:microsoft.com/office/officeart/2005/8/layout/hierarchy4"/>
    <dgm:cxn modelId="{EF539591-7845-4673-A59B-5B50A51AE642}" type="presParOf" srcId="{8E4B07C8-5C05-4B45-8204-48CEC363B2C7}" destId="{F11DCC32-C22B-4BA8-93CA-E80DDF23C01E}" srcOrd="2" destOrd="0" presId="urn:microsoft.com/office/officeart/2005/8/layout/hierarchy4"/>
    <dgm:cxn modelId="{5E6E392F-D7AD-4A2A-A5E5-F12A229B20D6}" type="presParOf" srcId="{F11DCC32-C22B-4BA8-93CA-E80DDF23C01E}" destId="{68448834-5BDC-4313-A8CE-C6F24E622AC8}" srcOrd="0" destOrd="0" presId="urn:microsoft.com/office/officeart/2005/8/layout/hierarchy4"/>
    <dgm:cxn modelId="{F7194EF9-0578-418C-9D64-FC38C8640731}" type="presParOf" srcId="{68448834-5BDC-4313-A8CE-C6F24E622AC8}" destId="{D3BD5EAA-F740-4C61-9EF8-8C4443B3BA24}" srcOrd="0" destOrd="0" presId="urn:microsoft.com/office/officeart/2005/8/layout/hierarchy4"/>
    <dgm:cxn modelId="{32E7F4C9-6D6F-4335-A98F-C97075D5C4F5}" type="presParOf" srcId="{68448834-5BDC-4313-A8CE-C6F24E622AC8}" destId="{5C6F2E8F-3C9B-47A4-9E96-FA3242491757}" srcOrd="1" destOrd="0" presId="urn:microsoft.com/office/officeart/2005/8/layout/hierarchy4"/>
    <dgm:cxn modelId="{E7967475-817D-4C72-9F92-D4F239464219}" type="presParOf" srcId="{68448834-5BDC-4313-A8CE-C6F24E622AC8}" destId="{A3987361-C4CA-4BF5-BE90-5E6E7B4299FE}" srcOrd="2" destOrd="0" presId="urn:microsoft.com/office/officeart/2005/8/layout/hierarchy4"/>
    <dgm:cxn modelId="{F6CC2E11-A469-4154-BF13-88C3988A2BD2}" type="presParOf" srcId="{A3987361-C4CA-4BF5-BE90-5E6E7B4299FE}" destId="{873C518B-DFA0-4FDA-9154-282DFAF9FE7B}" srcOrd="0" destOrd="0" presId="urn:microsoft.com/office/officeart/2005/8/layout/hierarchy4"/>
    <dgm:cxn modelId="{3B571B19-A455-4197-830A-91D81F739DF8}" type="presParOf" srcId="{873C518B-DFA0-4FDA-9154-282DFAF9FE7B}" destId="{927BD84F-AB0C-4523-8608-02483BBDCD97}" srcOrd="0" destOrd="0" presId="urn:microsoft.com/office/officeart/2005/8/layout/hierarchy4"/>
    <dgm:cxn modelId="{683EF4AA-B6FB-418B-A27E-84F2D5022A69}" type="presParOf" srcId="{873C518B-DFA0-4FDA-9154-282DFAF9FE7B}" destId="{E50A9395-BFD1-4CFD-B975-DE7680897F1C}" srcOrd="1" destOrd="0" presId="urn:microsoft.com/office/officeart/2005/8/layout/hierarchy4"/>
    <dgm:cxn modelId="{ADBAC160-FD38-4431-80D1-313E5903D363}" type="presParOf" srcId="{A3987361-C4CA-4BF5-BE90-5E6E7B4299FE}" destId="{CA8314A7-AC42-4678-91E0-6116012E3B05}" srcOrd="1" destOrd="0" presId="urn:microsoft.com/office/officeart/2005/8/layout/hierarchy4"/>
    <dgm:cxn modelId="{42A22F8A-C44A-4557-9AF7-2FFEC5C214D2}" type="presParOf" srcId="{A3987361-C4CA-4BF5-BE90-5E6E7B4299FE}" destId="{FAD37AAF-FD2F-41F0-86C5-5F765347CC4A}" srcOrd="2" destOrd="0" presId="urn:microsoft.com/office/officeart/2005/8/layout/hierarchy4"/>
    <dgm:cxn modelId="{A622552F-1E8D-4D5C-AB46-02EE0E207CB2}" type="presParOf" srcId="{FAD37AAF-FD2F-41F0-86C5-5F765347CC4A}" destId="{91A83656-EFB0-4952-A2A9-F0C71147E39D}" srcOrd="0" destOrd="0" presId="urn:microsoft.com/office/officeart/2005/8/layout/hierarchy4"/>
    <dgm:cxn modelId="{27E7D951-1289-4E3B-A90A-81413374DD74}" type="presParOf" srcId="{FAD37AAF-FD2F-41F0-86C5-5F765347CC4A}" destId="{B4ABD51B-8C2F-43B4-A2BD-E8C54494B4A2}" srcOrd="1" destOrd="0" presId="urn:microsoft.com/office/officeart/2005/8/layout/hierarchy4"/>
    <dgm:cxn modelId="{D053F999-F3A8-40F1-9D8B-F5AED6B86ABC}" type="presParOf" srcId="{F11DCC32-C22B-4BA8-93CA-E80DDF23C01E}" destId="{A23A21DA-F674-47A2-9A16-95274137F040}" srcOrd="1" destOrd="0" presId="urn:microsoft.com/office/officeart/2005/8/layout/hierarchy4"/>
    <dgm:cxn modelId="{50409FB7-EBDE-46E3-87C2-530CC2F89A46}" type="presParOf" srcId="{F11DCC32-C22B-4BA8-93CA-E80DDF23C01E}" destId="{1F4A86EC-DF53-4F12-B9A9-C12C07B3445E}" srcOrd="2" destOrd="0" presId="urn:microsoft.com/office/officeart/2005/8/layout/hierarchy4"/>
    <dgm:cxn modelId="{9FA13D89-8531-4323-B298-981C6B8F81BF}" type="presParOf" srcId="{1F4A86EC-DF53-4F12-B9A9-C12C07B3445E}" destId="{8FC05A90-C30B-42ED-A7DE-63E6D5F2B7D6}" srcOrd="0" destOrd="0" presId="urn:microsoft.com/office/officeart/2005/8/layout/hierarchy4"/>
    <dgm:cxn modelId="{CCA74FE4-F8D2-4E1F-A14E-07E3D2E089E1}" type="presParOf" srcId="{1F4A86EC-DF53-4F12-B9A9-C12C07B3445E}" destId="{B8DBC61B-8353-4797-BD7B-07CC67C1F3E7}" srcOrd="1" destOrd="0" presId="urn:microsoft.com/office/officeart/2005/8/layout/hierarchy4"/>
    <dgm:cxn modelId="{9998601D-C8E0-4A4A-AB17-C69A2DABBBCA}" type="presParOf" srcId="{1F4A86EC-DF53-4F12-B9A9-C12C07B3445E}" destId="{7DD3C767-128E-4230-9C4D-E752D7E9CD6A}" srcOrd="2" destOrd="0" presId="urn:microsoft.com/office/officeart/2005/8/layout/hierarchy4"/>
    <dgm:cxn modelId="{48725932-8C3E-4290-9F6F-0AC322171805}" type="presParOf" srcId="{7DD3C767-128E-4230-9C4D-E752D7E9CD6A}" destId="{77F070ED-6C05-4BE3-9622-FEFD7014A3EC}" srcOrd="0" destOrd="0" presId="urn:microsoft.com/office/officeart/2005/8/layout/hierarchy4"/>
    <dgm:cxn modelId="{CBDCD74E-2241-47FE-A15D-D544BA6AE2EA}" type="presParOf" srcId="{77F070ED-6C05-4BE3-9622-FEFD7014A3EC}" destId="{8B6653EE-F535-49A7-B5C3-A20143CE01C0}" srcOrd="0" destOrd="0" presId="urn:microsoft.com/office/officeart/2005/8/layout/hierarchy4"/>
    <dgm:cxn modelId="{77FC46C4-F241-4BFC-A3AD-53301A8A3505}" type="presParOf" srcId="{77F070ED-6C05-4BE3-9622-FEFD7014A3EC}" destId="{5F691586-4FCF-4F4F-B8C6-105386EADB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31676-03BB-4AAB-9A61-C9BDAC1BA3BD}">
      <dsp:nvSpPr>
        <dsp:cNvPr id="0" name=""/>
        <dsp:cNvSpPr/>
      </dsp:nvSpPr>
      <dsp:spPr>
        <a:xfrm>
          <a:off x="939" y="1539"/>
          <a:ext cx="8188562" cy="106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Proof-of-Principle Studies </a:t>
          </a:r>
          <a:endParaRPr lang="en-US" sz="4800" kern="1200" dirty="0"/>
        </a:p>
      </dsp:txBody>
      <dsp:txXfrm>
        <a:off x="32161" y="32761"/>
        <a:ext cx="8126118" cy="1003537"/>
      </dsp:txXfrm>
    </dsp:sp>
    <dsp:sp modelId="{D3BD5EAA-F740-4C61-9EF8-8C4443B3BA24}">
      <dsp:nvSpPr>
        <dsp:cNvPr id="0" name=""/>
        <dsp:cNvSpPr/>
      </dsp:nvSpPr>
      <dsp:spPr>
        <a:xfrm>
          <a:off x="0" y="1143000"/>
          <a:ext cx="5349022" cy="10659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>
              <a:latin typeface="Helvetica" pitchFamily="34" charset="0"/>
              <a:cs typeface="Helvetica" pitchFamily="34" charset="0"/>
            </a:rPr>
            <a:t>Comparing medications</a:t>
          </a:r>
          <a:endParaRPr lang="en-US" sz="2100" b="0" kern="1200" dirty="0"/>
        </a:p>
      </dsp:txBody>
      <dsp:txXfrm>
        <a:off x="31222" y="1174222"/>
        <a:ext cx="5286578" cy="1003537"/>
      </dsp:txXfrm>
    </dsp:sp>
    <dsp:sp modelId="{927BD84F-AB0C-4523-8608-02483BBDCD97}">
      <dsp:nvSpPr>
        <dsp:cNvPr id="0" name=""/>
        <dsp:cNvSpPr/>
      </dsp:nvSpPr>
      <dsp:spPr>
        <a:xfrm>
          <a:off x="939" y="2286001"/>
          <a:ext cx="2619501" cy="10659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Helvetica" pitchFamily="34" charset="0"/>
              <a:cs typeface="Helvetica" pitchFamily="34" charset="0"/>
            </a:rPr>
            <a:t>Pediatric Medication Study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Helvetica" pitchFamily="34" charset="0"/>
              <a:cs typeface="Helvetica" pitchFamily="34" charset="0"/>
            </a:rPr>
            <a:t>(10-19 years)</a:t>
          </a:r>
          <a:endParaRPr lang="en-US" sz="1900" kern="1200" dirty="0"/>
        </a:p>
      </dsp:txBody>
      <dsp:txXfrm>
        <a:off x="32161" y="2317223"/>
        <a:ext cx="2557057" cy="1003537"/>
      </dsp:txXfrm>
    </dsp:sp>
    <dsp:sp modelId="{91A83656-EFB0-4952-A2A9-F0C71147E39D}">
      <dsp:nvSpPr>
        <dsp:cNvPr id="0" name=""/>
        <dsp:cNvSpPr/>
      </dsp:nvSpPr>
      <dsp:spPr>
        <a:xfrm>
          <a:off x="2743191" y="2287547"/>
          <a:ext cx="2619501" cy="106598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Helvetica" pitchFamily="34" charset="0"/>
              <a:cs typeface="Helvetica" pitchFamily="34" charset="0"/>
            </a:rPr>
            <a:t>Adult Medication Study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Helvetica" pitchFamily="34" charset="0"/>
              <a:cs typeface="Helvetica" pitchFamily="34" charset="0"/>
            </a:rPr>
            <a:t>(20-65 years)</a:t>
          </a:r>
          <a:endParaRPr lang="en-US" sz="1900" kern="1200" dirty="0"/>
        </a:p>
      </dsp:txBody>
      <dsp:txXfrm>
        <a:off x="2774413" y="2318769"/>
        <a:ext cx="2557057" cy="1003537"/>
      </dsp:txXfrm>
    </dsp:sp>
    <dsp:sp modelId="{8FC05A90-C30B-42ED-A7DE-63E6D5F2B7D6}">
      <dsp:nvSpPr>
        <dsp:cNvPr id="0" name=""/>
        <dsp:cNvSpPr/>
      </dsp:nvSpPr>
      <dsp:spPr>
        <a:xfrm>
          <a:off x="5570000" y="1143000"/>
          <a:ext cx="2619501" cy="10659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>
              <a:latin typeface="Helvetica" pitchFamily="34" charset="0"/>
              <a:cs typeface="Helvetica" pitchFamily="34" charset="0"/>
            </a:rPr>
            <a:t>Comparing surgical vs. medical intervention</a:t>
          </a:r>
          <a:endParaRPr lang="en-US" sz="2100" b="0" kern="1200" dirty="0"/>
        </a:p>
      </dsp:txBody>
      <dsp:txXfrm>
        <a:off x="5601222" y="1174222"/>
        <a:ext cx="2557057" cy="1003537"/>
      </dsp:txXfrm>
    </dsp:sp>
    <dsp:sp modelId="{8B6653EE-F535-49A7-B5C3-A20143CE01C0}">
      <dsp:nvSpPr>
        <dsp:cNvPr id="0" name=""/>
        <dsp:cNvSpPr/>
      </dsp:nvSpPr>
      <dsp:spPr>
        <a:xfrm>
          <a:off x="5570000" y="2286001"/>
          <a:ext cx="2619501" cy="10659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Helvetica" pitchFamily="34" charset="0"/>
              <a:cs typeface="Helvetica" pitchFamily="34" charset="0"/>
            </a:rPr>
            <a:t>Adult Surgery</a:t>
          </a:r>
          <a:br>
            <a:rPr lang="en-US" sz="1900" kern="1200" dirty="0">
              <a:latin typeface="Helvetica" pitchFamily="34" charset="0"/>
              <a:cs typeface="Helvetica" pitchFamily="34" charset="0"/>
            </a:rPr>
          </a:br>
          <a:r>
            <a:rPr lang="en-US" sz="1900" kern="1200" dirty="0">
              <a:latin typeface="Helvetica" pitchFamily="34" charset="0"/>
              <a:cs typeface="Helvetica" pitchFamily="34" charset="0"/>
            </a:rPr>
            <a:t>(</a:t>
          </a:r>
          <a:r>
            <a:rPr lang="en-US" sz="1900" kern="1200" dirty="0" err="1">
              <a:latin typeface="Helvetica" pitchFamily="34" charset="0"/>
              <a:cs typeface="Helvetica" pitchFamily="34" charset="0"/>
            </a:rPr>
            <a:t>BetaFat</a:t>
          </a:r>
          <a:r>
            <a:rPr lang="en-US" sz="1900" kern="1200" dirty="0">
              <a:latin typeface="Helvetica" pitchFamily="34" charset="0"/>
              <a:cs typeface="Helvetica" pitchFamily="34" charset="0"/>
            </a:rPr>
            <a:t>) Study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Helvetica" pitchFamily="34" charset="0"/>
              <a:cs typeface="Helvetica" pitchFamily="34" charset="0"/>
            </a:rPr>
            <a:t>(22-65 years)</a:t>
          </a:r>
          <a:endParaRPr lang="en-US" sz="1900" kern="1200" dirty="0"/>
        </a:p>
      </dsp:txBody>
      <dsp:txXfrm>
        <a:off x="5601222" y="2317223"/>
        <a:ext cx="2557057" cy="1003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0.17025</cdr:x>
      <cdr:y>0.66759</cdr:y>
    </cdr:from>
    <cdr:to>
      <cdr:x>0.7546</cdr:x>
      <cdr:y>0.75623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7274" y="2295525"/>
          <a:ext cx="36290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0.23026</cdr:x>
      <cdr:y>0.10839</cdr:y>
    </cdr:from>
    <cdr:to>
      <cdr:x>0.34566</cdr:x>
      <cdr:y>0.3382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24607" y="4312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0.77161</cdr:x>
      <cdr:y>1.52326E-6</cdr:y>
    </cdr:from>
    <cdr:to>
      <cdr:x>0.92547</cdr:x>
      <cdr:y>0.71578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14215" y="6"/>
          <a:ext cx="1219200" cy="281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0.77034</cdr:x>
      <cdr:y>0.41398</cdr:y>
    </cdr:from>
    <cdr:to>
      <cdr:x>0.95305</cdr:x>
      <cdr:y>0.61746</cdr:y>
    </cdr:to>
    <cdr:sp macro="" textlink="">
      <cdr:nvSpPr>
        <cdr:cNvPr id="7" name="TextBox 649"/>
        <cdr:cNvSpPr txBox="1"/>
      </cdr:nvSpPr>
      <cdr:spPr>
        <a:xfrm xmlns:a="http://schemas.openxmlformats.org/drawingml/2006/main">
          <a:off x="6104181" y="1449631"/>
          <a:ext cx="1447788" cy="712530"/>
        </a:xfrm>
        <a:prstGeom xmlns:a="http://schemas.openxmlformats.org/drawingml/2006/main" prst="upArrowCallout">
          <a:avLst>
            <a:gd name="adj1" fmla="val 8363"/>
            <a:gd name="adj2" fmla="val 8363"/>
            <a:gd name="adj3" fmla="val 25000"/>
            <a:gd name="adj4" fmla="val 64977"/>
          </a:avLst>
        </a:prstGeom>
        <a:solidFill xmlns:a="http://schemas.openxmlformats.org/drawingml/2006/main">
          <a:srgbClr val="1F497D">
            <a:lumMod val="40000"/>
            <a:lumOff val="60000"/>
          </a:srgbClr>
        </a:solidFill>
      </cdr:spPr>
      <cdr:txBody>
        <a:bodyPr xmlns:a="http://schemas.openxmlformats.org/drawingml/2006/main" wrap="square" lIns="91438" tIns="45719" rIns="91438" bIns="45719" rtlCol="0">
          <a:spAutoFit/>
        </a:bodyPr>
        <a:lstStyle xmlns:a="http://schemas.openxmlformats.org/drawingml/2006/main">
          <a:defPPr>
            <a:defRPr lang="en-US"/>
          </a:defPPr>
          <a:lvl1pPr marL="0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189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378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566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754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5943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132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320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509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 defTabSz="457189"/>
          <a:r>
            <a:rPr lang="en-US" sz="1400" b="1" dirty="0">
              <a:solidFill>
                <a:prstClr val="black"/>
              </a:solidFill>
              <a:latin typeface="Helvetica" pitchFamily="34" charset="0"/>
              <a:ea typeface="Helvetica" charset="0"/>
              <a:cs typeface="Helvetica" pitchFamily="34" charset="0"/>
            </a:rPr>
            <a:t>Arginine</a:t>
          </a:r>
        </a:p>
        <a:p xmlns:a="http://schemas.openxmlformats.org/drawingml/2006/main">
          <a:pPr algn="ctr" defTabSz="457189"/>
          <a:r>
            <a:rPr lang="en-US" sz="1400" b="1" dirty="0">
              <a:solidFill>
                <a:prstClr val="black"/>
              </a:solidFill>
              <a:latin typeface="Helvetica" pitchFamily="34" charset="0"/>
              <a:ea typeface="Helvetica" charset="0"/>
              <a:cs typeface="Helvetica" pitchFamily="34" charset="0"/>
            </a:rPr>
            <a:t>bolus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0.17025</cdr:x>
      <cdr:y>0.66759</cdr:y>
    </cdr:from>
    <cdr:to>
      <cdr:x>0.7546</cdr:x>
      <cdr:y>0.75623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7274" y="2295525"/>
          <a:ext cx="36290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0.23026</cdr:x>
      <cdr:y>0.10839</cdr:y>
    </cdr:from>
    <cdr:to>
      <cdr:x>0.34566</cdr:x>
      <cdr:y>0.3382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24607" y="4312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0.77161</cdr:x>
      <cdr:y>1.52326E-6</cdr:y>
    </cdr:from>
    <cdr:to>
      <cdr:x>0.92547</cdr:x>
      <cdr:y>0.71578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14215" y="6"/>
          <a:ext cx="1219200" cy="281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0.77034</cdr:x>
      <cdr:y>0.41398</cdr:y>
    </cdr:from>
    <cdr:to>
      <cdr:x>0.95305</cdr:x>
      <cdr:y>0.61746</cdr:y>
    </cdr:to>
    <cdr:sp macro="" textlink="">
      <cdr:nvSpPr>
        <cdr:cNvPr id="7" name="TextBox 649"/>
        <cdr:cNvSpPr txBox="1"/>
      </cdr:nvSpPr>
      <cdr:spPr>
        <a:xfrm xmlns:a="http://schemas.openxmlformats.org/drawingml/2006/main">
          <a:off x="6104181" y="1449631"/>
          <a:ext cx="1447788" cy="712530"/>
        </a:xfrm>
        <a:prstGeom xmlns:a="http://schemas.openxmlformats.org/drawingml/2006/main" prst="upArrowCallout">
          <a:avLst>
            <a:gd name="adj1" fmla="val 8363"/>
            <a:gd name="adj2" fmla="val 8363"/>
            <a:gd name="adj3" fmla="val 25000"/>
            <a:gd name="adj4" fmla="val 64977"/>
          </a:avLst>
        </a:prstGeom>
        <a:solidFill xmlns:a="http://schemas.openxmlformats.org/drawingml/2006/main">
          <a:srgbClr val="1F497D">
            <a:lumMod val="40000"/>
            <a:lumOff val="60000"/>
          </a:srgbClr>
        </a:solidFill>
      </cdr:spPr>
      <cdr:txBody>
        <a:bodyPr xmlns:a="http://schemas.openxmlformats.org/drawingml/2006/main" wrap="square" lIns="91438" tIns="45719" rIns="91438" bIns="45719" rtlCol="0">
          <a:spAutoFit/>
        </a:bodyPr>
        <a:lstStyle xmlns:a="http://schemas.openxmlformats.org/drawingml/2006/main">
          <a:defPPr>
            <a:defRPr lang="en-US"/>
          </a:defPPr>
          <a:lvl1pPr marL="0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189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378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566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754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5943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132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320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509" algn="l" defTabSz="914378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 defTabSz="457189"/>
          <a:r>
            <a:rPr lang="en-US" sz="1400" b="1" dirty="0">
              <a:solidFill>
                <a:prstClr val="black"/>
              </a:solidFill>
              <a:latin typeface="Helvetica" pitchFamily="34" charset="0"/>
              <a:ea typeface="Helvetica" charset="0"/>
              <a:cs typeface="Helvetica" pitchFamily="34" charset="0"/>
            </a:rPr>
            <a:t>Arginine</a:t>
          </a:r>
        </a:p>
        <a:p xmlns:a="http://schemas.openxmlformats.org/drawingml/2006/main">
          <a:pPr algn="ctr" defTabSz="457189"/>
          <a:r>
            <a:rPr lang="en-US" sz="1400" b="1" dirty="0">
              <a:solidFill>
                <a:prstClr val="black"/>
              </a:solidFill>
              <a:latin typeface="Helvetica" pitchFamily="34" charset="0"/>
              <a:ea typeface="Helvetica" charset="0"/>
              <a:cs typeface="Helvetica" pitchFamily="34" charset="0"/>
            </a:rPr>
            <a:t>bolus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F5E3B9B-59D0-4199-89DC-38310619A962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81250B9-48C8-4D90-BC77-DFFFA294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1C8493C-7D51-4EC7-B8AE-606FA67F86B9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5F27530-9BC1-47FF-B727-BCAD629EF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7231/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7231/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40FC-E092-B944-AE53-8AEBB079FEE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6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DFEA-9140-4EDC-8EEA-08210931D7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6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(click) This post-washout visit represents the primary outcome for the RISE Medication Studies.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7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568325"/>
            <a:ext cx="6107112" cy="3436938"/>
          </a:xfrm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11/18</a:t>
            </a:r>
          </a:p>
        </p:txBody>
      </p:sp>
    </p:spTree>
    <p:extLst>
      <p:ext uri="{BB962C8B-B14F-4D97-AF65-F5344CB8AC3E}">
        <p14:creationId xmlns:p14="http://schemas.microsoft.com/office/powerpoint/2010/main" val="311544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568325"/>
            <a:ext cx="6107112" cy="3436938"/>
          </a:xfrm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11/18</a:t>
            </a:r>
          </a:p>
        </p:txBody>
      </p:sp>
    </p:spTree>
    <p:extLst>
      <p:ext uri="{BB962C8B-B14F-4D97-AF65-F5344CB8AC3E}">
        <p14:creationId xmlns:p14="http://schemas.microsoft.com/office/powerpoint/2010/main" val="141678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DFEA-9140-4EDC-8EEA-08210931D79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99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DFEA-9140-4EDC-8EEA-08210931D79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24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14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14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3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3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3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53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67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340FC-E092-B944-AE53-8AEBB079FE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1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SAEs as expected, a</a:t>
            </a:r>
            <a:r>
              <a:rPr lang="en-US" sz="1600" baseline="0" dirty="0" smtClean="0"/>
              <a:t> blinded adjudication committee determined that none were deemed related to the interventions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err="1" smtClean="0"/>
              <a:t>Gi</a:t>
            </a:r>
            <a:r>
              <a:rPr lang="en-US" sz="1600" baseline="0" dirty="0" smtClean="0"/>
              <a:t> symptoms highest in the </a:t>
            </a:r>
            <a:r>
              <a:rPr lang="en-US" sz="1600" baseline="0" dirty="0" err="1" smtClean="0"/>
              <a:t>lira+metformin</a:t>
            </a:r>
            <a:r>
              <a:rPr lang="en-US" sz="1600" baseline="0" dirty="0" smtClean="0"/>
              <a:t> group and also in the met alone and </a:t>
            </a:r>
            <a:r>
              <a:rPr lang="en-US" sz="1600" baseline="0" dirty="0" err="1" smtClean="0"/>
              <a:t>glar</a:t>
            </a:r>
            <a:r>
              <a:rPr lang="en-US" sz="1600" baseline="0" dirty="0" smtClean="0"/>
              <a:t>-met groups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/>
              <a:t>Few reports of low blood sugar or of significant diabetes symptoms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5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F9812-33A9-1F48-B8FF-9C33BA08E7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87DCF7-F87A-514F-A80C-4B108363AFC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1A6AD00D-1918-A54A-BC9F-A8DB73DBEC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5138" y="723900"/>
            <a:ext cx="6354762" cy="3575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9094F1DC-7A16-BB47-9D3C-A29179AF3E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8333" y="4527984"/>
            <a:ext cx="5828304" cy="42900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9089" rIns="0" bIns="0"/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745979" algn="l"/>
                <a:tab pos="1491958" algn="l"/>
                <a:tab pos="2237937" algn="l"/>
                <a:tab pos="2983916" algn="l"/>
                <a:tab pos="3729895" algn="l"/>
                <a:tab pos="4475874" algn="l"/>
                <a:tab pos="5221853" algn="l"/>
              </a:tabLst>
            </a:pPr>
            <a:r>
              <a:rPr lang="en-US" alt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Figure 2. Kaplan–Meier Estimates of the Cumulative Incidence of Monotherapy Failure at 5 Years. Treatment was considered to have failed if a patient had a confirmed or adjudicated level of fasting plasma glucose of more than 180 mg per deciliter. Risk reduction is listed for comparisons of pairwise groups from a baseline covariate-adjusted Cox proportional-hazards model. Gray's estimates of cumulative incidence adjusted for all deaths were smaller than Kaplan–Meier estimates of treatment failure: 10% in the </a:t>
            </a:r>
            <a:r>
              <a:rPr lang="en-US" alt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rosiglitazone</a:t>
            </a:r>
            <a:r>
              <a:rPr lang="en-US" alt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group, 15% in the metformin group, and 25% in the glyburide group. I bars indicate 95% CIs.</a:t>
            </a:r>
          </a:p>
        </p:txBody>
      </p:sp>
    </p:spTree>
    <p:extLst>
      <p:ext uri="{BB962C8B-B14F-4D97-AF65-F5344CB8AC3E}">
        <p14:creationId xmlns:p14="http://schemas.microsoft.com/office/powerpoint/2010/main" val="1716030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584200"/>
            <a:ext cx="6269038" cy="35274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5/14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584200"/>
            <a:ext cx="6269038" cy="35274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5/14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584200"/>
            <a:ext cx="6269038" cy="35274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5/14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62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5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https://www.jci.org/articles/view/7231/pdf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https://www.jci.org/articles/view/7231/pdf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27530-9BC1-47FF-B727-BCAD629EF2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baseline="0" dirty="0"/>
              <a:t> Restoring  Insulin Secretion Study or RISE includes 3 proof of principle randomized clinical trials</a:t>
            </a:r>
          </a:p>
          <a:p>
            <a:r>
              <a:rPr lang="en-US" baseline="0" dirty="0"/>
              <a:t>(Click) 2 of which are comparing medications, a Pediatric Medication Study in youth ages 10-19 and an Adult Medication Study in adults 20-65 years of age.</a:t>
            </a:r>
          </a:p>
          <a:p>
            <a:r>
              <a:rPr lang="en-US" baseline="0" dirty="0"/>
              <a:t>(click) and a 3</a:t>
            </a:r>
            <a:r>
              <a:rPr lang="en-US" baseline="30000" dirty="0"/>
              <a:t>rd</a:t>
            </a:r>
            <a:r>
              <a:rPr lang="en-US" baseline="0" dirty="0"/>
              <a:t> study comparing surgical vs. medical intervention known as the Adult Surgery or BetaFat Study in adults ages 22 to 65 years.</a:t>
            </a:r>
          </a:p>
          <a:p>
            <a:r>
              <a:rPr lang="en-US" baseline="0" dirty="0"/>
              <a:t>(click) Today we will present  the primary results from Adult Medication Study </a:t>
            </a:r>
          </a:p>
          <a:p>
            <a:r>
              <a:rPr lang="en-US" baseline="0" dirty="0"/>
              <a:t>(click) as well as  the primary outcome results comparing adults to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1B438-EC91-4F21-B1D6-B7BF92AF3C3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6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DFEA-9140-4EDC-8EEA-08210931D79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6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6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DFEA-9140-4EDC-8EEA-08210931D79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9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217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346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268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63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028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9540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2179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A3B8-EC40-9A42-A2D4-9D4D6F94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40" y="274195"/>
            <a:ext cx="7885545" cy="993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40498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99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728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23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847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694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457189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5FFB-C84E-1641-A2B3-1FF888E87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defTabSz="457189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457189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E263-E041-2F4B-813B-007E4AD24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1608"/>
            <a:ext cx="9153144" cy="0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R:\Administrative\Letterhead, signatures\RISE_Logo_Larg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31" y="4552950"/>
            <a:ext cx="880533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24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xStyles>
    <p:titleStyle>
      <a:lvl1pPr algn="ctr" defTabSz="457189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70B4-8D6B-4212-885D-6FFB0D2738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60B3-8A21-4460-BD56-89BB49FDF49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R:\Administrative\Letterhead, signatures\RISE_Logo_Larg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31" y="4552950"/>
            <a:ext cx="880533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fade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R:\Administrative\Letterhead, signatures\RISE_Logo_Larg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29" y="4552950"/>
            <a:ext cx="880533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fade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70B4-8D6B-4212-885D-6FFB0D273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60B3-8A21-4460-BD56-89BB49FDF4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R:\Administrative\Letterhead, signatures\RISE_Logo_Larg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29" y="4552950"/>
            <a:ext cx="880533" cy="495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fade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182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 defTabSz="685783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E952-5B10-4148-ABF7-314832A17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 defTabSz="685783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 defTabSz="685783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DB6B-8909-45B9-A986-9FC60B7A7E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81608"/>
            <a:ext cx="9153144" cy="0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R:\Administrative\Letterhead, signatures\RISE_Logo_Lar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29" y="4552950"/>
            <a:ext cx="880533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5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</p:sldLayoutIdLst>
  <p:transition>
    <p:fade/>
  </p:transition>
  <p:txStyles>
    <p:titleStyle>
      <a:lvl1pPr algn="ctr" defTabSz="342892" rtl="0" eaLnBrk="1" latinLnBrk="0" hangingPunct="1">
        <a:spcBef>
          <a:spcPct val="0"/>
        </a:spcBef>
        <a:buNone/>
        <a:defRPr sz="3000" kern="1200">
          <a:solidFill>
            <a:schemeClr val="tx2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2">
              <a:lumMod val="75000"/>
            </a:schemeClr>
          </a:solidFill>
          <a:latin typeface="Helvetica"/>
          <a:ea typeface="+mn-ea"/>
          <a:cs typeface="Helvetica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50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685800" y="2719919"/>
            <a:ext cx="7772400" cy="110251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Results and Comparisons from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the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RISE Adult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Medication Study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371600" y="4178294"/>
            <a:ext cx="6400800" cy="603256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RISE Consortium</a:t>
            </a:r>
          </a:p>
        </p:txBody>
      </p:sp>
      <p:pic>
        <p:nvPicPr>
          <p:cNvPr id="13" name="Picture 3" descr="R:\Administrative\Letterhead, signatures\RISE_Logo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61951"/>
            <a:ext cx="3581400" cy="1904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RISE Adult Medication Study</a:t>
            </a:r>
            <a:br>
              <a:rPr lang="en-US" sz="3200" dirty="0"/>
            </a:br>
            <a:r>
              <a:rPr lang="en-US" sz="3200" dirty="0"/>
              <a:t>Treatment Arms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7D9BA0-F897-45BE-AAFB-AA2221C81FEE}"/>
              </a:ext>
            </a:extLst>
          </p:cNvPr>
          <p:cNvSpPr/>
          <p:nvPr/>
        </p:nvSpPr>
        <p:spPr>
          <a:xfrm>
            <a:off x="457200" y="1017546"/>
            <a:ext cx="8534400" cy="374717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344480" indent="-344480" defTabSz="457189">
              <a:buFont typeface="Arial" pitchFamily="34" charset="0"/>
              <a:buChar char="•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Blinded metformin alone and matched placebo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:</a:t>
            </a:r>
          </a:p>
          <a:p>
            <a:pPr marL="742931" lvl="1" indent="-285743" defTabSz="457189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Metformin titrated over 4 weeks from 500 mg/day to 1,000 mg BID</a:t>
            </a:r>
          </a:p>
          <a:p>
            <a:pPr marL="742931" lvl="1" indent="-285743" defTabSz="457189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lvl="2"/>
            <a:endParaRPr lang="en-US" sz="300" dirty="0"/>
          </a:p>
          <a:p>
            <a:pPr lvl="2"/>
            <a:endParaRPr lang="en-US" sz="500" dirty="0"/>
          </a:p>
          <a:p>
            <a:pPr marL="344480" indent="-344480" defTabSz="457189">
              <a:buFont typeface="Arial" pitchFamily="34" charset="0"/>
              <a:buChar char="•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Liraglutide + Metformin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:</a:t>
            </a:r>
          </a:p>
          <a:p>
            <a:pPr marL="742931" lvl="1" indent="-285743" defTabSz="457189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Liraglutide titrated over 4 weeks from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0.6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mg/day to 1.8 mg/day</a:t>
            </a:r>
          </a:p>
          <a:p>
            <a:pPr marL="742931" lvl="1" indent="-285743" defTabSz="457189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Metformin titrated as above after liraglutide dose stable</a:t>
            </a:r>
          </a:p>
          <a:p>
            <a:pPr marL="742931" lvl="1" indent="-285743" defTabSz="457189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endParaRPr lang="en-US" sz="10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lvl="2"/>
            <a:endParaRPr lang="en-US" sz="300" dirty="0"/>
          </a:p>
          <a:p>
            <a:pPr lvl="2"/>
            <a:endParaRPr lang="en-US" sz="500" dirty="0"/>
          </a:p>
          <a:p>
            <a:pPr marL="344480" indent="-344480" defTabSz="457189">
              <a:buFont typeface="Arial" pitchFamily="34" charset="0"/>
              <a:buChar char="•"/>
            </a:pPr>
            <a:r>
              <a:rPr lang="en-US" sz="2200" b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Glargine followed by metformin</a:t>
            </a:r>
            <a:r>
              <a:rPr lang="en-US" sz="22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:</a:t>
            </a:r>
          </a:p>
          <a:p>
            <a:pPr marL="742931" lvl="1" indent="-285743" defTabSz="457189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Once daily insulin glargine, titrated twice weekly over one month based on SMBG to goal of 80-90 mg/dL </a:t>
            </a:r>
          </a:p>
          <a:p>
            <a:pPr marL="742931" lvl="1" indent="-285743" defTabSz="457189">
              <a:lnSpc>
                <a:spcPct val="90000"/>
              </a:lnSpc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Glargine discontinued and metformin titrated after 3 months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6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2">
            <a:extLst>
              <a:ext uri="{FF2B5EF4-FFF2-40B4-BE49-F238E27FC236}">
                <a16:creationId xmlns:a16="http://schemas.microsoft.com/office/drawing/2014/main" id="{90ABBB72-9168-1040-A05A-C2063700B662}"/>
              </a:ext>
            </a:extLst>
          </p:cNvPr>
          <p:cNvGrpSpPr>
            <a:grpSpLocks/>
          </p:cNvGrpSpPr>
          <p:nvPr/>
        </p:nvGrpSpPr>
        <p:grpSpPr bwMode="auto">
          <a:xfrm>
            <a:off x="2385824" y="1122345"/>
            <a:ext cx="5572720" cy="3642881"/>
            <a:chOff x="4042" y="1104"/>
            <a:chExt cx="2083" cy="1605"/>
          </a:xfrm>
        </p:grpSpPr>
        <p:sp>
          <p:nvSpPr>
            <p:cNvPr id="61" name="Text Box 53">
              <a:extLst>
                <a:ext uri="{FF2B5EF4-FFF2-40B4-BE49-F238E27FC236}">
                  <a16:creationId xmlns:a16="http://schemas.microsoft.com/office/drawing/2014/main" id="{56374A04-CA4C-474E-AD28-27A7D6F10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" y="1431"/>
              <a:ext cx="33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685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1.2</a:t>
              </a:r>
            </a:p>
          </p:txBody>
        </p:sp>
        <p:sp>
          <p:nvSpPr>
            <p:cNvPr id="62" name="Text Box 54">
              <a:extLst>
                <a:ext uri="{FF2B5EF4-FFF2-40B4-BE49-F238E27FC236}">
                  <a16:creationId xmlns:a16="http://schemas.microsoft.com/office/drawing/2014/main" id="{E2B56CA0-45DA-5D42-A6A7-CE4D2FCF6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" y="2150"/>
              <a:ext cx="33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defTabSz="685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1.0</a:t>
              </a:r>
            </a:p>
          </p:txBody>
        </p:sp>
        <p:grpSp>
          <p:nvGrpSpPr>
            <p:cNvPr id="63" name="Group 55">
              <a:extLst>
                <a:ext uri="{FF2B5EF4-FFF2-40B4-BE49-F238E27FC236}">
                  <a16:creationId xmlns:a16="http://schemas.microsoft.com/office/drawing/2014/main" id="{8A2A6D9C-3A0B-6149-A55D-35152D69A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4" y="1104"/>
              <a:ext cx="1761" cy="1605"/>
              <a:chOff x="4364" y="1104"/>
              <a:chExt cx="1761" cy="1605"/>
            </a:xfrm>
          </p:grpSpPr>
          <p:sp>
            <p:nvSpPr>
              <p:cNvPr id="64" name="Line 56">
                <a:extLst>
                  <a:ext uri="{FF2B5EF4-FFF2-40B4-BE49-F238E27FC236}">
                    <a16:creationId xmlns:a16="http://schemas.microsoft.com/office/drawing/2014/main" id="{8A3D8B4E-1945-EC46-9BF7-48CD0E5D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4" y="1488"/>
                <a:ext cx="215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65" name="Line 57">
                <a:extLst>
                  <a:ext uri="{FF2B5EF4-FFF2-40B4-BE49-F238E27FC236}">
                    <a16:creationId xmlns:a16="http://schemas.microsoft.com/office/drawing/2014/main" id="{2FB3BDB6-C454-FF4C-B769-2DB7C7EC4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4" y="2211"/>
                <a:ext cx="215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66" name="Line 58">
                <a:extLst>
                  <a:ext uri="{FF2B5EF4-FFF2-40B4-BE49-F238E27FC236}">
                    <a16:creationId xmlns:a16="http://schemas.microsoft.com/office/drawing/2014/main" id="{0D91AD49-7B33-7642-9805-E548986B4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3" y="2339"/>
                <a:ext cx="0" cy="157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67" name="Line 59">
                <a:extLst>
                  <a:ext uri="{FF2B5EF4-FFF2-40B4-BE49-F238E27FC236}">
                    <a16:creationId xmlns:a16="http://schemas.microsoft.com/office/drawing/2014/main" id="{4108983A-AE40-E04B-9322-07C79E83E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3" y="2339"/>
                <a:ext cx="0" cy="157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68" name="Line 60">
                <a:extLst>
                  <a:ext uri="{FF2B5EF4-FFF2-40B4-BE49-F238E27FC236}">
                    <a16:creationId xmlns:a16="http://schemas.microsoft.com/office/drawing/2014/main" id="{1DADCF85-0E13-8542-8053-E01E409D5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1" y="2339"/>
                <a:ext cx="0" cy="157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69" name="Rectangle 61">
                <a:extLst>
                  <a:ext uri="{FF2B5EF4-FFF2-40B4-BE49-F238E27FC236}">
                    <a16:creationId xmlns:a16="http://schemas.microsoft.com/office/drawing/2014/main" id="{6DF53FAC-6D1D-7646-81EF-A207E31A9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1104"/>
                <a:ext cx="1666" cy="131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72" name="Freeform 62">
                <a:extLst>
                  <a:ext uri="{FF2B5EF4-FFF2-40B4-BE49-F238E27FC236}">
                    <a16:creationId xmlns:a16="http://schemas.microsoft.com/office/drawing/2014/main" id="{DDA5D85A-A457-2043-93F8-90FEB89C0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1232"/>
                <a:ext cx="1647" cy="1118"/>
              </a:xfrm>
              <a:custGeom>
                <a:avLst/>
                <a:gdLst>
                  <a:gd name="T0" fmla="*/ 0 w 1044"/>
                  <a:gd name="T1" fmla="*/ 0 h 768"/>
                  <a:gd name="T2" fmla="*/ 80 w 1044"/>
                  <a:gd name="T3" fmla="*/ 80 h 768"/>
                  <a:gd name="T4" fmla="*/ 228 w 1044"/>
                  <a:gd name="T5" fmla="*/ 204 h 768"/>
                  <a:gd name="T6" fmla="*/ 376 w 1044"/>
                  <a:gd name="T7" fmla="*/ 324 h 768"/>
                  <a:gd name="T8" fmla="*/ 504 w 1044"/>
                  <a:gd name="T9" fmla="*/ 436 h 768"/>
                  <a:gd name="T10" fmla="*/ 624 w 1044"/>
                  <a:gd name="T11" fmla="*/ 512 h 768"/>
                  <a:gd name="T12" fmla="*/ 732 w 1044"/>
                  <a:gd name="T13" fmla="*/ 584 h 768"/>
                  <a:gd name="T14" fmla="*/ 880 w 1044"/>
                  <a:gd name="T15" fmla="*/ 672 h 768"/>
                  <a:gd name="T16" fmla="*/ 1044 w 1044"/>
                  <a:gd name="T17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4" h="768">
                    <a:moveTo>
                      <a:pt x="0" y="0"/>
                    </a:moveTo>
                    <a:lnTo>
                      <a:pt x="80" y="80"/>
                    </a:lnTo>
                    <a:lnTo>
                      <a:pt x="228" y="204"/>
                    </a:lnTo>
                    <a:lnTo>
                      <a:pt x="376" y="324"/>
                    </a:lnTo>
                    <a:lnTo>
                      <a:pt x="504" y="436"/>
                    </a:lnTo>
                    <a:lnTo>
                      <a:pt x="624" y="512"/>
                    </a:lnTo>
                    <a:lnTo>
                      <a:pt x="732" y="584"/>
                    </a:lnTo>
                    <a:lnTo>
                      <a:pt x="880" y="672"/>
                    </a:lnTo>
                    <a:lnTo>
                      <a:pt x="1044" y="768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73" name="Text Box 63">
                <a:extLst>
                  <a:ext uri="{FF2B5EF4-FFF2-40B4-BE49-F238E27FC236}">
                    <a16:creationId xmlns:a16="http://schemas.microsoft.com/office/drawing/2014/main" id="{5B904315-FFD9-2C45-A88F-B52794B4D3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9" y="2491"/>
                <a:ext cx="406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2">
                        <a:lumMod val="75000"/>
                      </a:schemeClr>
                    </a:solidFill>
                    <a:latin typeface="Helvetica" pitchFamily="2" charset="0"/>
                  </a:rPr>
                  <a:t>0.06</a:t>
                </a:r>
              </a:p>
            </p:txBody>
          </p:sp>
          <p:sp>
            <p:nvSpPr>
              <p:cNvPr id="74" name="Text Box 64">
                <a:extLst>
                  <a:ext uri="{FF2B5EF4-FFF2-40B4-BE49-F238E27FC236}">
                    <a16:creationId xmlns:a16="http://schemas.microsoft.com/office/drawing/2014/main" id="{3A6CB23D-3A4B-4549-9C0D-0B327C418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9" y="2491"/>
                <a:ext cx="406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chemeClr val="tx2">
                        <a:lumMod val="75000"/>
                      </a:schemeClr>
                    </a:solidFill>
                    <a:latin typeface="Helvetica" pitchFamily="2" charset="0"/>
                  </a:rPr>
                  <a:t>0.04</a:t>
                </a:r>
              </a:p>
            </p:txBody>
          </p:sp>
        </p:grpSp>
      </p:grpSp>
      <p:sp>
        <p:nvSpPr>
          <p:cNvPr id="56" name="Line 65">
            <a:extLst>
              <a:ext uri="{FF2B5EF4-FFF2-40B4-BE49-F238E27FC236}">
                <a16:creationId xmlns:a16="http://schemas.microsoft.com/office/drawing/2014/main" id="{06ED4998-E502-2F43-858C-CAF4CA6C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0170" y="2193646"/>
            <a:ext cx="1912864" cy="50160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</a:pPr>
            <a:endParaRPr lang="en-US" sz="105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57" name="Line 66">
            <a:extLst>
              <a:ext uri="{FF2B5EF4-FFF2-40B4-BE49-F238E27FC236}">
                <a16:creationId xmlns:a16="http://schemas.microsoft.com/office/drawing/2014/main" id="{CB4E1A93-F988-E544-9E7F-9158DD276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0172" y="2173220"/>
            <a:ext cx="1236005" cy="6037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</a:pPr>
            <a:endParaRPr lang="en-US" sz="105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58" name="Line 67">
            <a:extLst>
              <a:ext uri="{FF2B5EF4-FFF2-40B4-BE49-F238E27FC236}">
                <a16:creationId xmlns:a16="http://schemas.microsoft.com/office/drawing/2014/main" id="{EC7956A0-8462-C74F-91EC-6FD0F33CB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0170" y="2193646"/>
            <a:ext cx="224729" cy="37904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</a:pPr>
            <a:endParaRPr lang="en-US" sz="105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06FB1C56-77BD-AC44-9A66-299832F2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034" y="2076839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0"/>
              </a:spcAft>
              <a:buClr>
                <a:srgbClr val="FAFD00"/>
              </a:buClr>
            </a:pPr>
            <a:endParaRPr lang="en-US" sz="105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60" name="Text Box 64">
            <a:extLst>
              <a:ext uri="{FF2B5EF4-FFF2-40B4-BE49-F238E27FC236}">
                <a16:creationId xmlns:a16="http://schemas.microsoft.com/office/drawing/2014/main" id="{3A6CB23D-3A4B-4549-9C0D-0B327C41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12" y="4285445"/>
            <a:ext cx="1084907" cy="4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0.05</a:t>
            </a:r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for Use of Metformin</a:t>
            </a:r>
            <a:endParaRPr lang="en-US" dirty="0"/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9FED234A-A6C4-9846-A2E2-E76B7B9C1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447" y="4446623"/>
            <a:ext cx="3371116" cy="35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200" tIns="36909" rIns="76200" bIns="36909">
            <a:spAutoFit/>
          </a:bodyPr>
          <a:lstStyle>
            <a:lvl1pPr algn="l" defTabSz="10906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498475" algn="l" defTabSz="10906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998538" algn="l" defTabSz="10906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498600" algn="l" defTabSz="10906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1998663" algn="l" defTabSz="10906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455863" defTabSz="1090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13063" defTabSz="1090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370263" defTabSz="1090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27463" defTabSz="1090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defTabSz="817960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1 / Fasting Insulin ([µU/ml]</a:t>
            </a:r>
            <a:r>
              <a:rPr lang="en-US" altLang="en-US" sz="2000" baseline="30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-1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)</a:t>
            </a:r>
          </a:p>
        </p:txBody>
      </p:sp>
      <p:grpSp>
        <p:nvGrpSpPr>
          <p:cNvPr id="41" name="Group 38">
            <a:extLst>
              <a:ext uri="{FF2B5EF4-FFF2-40B4-BE49-F238E27FC236}">
                <a16:creationId xmlns:a16="http://schemas.microsoft.com/office/drawing/2014/main" id="{30EE54F2-157C-A54F-AF3A-66A9D179C02B}"/>
              </a:ext>
            </a:extLst>
          </p:cNvPr>
          <p:cNvGrpSpPr>
            <a:grpSpLocks/>
          </p:cNvGrpSpPr>
          <p:nvPr/>
        </p:nvGrpSpPr>
        <p:grpSpPr bwMode="auto">
          <a:xfrm>
            <a:off x="942976" y="2339581"/>
            <a:ext cx="1977629" cy="659606"/>
            <a:chOff x="19" y="1651"/>
            <a:chExt cx="1661" cy="554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9DC98007-13BF-754E-BA8E-E6D18BCC6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" y="1651"/>
              <a:ext cx="1661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200" tIns="36909" rIns="76200" bIns="36909">
              <a:spAutoFit/>
            </a:bodyPr>
            <a:lstStyle>
              <a:lvl1pPr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498475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998538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498600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1998663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58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30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02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74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 defTabSz="817960" eaLnBrk="0" fontAlgn="base" hangingPunct="0">
                <a:lnSpc>
                  <a:spcPct val="90000"/>
                </a:lnSpc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∆I</a:t>
              </a:r>
              <a:r>
                <a:rPr lang="en-US" altLang="en-US" sz="2000" baseline="-250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0-30 </a:t>
              </a:r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/ ∆G</a:t>
              </a:r>
              <a:r>
                <a:rPr lang="en-US" altLang="en-US" sz="2000" baseline="-250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0-30</a:t>
              </a:r>
            </a:p>
            <a:p>
              <a:pPr algn="ctr" defTabSz="81796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([µU/ml]/[mg/dl])</a:t>
              </a:r>
              <a:endParaRPr lang="en-US" altLang="en-US" sz="2000" baseline="-25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6221408F-C26D-144E-B389-5BC4C0D07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" y="1870"/>
              <a:ext cx="12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200" tIns="36909" rIns="76200" bIns="36909">
              <a:spAutoFit/>
            </a:bodyPr>
            <a:lstStyle>
              <a:lvl1pPr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498475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998538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498600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1998663" algn="l" defTabSz="10906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58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30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02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7463" defTabSz="1090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 defTabSz="817960" eaLnBrk="0" fontAlgn="base" hangingPunct="0">
                <a:lnSpc>
                  <a:spcPct val="90000"/>
                </a:lnSpc>
                <a:spcAft>
                  <a:spcPct val="0"/>
                </a:spcAft>
              </a:pPr>
              <a:endParaRPr lang="en-US" altLang="en-US" sz="210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44" name="Group 41">
            <a:extLst>
              <a:ext uri="{FF2B5EF4-FFF2-40B4-BE49-F238E27FC236}">
                <a16:creationId xmlns:a16="http://schemas.microsoft.com/office/drawing/2014/main" id="{BACA2F8C-D280-0241-99DB-58168454E4AB}"/>
              </a:ext>
            </a:extLst>
          </p:cNvPr>
          <p:cNvGrpSpPr>
            <a:grpSpLocks/>
          </p:cNvGrpSpPr>
          <p:nvPr/>
        </p:nvGrpSpPr>
        <p:grpSpPr bwMode="auto">
          <a:xfrm>
            <a:off x="3501044" y="3333507"/>
            <a:ext cx="1791891" cy="650082"/>
            <a:chOff x="2434" y="2920"/>
            <a:chExt cx="1505" cy="546"/>
          </a:xfrm>
        </p:grpSpPr>
        <p:grpSp>
          <p:nvGrpSpPr>
            <p:cNvPr id="45" name="Group 42">
              <a:extLst>
                <a:ext uri="{FF2B5EF4-FFF2-40B4-BE49-F238E27FC236}">
                  <a16:creationId xmlns:a16="http://schemas.microsoft.com/office/drawing/2014/main" id="{5115B3B2-7945-0E4E-B445-A110A3FE9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4" y="2920"/>
              <a:ext cx="1384" cy="174"/>
              <a:chOff x="4306" y="1136"/>
              <a:chExt cx="1384" cy="174"/>
            </a:xfrm>
          </p:grpSpPr>
          <p:sp>
            <p:nvSpPr>
              <p:cNvPr id="52" name="Line 43">
                <a:extLst>
                  <a:ext uri="{FF2B5EF4-FFF2-40B4-BE49-F238E27FC236}">
                    <a16:creationId xmlns:a16="http://schemas.microsoft.com/office/drawing/2014/main" id="{3DAC954B-F6A4-3642-A12A-9208C1D15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" y="1215"/>
                <a:ext cx="148" cy="1"/>
              </a:xfrm>
              <a:prstGeom prst="line">
                <a:avLst/>
              </a:prstGeom>
              <a:noFill/>
              <a:ln w="42863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53" name="Rectangle 44">
                <a:extLst>
                  <a:ext uri="{FF2B5EF4-FFF2-40B4-BE49-F238E27FC236}">
                    <a16:creationId xmlns:a16="http://schemas.microsoft.com/office/drawing/2014/main" id="{A8AA2971-E759-F64D-A429-708CE892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9" y="1136"/>
                <a:ext cx="115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66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dirty="0">
                    <a:solidFill>
                      <a:schemeClr val="tx2">
                        <a:lumMod val="75000"/>
                      </a:schemeClr>
                    </a:solidFill>
                    <a:latin typeface="Helvetica" pitchFamily="2" charset="0"/>
                  </a:rPr>
                  <a:t>Placebo (n=1082)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BE32E5-77B7-A840-85D3-1B5901E8F1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4" y="3104"/>
              <a:ext cx="1505" cy="174"/>
              <a:chOff x="4306" y="1320"/>
              <a:chExt cx="1505" cy="174"/>
            </a:xfrm>
          </p:grpSpPr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381D783F-667C-3547-A190-1CF30E8BD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" y="1403"/>
                <a:ext cx="148" cy="1"/>
              </a:xfrm>
              <a:prstGeom prst="line">
                <a:avLst/>
              </a:prstGeom>
              <a:noFill/>
              <a:ln w="4286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BAD145C7-0C48-FD49-9571-2426582E7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9" y="1320"/>
                <a:ext cx="127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chemeClr val="tx2">
                        <a:lumMod val="75000"/>
                      </a:schemeClr>
                    </a:solidFill>
                    <a:latin typeface="Helvetica" pitchFamily="2" charset="0"/>
                  </a:rPr>
                  <a:t>Metformin (n=1073)</a:t>
                </a:r>
              </a:p>
            </p:txBody>
          </p:sp>
        </p:grpSp>
        <p:grpSp>
          <p:nvGrpSpPr>
            <p:cNvPr id="47" name="Group 48">
              <a:extLst>
                <a:ext uri="{FF2B5EF4-FFF2-40B4-BE49-F238E27FC236}">
                  <a16:creationId xmlns:a16="http://schemas.microsoft.com/office/drawing/2014/main" id="{F76E1AE8-007B-5B44-8245-5F4B3B2FB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4" y="3292"/>
              <a:ext cx="1392" cy="174"/>
              <a:chOff x="4306" y="1508"/>
              <a:chExt cx="1392" cy="174"/>
            </a:xfrm>
          </p:grpSpPr>
          <p:sp>
            <p:nvSpPr>
              <p:cNvPr id="48" name="Line 49">
                <a:extLst>
                  <a:ext uri="{FF2B5EF4-FFF2-40B4-BE49-F238E27FC236}">
                    <a16:creationId xmlns:a16="http://schemas.microsoft.com/office/drawing/2014/main" id="{F720A405-6BA6-8342-93A9-A5FBD9C9E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" y="1583"/>
                <a:ext cx="148" cy="1"/>
              </a:xfrm>
              <a:prstGeom prst="line">
                <a:avLst/>
              </a:prstGeom>
              <a:noFill/>
              <a:ln w="42863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85800" eaLnBrk="0" fontAlgn="base" hangingPunct="0">
                  <a:lnSpc>
                    <a:spcPct val="13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AFD00"/>
                  </a:buClr>
                </a:pPr>
                <a:endParaRPr lang="en-US" sz="105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49" name="Rectangle 50">
                <a:extLst>
                  <a:ext uri="{FF2B5EF4-FFF2-40B4-BE49-F238E27FC236}">
                    <a16:creationId xmlns:a16="http://schemas.microsoft.com/office/drawing/2014/main" id="{A5E7B3B2-E098-8F4D-9591-720CEE17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9" y="1508"/>
                <a:ext cx="115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chemeClr val="tx2">
                        <a:lumMod val="75000"/>
                      </a:schemeClr>
                    </a:solidFill>
                    <a:latin typeface="Helvetica" pitchFamily="2" charset="0"/>
                  </a:rPr>
                  <a:t>Lifestyle (n=1079)</a:t>
                </a:r>
              </a:p>
            </p:txBody>
          </p:sp>
        </p:grpSp>
      </p:grpSp>
      <p:sp>
        <p:nvSpPr>
          <p:cNvPr id="71" name="Rectangle 69">
            <a:extLst>
              <a:ext uri="{FF2B5EF4-FFF2-40B4-BE49-F238E27FC236}">
                <a16:creationId xmlns:a16="http://schemas.microsoft.com/office/drawing/2014/main" id="{E9792A69-06E3-AD49-AD0D-DAB0E05A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48567"/>
            <a:ext cx="400590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Adapted from DPP </a:t>
            </a:r>
            <a:r>
              <a:rPr lang="en-US" altLang="en-US" sz="105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Research Group: Diabetes 54: 2404-2414; 2005</a:t>
            </a:r>
          </a:p>
        </p:txBody>
      </p:sp>
    </p:spTree>
    <p:extLst>
      <p:ext uri="{BB962C8B-B14F-4D97-AF65-F5344CB8AC3E}">
        <p14:creationId xmlns:p14="http://schemas.microsoft.com/office/powerpoint/2010/main" val="969301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988" y="4095750"/>
            <a:ext cx="722012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762000"/>
          </a:xfrm>
        </p:spPr>
        <p:txBody>
          <a:bodyPr>
            <a:normAutofit/>
          </a:bodyPr>
          <a:lstStyle/>
          <a:p>
            <a:r>
              <a:rPr lang="en-GB" sz="3600" dirty="0">
                <a:sym typeface="Symbol" panose="05050102010706020507" pitchFamily="18" charset="2"/>
              </a:rPr>
              <a:t>Rationale for Use of </a:t>
            </a:r>
            <a:r>
              <a:rPr lang="en-GB" sz="3600" dirty="0"/>
              <a:t>Insulin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3350" y="4817418"/>
            <a:ext cx="30893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Adapted from </a:t>
            </a:r>
            <a:r>
              <a:rPr lang="en-US" sz="900" dirty="0" err="1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Weng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 J et al: Lancet 371:1753-1760; 2008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019550"/>
            <a:ext cx="7220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737801" y="2242752"/>
            <a:ext cx="25146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Patients in remission (%)</a:t>
            </a:r>
          </a:p>
        </p:txBody>
      </p:sp>
      <p:sp>
        <p:nvSpPr>
          <p:cNvPr id="8" name="Rectangle 7"/>
          <p:cNvSpPr/>
          <p:nvPr/>
        </p:nvSpPr>
        <p:spPr>
          <a:xfrm rot="845090">
            <a:off x="96194" y="4153844"/>
            <a:ext cx="7220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599" y="1393887"/>
            <a:ext cx="4439653" cy="3163074"/>
            <a:chOff x="228599" y="1466076"/>
            <a:chExt cx="4439653" cy="3163074"/>
          </a:xfrm>
        </p:grpSpPr>
        <p:pic>
          <p:nvPicPr>
            <p:cNvPr id="2050" name="Picture 2" descr="https://ars.els-cdn.com/content/image/1-s2.0-S014067360860762X-gr2_lrg.jpg"/>
            <p:cNvPicPr>
              <a:picLocks noChangeAspect="1" noChangeArrowheads="1"/>
            </p:cNvPicPr>
            <p:nvPr/>
          </p:nvPicPr>
          <p:blipFill>
            <a:blip r:embed="rId3" cstate="print"/>
            <a:srcRect r="13528" b="12918"/>
            <a:stretch>
              <a:fillRect/>
            </a:stretch>
          </p:blipFill>
          <p:spPr bwMode="auto">
            <a:xfrm>
              <a:off x="381000" y="1466076"/>
              <a:ext cx="3634385" cy="302895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28599" y="4352151"/>
              <a:ext cx="44396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Helvetica" pitchFamily="34" charset="0"/>
                  <a:cs typeface="Helvetica" pitchFamily="34" charset="0"/>
                </a:rPr>
                <a:t>Days </a:t>
              </a:r>
              <a:r>
                <a:rPr lang="en-US" sz="1200" dirty="0">
                  <a:solidFill>
                    <a:prstClr val="black"/>
                  </a:solidFill>
                  <a:latin typeface="Helvetica" pitchFamily="34" charset="0"/>
                  <a:cs typeface="Helvetica" pitchFamily="34" charset="0"/>
                </a:rPr>
                <a:t>in remission 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4654705" y="1123950"/>
            <a:ext cx="4184495" cy="3361551"/>
            <a:chOff x="4654705" y="1019949"/>
            <a:chExt cx="4184495" cy="336155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4705" y="1371600"/>
              <a:ext cx="4184495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5593080" y="1019949"/>
              <a:ext cx="26365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prstClr val="black"/>
                  </a:solidFill>
                </a:rPr>
                <a:t>In remission group:</a:t>
              </a:r>
            </a:p>
            <a:p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Insulin pump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Multiple daily injections</a:t>
              </a:r>
            </a:p>
            <a:p>
              <a:r>
                <a:rPr lang="en-US" sz="1200" b="1" dirty="0">
                  <a:solidFill>
                    <a:srgbClr val="008000"/>
                  </a:solidFill>
                </a:rPr>
                <a:t>Oral agent / no insulin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90600" y="1276350"/>
            <a:ext cx="192552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Insulin pump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Multiple daily injections</a:t>
            </a:r>
          </a:p>
          <a:p>
            <a:r>
              <a:rPr lang="en-US" sz="1200" b="1" dirty="0">
                <a:solidFill>
                  <a:srgbClr val="008000"/>
                </a:solidFill>
              </a:rPr>
              <a:t>Oral agent / no insulin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191065" y="2610920"/>
            <a:ext cx="32358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Percentage of patients in remission</a:t>
            </a:r>
            <a:endParaRPr lang="en-US" sz="12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12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456" y="80010"/>
            <a:ext cx="8229600" cy="857250"/>
          </a:xfrm>
        </p:spPr>
        <p:txBody>
          <a:bodyPr>
            <a:noAutofit/>
          </a:bodyPr>
          <a:lstStyle/>
          <a:p>
            <a:r>
              <a:rPr lang="en-GB" sz="3600" dirty="0">
                <a:sym typeface="Symbol" panose="05050102010706020507" pitchFamily="18" charset="2"/>
              </a:rPr>
              <a:t>Rationale for Use of Liraglutide</a:t>
            </a:r>
            <a:endParaRPr lang="en-US" sz="3600" dirty="0"/>
          </a:p>
        </p:txBody>
      </p:sp>
      <p:pic>
        <p:nvPicPr>
          <p:cNvPr id="1028" name="Picture 4" descr="Image result for The GLP-1 Derivative NN2211 Restores ?-Cell Sensitivity to Glucose in Type 2 Diabetic Patients After a Single Dose Annette M. Chang,1 Grethe Jakobsen,2 Jeppe Sturis,2 Marla J. Smith,1 Cathie J. Bloem,1 Bob An,3 Andrzej Galecki,4 and Jeffrey B. Hal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8" y="1630908"/>
            <a:ext cx="4501417" cy="2876550"/>
          </a:xfrm>
          <a:prstGeom prst="rect">
            <a:avLst/>
          </a:prstGeom>
          <a:noFill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412E269-2578-A546-8429-B3DF4789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47" y="1705969"/>
            <a:ext cx="2655783" cy="26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C2A709A-53B9-8F46-9CDD-436450D22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88" y="1973475"/>
            <a:ext cx="72006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</a:rPr>
              <a:t>Day 1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D94FC74-B775-4F43-B81B-BA61FBC8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88" y="2850723"/>
            <a:ext cx="72006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</a:rPr>
              <a:t>Day 3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9A3CAB7-22D7-624D-82A0-8EC5EFF6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88" y="3797631"/>
            <a:ext cx="72006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</a:rPr>
              <a:t>Day 5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0CE0B96-0113-F748-8F72-E1F0AB84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600" y="1369326"/>
            <a:ext cx="84510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</a:rPr>
              <a:t>Control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84503B4-F6EF-9B44-A680-D51E67D6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787" y="1369326"/>
            <a:ext cx="140615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</a:rPr>
              <a:t>GLP-1 10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</a:rPr>
              <a:t>nM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3" name="Text Box 70">
            <a:extLst>
              <a:ext uri="{FF2B5EF4-FFF2-40B4-BE49-F238E27FC236}">
                <a16:creationId xmlns:a16="http://schemas.microsoft.com/office/drawing/2014/main" id="{56DC0E31-7DC6-4743-9528-BF2DAE26B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8" y="4628148"/>
            <a:ext cx="27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ea typeface="+mn-ea"/>
                <a:cs typeface="Helvetica"/>
              </a:rPr>
              <a:t>Chang AM, et al. Diabetes 52:1786-1792; 2003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dirty="0" err="1" smtClean="0">
                <a:solidFill>
                  <a:srgbClr val="1F497D">
                    <a:lumMod val="75000"/>
                  </a:srgbClr>
                </a:solidFill>
                <a:latin typeface="Helvetica"/>
                <a:ea typeface="+mn-ea"/>
                <a:cs typeface="Helvetica"/>
              </a:rPr>
              <a:t>Farilla</a:t>
            </a:r>
            <a:r>
              <a:rPr lang="en-GB" alt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GB" altLang="en-US" sz="900" dirty="0">
                <a:solidFill>
                  <a:srgbClr val="1F497D">
                    <a:lumMod val="75000"/>
                  </a:srgbClr>
                </a:solidFill>
                <a:latin typeface="Helvetica"/>
                <a:ea typeface="+mn-ea"/>
                <a:cs typeface="Helvetica"/>
              </a:rPr>
              <a:t>L et al. Endocrinology 144:5149-5158; 2003</a:t>
            </a:r>
            <a:endParaRPr lang="en-US" altLang="en-US" sz="900" dirty="0">
              <a:solidFill>
                <a:srgbClr val="1F497D">
                  <a:lumMod val="75000"/>
                </a:srgbClr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9383" y="1633751"/>
            <a:ext cx="1978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□</a:t>
            </a:r>
            <a:r>
              <a:rPr lang="en-US" dirty="0" smtClean="0"/>
              <a:t>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T2D, pre-treatment</a:t>
            </a:r>
          </a:p>
          <a:p>
            <a:r>
              <a:rPr lang="en-US" dirty="0"/>
              <a:t>■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T2D, post-treatment</a:t>
            </a:r>
          </a:p>
          <a:p>
            <a:r>
              <a:rPr lang="en-US" altLang="en-US" sz="1600" dirty="0"/>
              <a:t>Δ</a:t>
            </a:r>
            <a:r>
              <a:rPr lang="en-US" altLang="en-US" dirty="0"/>
              <a:t> </a:t>
            </a: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ontrols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8204"/>
            <a:ext cx="25648" cy="280792"/>
          </a:xfrm>
          <a:prstGeom prst="rect">
            <a:avLst/>
          </a:prstGeom>
          <a:solidFill>
            <a:srgbClr val="FDFD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5698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7339" y="4200318"/>
            <a:ext cx="17363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Glucose (mmol/l)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-734528" y="2650627"/>
            <a:ext cx="23278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ISR (pmol • min</a:t>
            </a:r>
            <a:r>
              <a:rPr lang="en-US" sz="1600" baseline="30000" dirty="0"/>
              <a:t>-1</a:t>
            </a:r>
            <a:r>
              <a:rPr lang="en-US" sz="1600" dirty="0" smtClean="0"/>
              <a:t> </a:t>
            </a:r>
            <a:r>
              <a:rPr lang="en-US" sz="1600" dirty="0"/>
              <a:t>•</a:t>
            </a:r>
            <a:r>
              <a:rPr lang="en-US" sz="1600" dirty="0" smtClean="0"/>
              <a:t> kg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Inclusion Criteria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3547"/>
              </p:ext>
            </p:extLst>
          </p:nvPr>
        </p:nvGraphicFramePr>
        <p:xfrm>
          <a:off x="1135380" y="1123950"/>
          <a:ext cx="684011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 Criteria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720" marR="0" marT="0" marB="0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 Age (years)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20-65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 Body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mass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index (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kg/m</a:t>
                      </a:r>
                      <a:r>
                        <a:rPr kumimoji="0" lang="en-US" sz="2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25-50</a:t>
                      </a:r>
                      <a:endParaRPr kumimoji="0" lang="en-US" sz="2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 Fasting plasma glucose (mg/dL)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95-125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 2-hour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OGTT glucose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(mg/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dL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)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≥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140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 Diabetes duration (years)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&lt;1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 Diabetes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medication status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Naïve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 HbA1c (%)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≤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7.0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84" y="4826943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37:780-788; 2014 </a:t>
            </a:r>
          </a:p>
        </p:txBody>
      </p:sp>
      <p:pic>
        <p:nvPicPr>
          <p:cNvPr id="9" name="Picture 3" descr="R:\Administrative\Letterhead, signatures\RISE_Logo_Larg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552950"/>
            <a:ext cx="880533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418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538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Medication Study Protocols:</a:t>
            </a:r>
            <a:br>
              <a:rPr lang="en-US" sz="3200" dirty="0"/>
            </a:br>
            <a:r>
              <a:rPr lang="en-US" sz="3200" dirty="0"/>
              <a:t>Study Phases and Key Time Points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67591" y="3868428"/>
            <a:ext cx="1249217" cy="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12 months</a:t>
            </a:r>
            <a:endParaRPr lang="en-US" sz="16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817074" y="3868428"/>
            <a:ext cx="1225550" cy="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15 months</a:t>
            </a:r>
            <a:endParaRPr lang="en-US" sz="16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447811" y="3486152"/>
            <a:ext cx="1135061" cy="2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1" name="AutoShape 2"/>
          <p:cNvCxnSpPr>
            <a:cxnSpLocks noChangeShapeType="1"/>
          </p:cNvCxnSpPr>
          <p:nvPr/>
        </p:nvCxnSpPr>
        <p:spPr bwMode="auto">
          <a:xfrm flipV="1">
            <a:off x="8425927" y="3486152"/>
            <a:ext cx="0" cy="44827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" name="AutoShape 2"/>
          <p:cNvCxnSpPr>
            <a:cxnSpLocks noChangeShapeType="1"/>
          </p:cNvCxnSpPr>
          <p:nvPr/>
        </p:nvCxnSpPr>
        <p:spPr bwMode="auto">
          <a:xfrm flipV="1">
            <a:off x="6756186" y="3495080"/>
            <a:ext cx="0" cy="44827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460500" y="1443614"/>
            <a:ext cx="2349500" cy="5966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3152" tIns="45720" rIns="73152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Hyperglycemic Clamp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OGTT</a:t>
            </a:r>
            <a:endParaRPr lang="en-US" sz="36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AutoShape 2"/>
          <p:cNvCxnSpPr>
            <a:cxnSpLocks noChangeShapeType="1"/>
          </p:cNvCxnSpPr>
          <p:nvPr/>
        </p:nvCxnSpPr>
        <p:spPr bwMode="auto">
          <a:xfrm>
            <a:off x="2585664" y="2107827"/>
            <a:ext cx="0" cy="53646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6294607" y="1443614"/>
            <a:ext cx="2281841" cy="5966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3152" tIns="45720" rIns="73152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Hyperglycemic Clamp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OGTT</a:t>
            </a:r>
            <a:endParaRPr lang="en-US" sz="44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2" name="AutoShape 2"/>
          <p:cNvCxnSpPr>
            <a:cxnSpLocks noChangeShapeType="1"/>
          </p:cNvCxnSpPr>
          <p:nvPr/>
        </p:nvCxnSpPr>
        <p:spPr bwMode="auto">
          <a:xfrm>
            <a:off x="6756186" y="2107827"/>
            <a:ext cx="0" cy="53646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4" name="AutoShape 2"/>
          <p:cNvCxnSpPr>
            <a:cxnSpLocks noChangeShapeType="1"/>
          </p:cNvCxnSpPr>
          <p:nvPr/>
        </p:nvCxnSpPr>
        <p:spPr bwMode="auto">
          <a:xfrm>
            <a:off x="8425927" y="2107827"/>
            <a:ext cx="0" cy="53646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3" name="Group 7"/>
          <p:cNvGrpSpPr/>
          <p:nvPr/>
        </p:nvGrpSpPr>
        <p:grpSpPr>
          <a:xfrm>
            <a:off x="7817074" y="1089054"/>
            <a:ext cx="1168087" cy="1596595"/>
            <a:chOff x="5911914" y="1611517"/>
            <a:chExt cx="1419869" cy="2145671"/>
          </a:xfrm>
          <a:solidFill>
            <a:schemeClr val="tx2">
              <a:lumMod val="75000"/>
            </a:schemeClr>
          </a:solidFill>
        </p:grpSpPr>
        <p:sp>
          <p:nvSpPr>
            <p:cNvPr id="26" name="Down Arrow 25"/>
            <p:cNvSpPr/>
            <p:nvPr/>
          </p:nvSpPr>
          <p:spPr>
            <a:xfrm>
              <a:off x="5911914" y="1611517"/>
              <a:ext cx="1419869" cy="2145671"/>
            </a:xfrm>
            <a:prstGeom prst="downArrow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5769224" y="2105310"/>
              <a:ext cx="1698408" cy="7108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</a:rPr>
                <a:t>Primary </a:t>
              </a:r>
              <a:r>
                <a:rPr lang="en-US" sz="1600" b="1" dirty="0" smtClean="0">
                  <a:solidFill>
                    <a:srgbClr val="FFFFFF"/>
                  </a:solidFill>
                  <a:latin typeface="Helvetica" pitchFamily="34" charset="0"/>
                  <a:cs typeface="Helvetica" pitchFamily="34" charset="0"/>
                </a:rPr>
                <a:t>Outcome</a:t>
              </a:r>
              <a:endParaRPr lang="en-US" sz="1600" b="1" dirty="0">
                <a:solidFill>
                  <a:srgbClr val="FFFFFF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46315" y="3868428"/>
            <a:ext cx="1758249" cy="5478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Baseline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Randomization</a:t>
            </a:r>
            <a:endParaRPr lang="en-US" sz="4000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9" name="AutoShape 2"/>
          <p:cNvCxnSpPr>
            <a:cxnSpLocks noChangeShapeType="1"/>
          </p:cNvCxnSpPr>
          <p:nvPr/>
        </p:nvCxnSpPr>
        <p:spPr bwMode="auto">
          <a:xfrm flipV="1">
            <a:off x="2600192" y="3495080"/>
            <a:ext cx="0" cy="44827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1000" y="2727012"/>
          <a:ext cx="1153633" cy="641579"/>
        </p:xfrm>
        <a:graphic>
          <a:graphicData uri="http://schemas.openxmlformats.org/drawingml/2006/table">
            <a:tbl>
              <a:tblPr/>
              <a:tblGrid>
                <a:gridCol w="115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Screening</a:t>
                      </a:r>
                      <a:endParaRPr lang="en-US" sz="1600" dirty="0"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705600" y="2727012"/>
          <a:ext cx="1726098" cy="641579"/>
        </p:xfrm>
        <a:graphic>
          <a:graphicData uri="http://schemas.openxmlformats.org/drawingml/2006/table">
            <a:tbl>
              <a:tblPr/>
              <a:tblGrid>
                <a:gridCol w="1726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Washout</a:t>
                      </a:r>
                      <a:b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(3 months)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579025" y="2727012"/>
          <a:ext cx="4177161" cy="641579"/>
        </p:xfrm>
        <a:graphic>
          <a:graphicData uri="http://schemas.openxmlformats.org/drawingml/2006/table">
            <a:tbl>
              <a:tblPr/>
              <a:tblGrid>
                <a:gridCol w="417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Active Treatment</a:t>
                      </a:r>
                      <a:b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(12 months</a:t>
                      </a:r>
                      <a:r>
                        <a:rPr lang="en-US" sz="1600" b="1" dirty="0"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)</a:t>
                      </a:r>
                      <a:endParaRPr lang="en-US" sz="1800" dirty="0"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538468" y="2727010"/>
          <a:ext cx="1057835" cy="640658"/>
        </p:xfrm>
        <a:graphic>
          <a:graphicData uri="http://schemas.openxmlformats.org/drawingml/2006/table">
            <a:tbl>
              <a:tblPr/>
              <a:tblGrid>
                <a:gridCol w="1057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Run-in</a:t>
                      </a:r>
                      <a:b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(</a:t>
                      </a:r>
                      <a:r>
                        <a:rPr lang="en-US" sz="1600" b="1" dirty="0">
                          <a:solidFill>
                            <a:prstClr val="black"/>
                          </a:solidFill>
                          <a:latin typeface="Helvetica" pitchFamily="34" charset="0"/>
                          <a:cs typeface="Helvetica" pitchFamily="34" charset="0"/>
                        </a:rPr>
                        <a:t>3 weeks)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42884" y="4826943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37:780-788; 2014 </a:t>
            </a:r>
          </a:p>
        </p:txBody>
      </p:sp>
    </p:spTree>
    <p:extLst>
      <p:ext uri="{BB962C8B-B14F-4D97-AF65-F5344CB8AC3E}">
        <p14:creationId xmlns:p14="http://schemas.microsoft.com/office/powerpoint/2010/main" val="3393195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4C4E1-8722-C442-A753-C3DBC9AD29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321675" cy="1006475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  <a:latin typeface="Helvetica" pitchFamily="2" charset="0"/>
              </a:rPr>
              <a:t>Two-step Hyperglycemic Clamp Protocol</a:t>
            </a:r>
          </a:p>
        </p:txBody>
      </p:sp>
      <p:sp>
        <p:nvSpPr>
          <p:cNvPr id="41" name="Right Triangle 40" hidden="1">
            <a:extLst>
              <a:ext uri="{FF2B5EF4-FFF2-40B4-BE49-F238E27FC236}">
                <a16:creationId xmlns:a16="http://schemas.microsoft.com/office/drawing/2014/main" id="{38A7FEF0-E370-D647-AEB6-DF8ACBE34520}"/>
              </a:ext>
            </a:extLst>
          </p:cNvPr>
          <p:cNvSpPr/>
          <p:nvPr/>
        </p:nvSpPr>
        <p:spPr bwMode="auto">
          <a:xfrm flipH="1">
            <a:off x="845189" y="3626932"/>
            <a:ext cx="8549640" cy="2171700"/>
          </a:xfrm>
          <a:prstGeom prst="rtTriangle">
            <a:avLst/>
          </a:prstGeom>
          <a:gradFill flip="none" rotWithShape="1">
            <a:gsLst>
              <a:gs pos="29000">
                <a:srgbClr val="FF0000">
                  <a:alpha val="92000"/>
                </a:srgbClr>
              </a:gs>
              <a:gs pos="69000">
                <a:srgbClr val="008000">
                  <a:alpha val="61000"/>
                </a:srgbClr>
              </a:gs>
              <a:gs pos="45000">
                <a:schemeClr val="tx2">
                  <a:alpha val="61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3E9F7A-5CA5-964F-9E4C-8C330780B7BE}"/>
              </a:ext>
            </a:extLst>
          </p:cNvPr>
          <p:cNvSpPr txBox="1"/>
          <p:nvPr/>
        </p:nvSpPr>
        <p:spPr>
          <a:xfrm>
            <a:off x="120369" y="4806590"/>
            <a:ext cx="3044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37:780-788; 2014</a:t>
            </a:r>
          </a:p>
        </p:txBody>
      </p:sp>
      <p:graphicFrame>
        <p:nvGraphicFramePr>
          <p:cNvPr id="122" name="Chart 121">
            <a:extLst>
              <a:ext uri="{FF2B5EF4-FFF2-40B4-BE49-F238E27FC236}">
                <a16:creationId xmlns:a16="http://schemas.microsoft.com/office/drawing/2014/main" id="{E3AD31FA-502B-1C49-B958-3328A099CF68}"/>
              </a:ext>
            </a:extLst>
          </p:cNvPr>
          <p:cNvGraphicFramePr/>
          <p:nvPr>
            <p:extLst/>
          </p:nvPr>
        </p:nvGraphicFramePr>
        <p:xfrm>
          <a:off x="632625" y="1278478"/>
          <a:ext cx="7923969" cy="350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" name="TextBox 1">
            <a:extLst>
              <a:ext uri="{FF2B5EF4-FFF2-40B4-BE49-F238E27FC236}">
                <a16:creationId xmlns:a16="http://schemas.microsoft.com/office/drawing/2014/main" id="{E9A05B5D-594B-AA4D-94CC-061A81B08972}"/>
              </a:ext>
            </a:extLst>
          </p:cNvPr>
          <p:cNvSpPr txBox="1"/>
          <p:nvPr/>
        </p:nvSpPr>
        <p:spPr>
          <a:xfrm>
            <a:off x="2707830" y="3454475"/>
            <a:ext cx="3892095" cy="3749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Variable rate 20% dextrose infusion</a:t>
            </a:r>
          </a:p>
        </p:txBody>
      </p:sp>
      <p:grpSp>
        <p:nvGrpSpPr>
          <p:cNvPr id="134" name="Group 25">
            <a:extLst>
              <a:ext uri="{FF2B5EF4-FFF2-40B4-BE49-F238E27FC236}">
                <a16:creationId xmlns:a16="http://schemas.microsoft.com/office/drawing/2014/main" id="{0ED8503A-3393-664F-93AD-5631706B0087}"/>
              </a:ext>
            </a:extLst>
          </p:cNvPr>
          <p:cNvGrpSpPr/>
          <p:nvPr/>
        </p:nvGrpSpPr>
        <p:grpSpPr>
          <a:xfrm>
            <a:off x="1546126" y="1293564"/>
            <a:ext cx="4267200" cy="738664"/>
            <a:chOff x="1177420" y="1234558"/>
            <a:chExt cx="4267200" cy="738663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6C0C718-1EEB-9140-93E5-65DF10FF1011}"/>
                </a:ext>
              </a:extLst>
            </p:cNvPr>
            <p:cNvSpPr txBox="1"/>
            <p:nvPr/>
          </p:nvSpPr>
          <p:spPr>
            <a:xfrm>
              <a:off x="1177420" y="1234558"/>
              <a:ext cx="4267200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Insulin sensitivity (M/I)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Steady-State Glucose Infusion Rate (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Steady-State Insulin Concentrations (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)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9CFF1C7-187C-DB4C-8469-EBA36DA3A7BB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56" y="1706201"/>
              <a:ext cx="3260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E8DE2CC-49BC-C44D-BEC5-3E59F8701EEB}"/>
              </a:ext>
            </a:extLst>
          </p:cNvPr>
          <p:cNvSpPr/>
          <p:nvPr/>
        </p:nvSpPr>
        <p:spPr>
          <a:xfrm>
            <a:off x="6567513" y="4346478"/>
            <a:ext cx="154686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5B9EAE3-1179-0443-A269-DC8E6CA25315}"/>
              </a:ext>
            </a:extLst>
          </p:cNvPr>
          <p:cNvSpPr/>
          <p:nvPr/>
        </p:nvSpPr>
        <p:spPr>
          <a:xfrm>
            <a:off x="6567946" y="4643902"/>
            <a:ext cx="154686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2EE4D54-5C63-944F-A521-3DC542AE67B0}"/>
              </a:ext>
            </a:extLst>
          </p:cNvPr>
          <p:cNvSpPr/>
          <p:nvPr/>
        </p:nvSpPr>
        <p:spPr>
          <a:xfrm>
            <a:off x="4694898" y="4349304"/>
            <a:ext cx="914400" cy="279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9FE757E-DF34-6A45-BB61-11E5B9B5927A}"/>
              </a:ext>
            </a:extLst>
          </p:cNvPr>
          <p:cNvSpPr/>
          <p:nvPr/>
        </p:nvSpPr>
        <p:spPr>
          <a:xfrm>
            <a:off x="5914099" y="4346478"/>
            <a:ext cx="344567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1A23FD1-AE6C-6941-9738-F08C28E61D8D}"/>
              </a:ext>
            </a:extLst>
          </p:cNvPr>
          <p:cNvSpPr/>
          <p:nvPr/>
        </p:nvSpPr>
        <p:spPr>
          <a:xfrm>
            <a:off x="3780498" y="4359178"/>
            <a:ext cx="609600" cy="243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3820808-2246-A344-AFE5-DE1A5547C8BF}"/>
              </a:ext>
            </a:extLst>
          </p:cNvPr>
          <p:cNvSpPr/>
          <p:nvPr/>
        </p:nvSpPr>
        <p:spPr>
          <a:xfrm>
            <a:off x="1269308" y="4117878"/>
            <a:ext cx="609600" cy="411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3" name="TextBox 649">
            <a:extLst>
              <a:ext uri="{FF2B5EF4-FFF2-40B4-BE49-F238E27FC236}">
                <a16:creationId xmlns:a16="http://schemas.microsoft.com/office/drawing/2014/main" id="{B50207A4-D38D-A747-813F-E51B54085781}"/>
              </a:ext>
            </a:extLst>
          </p:cNvPr>
          <p:cNvSpPr txBox="1"/>
          <p:nvPr/>
        </p:nvSpPr>
        <p:spPr>
          <a:xfrm>
            <a:off x="5837899" y="3813467"/>
            <a:ext cx="1334433" cy="801526"/>
          </a:xfrm>
          <a:prstGeom prst="upArrowCallout">
            <a:avLst>
              <a:gd name="adj1" fmla="val 8363"/>
              <a:gd name="adj2" fmla="val 8363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38" tIns="45719" rIns="91438" bIns="4571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Glucose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bolus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C37E7E5-9EB8-DD49-95B2-439B3C81867F}"/>
              </a:ext>
            </a:extLst>
          </p:cNvPr>
          <p:cNvSpPr/>
          <p:nvPr/>
        </p:nvSpPr>
        <p:spPr>
          <a:xfrm>
            <a:off x="1570698" y="4303371"/>
            <a:ext cx="609600" cy="411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5" name="TextBox 649">
            <a:extLst>
              <a:ext uri="{FF2B5EF4-FFF2-40B4-BE49-F238E27FC236}">
                <a16:creationId xmlns:a16="http://schemas.microsoft.com/office/drawing/2014/main" id="{82DB475B-A4FA-9444-8FF3-597A30056EDD}"/>
              </a:ext>
            </a:extLst>
          </p:cNvPr>
          <p:cNvSpPr txBox="1"/>
          <p:nvPr/>
        </p:nvSpPr>
        <p:spPr>
          <a:xfrm>
            <a:off x="2015423" y="3815567"/>
            <a:ext cx="1334433" cy="801526"/>
          </a:xfrm>
          <a:prstGeom prst="upArrowCallout">
            <a:avLst>
              <a:gd name="adj1" fmla="val 8363"/>
              <a:gd name="adj2" fmla="val 8363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38" tIns="45719" rIns="91438" bIns="4571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Glucose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bolus</a:t>
            </a:r>
          </a:p>
        </p:txBody>
      </p:sp>
      <p:sp>
        <p:nvSpPr>
          <p:cNvPr id="151" name="TextBox 1">
            <a:extLst>
              <a:ext uri="{FF2B5EF4-FFF2-40B4-BE49-F238E27FC236}">
                <a16:creationId xmlns:a16="http://schemas.microsoft.com/office/drawing/2014/main" id="{357BA685-6BCE-3144-B582-5906DAB4896B}"/>
              </a:ext>
            </a:extLst>
          </p:cNvPr>
          <p:cNvSpPr txBox="1"/>
          <p:nvPr/>
        </p:nvSpPr>
        <p:spPr>
          <a:xfrm>
            <a:off x="6599898" y="3454475"/>
            <a:ext cx="1600200" cy="3749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DF2B8227-B3A3-A94E-8524-3F81EBBB9E3B}"/>
              </a:ext>
            </a:extLst>
          </p:cNvPr>
          <p:cNvSpPr/>
          <p:nvPr/>
        </p:nvSpPr>
        <p:spPr>
          <a:xfrm>
            <a:off x="5075354" y="1858913"/>
            <a:ext cx="1983267" cy="1171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DBBBA8-50B9-8544-BA58-547652B3CE16}"/>
              </a:ext>
            </a:extLst>
          </p:cNvPr>
          <p:cNvGrpSpPr/>
          <p:nvPr/>
        </p:nvGrpSpPr>
        <p:grpSpPr>
          <a:xfrm>
            <a:off x="6379388" y="985915"/>
            <a:ext cx="2236756" cy="2472344"/>
            <a:chOff x="6379388" y="985915"/>
            <a:chExt cx="2236756" cy="2472344"/>
          </a:xfrm>
        </p:grpSpPr>
        <p:grpSp>
          <p:nvGrpSpPr>
            <p:cNvPr id="152" name="Group 22">
              <a:extLst>
                <a:ext uri="{FF2B5EF4-FFF2-40B4-BE49-F238E27FC236}">
                  <a16:creationId xmlns:a16="http://schemas.microsoft.com/office/drawing/2014/main" id="{049433F8-E373-2D42-82C8-4DB2E95C7554}"/>
                </a:ext>
              </a:extLst>
            </p:cNvPr>
            <p:cNvGrpSpPr/>
            <p:nvPr/>
          </p:nvGrpSpPr>
          <p:grpSpPr>
            <a:xfrm>
              <a:off x="6379388" y="985915"/>
              <a:ext cx="2236756" cy="2472344"/>
              <a:chOff x="6163065" y="1206428"/>
              <a:chExt cx="1914135" cy="2420689"/>
            </a:xfrm>
          </p:grpSpPr>
          <p:sp>
            <p:nvSpPr>
              <p:cNvPr id="153" name="TextBox 649">
                <a:extLst>
                  <a:ext uri="{FF2B5EF4-FFF2-40B4-BE49-F238E27FC236}">
                    <a16:creationId xmlns:a16="http://schemas.microsoft.com/office/drawing/2014/main" id="{D221097D-B86E-8E45-8D21-8B4335BFACBF}"/>
                  </a:ext>
                </a:extLst>
              </p:cNvPr>
              <p:cNvSpPr txBox="1"/>
              <p:nvPr/>
            </p:nvSpPr>
            <p:spPr>
              <a:xfrm>
                <a:off x="6324601" y="2495550"/>
                <a:ext cx="1752599" cy="1131567"/>
              </a:xfrm>
              <a:prstGeom prst="upArrowCallout">
                <a:avLst>
                  <a:gd name="adj1" fmla="val 8363"/>
                  <a:gd name="adj2" fmla="val 8363"/>
                  <a:gd name="adj3" fmla="val 25000"/>
                  <a:gd name="adj4" fmla="val 64977"/>
                </a:avLst>
              </a:prstGeom>
              <a:solidFill>
                <a:schemeClr val="bg1"/>
              </a:solidFill>
              <a:effectLst/>
            </p:spPr>
            <p:txBody>
              <a:bodyPr wrap="square" lIns="91438" tIns="45719" rIns="91438" bIns="45719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Helvetica" charset="0"/>
                  <a:cs typeface="Helvetica" pitchFamily="34" charset="0"/>
                </a:endParaRPr>
              </a:p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Helvetica" charset="0"/>
                  <a:cs typeface="Helvetica" pitchFamily="34" charset="0"/>
                </a:endParaRPr>
              </a:p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Helvetica" charset="0"/>
                  <a:cs typeface="Helvetica" pitchFamily="34" charset="0"/>
                </a:endParaRPr>
              </a:p>
            </p:txBody>
          </p:sp>
          <p:sp>
            <p:nvSpPr>
              <p:cNvPr id="154" name="Parallelogram 153">
                <a:extLst>
                  <a:ext uri="{FF2B5EF4-FFF2-40B4-BE49-F238E27FC236}">
                    <a16:creationId xmlns:a16="http://schemas.microsoft.com/office/drawing/2014/main" id="{08F9FDC7-B659-8740-BA2A-9DDA0426E311}"/>
                  </a:ext>
                </a:extLst>
              </p:cNvPr>
              <p:cNvSpPr/>
              <p:nvPr/>
            </p:nvSpPr>
            <p:spPr>
              <a:xfrm rot="780290">
                <a:off x="6163065" y="1206428"/>
                <a:ext cx="1388326" cy="2381315"/>
              </a:xfrm>
              <a:prstGeom prst="parallelogram">
                <a:avLst>
                  <a:gd name="adj" fmla="val 6346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endParaRPr>
              </a:p>
            </p:txBody>
          </p:sp>
        </p:grpSp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93F34D25-F72D-8644-8484-5977B0DEA991}"/>
                </a:ext>
              </a:extLst>
            </p:cNvPr>
            <p:cNvSpPr/>
            <p:nvPr/>
          </p:nvSpPr>
          <p:spPr>
            <a:xfrm rot="2700000">
              <a:off x="6353434" y="3225522"/>
              <a:ext cx="224536" cy="792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Group 235">
            <a:extLst>
              <a:ext uri="{FF2B5EF4-FFF2-40B4-BE49-F238E27FC236}">
                <a16:creationId xmlns:a16="http://schemas.microsoft.com/office/drawing/2014/main" id="{1AC95624-DE16-FB4B-BA67-F00A564C3C28}"/>
              </a:ext>
            </a:extLst>
          </p:cNvPr>
          <p:cNvGrpSpPr/>
          <p:nvPr/>
        </p:nvGrpSpPr>
        <p:grpSpPr>
          <a:xfrm>
            <a:off x="5398918" y="1984279"/>
            <a:ext cx="1505780" cy="890588"/>
            <a:chOff x="-57150" y="-107951"/>
            <a:chExt cx="1505780" cy="1187457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97E020F-F15E-794F-8298-EB7D73F0D72C}"/>
                </a:ext>
              </a:extLst>
            </p:cNvPr>
            <p:cNvCxnSpPr/>
            <p:nvPr/>
          </p:nvCxnSpPr>
          <p:spPr>
            <a:xfrm>
              <a:off x="639005" y="501652"/>
              <a:ext cx="7144" cy="5778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ight Brace 128">
              <a:extLst>
                <a:ext uri="{FF2B5EF4-FFF2-40B4-BE49-F238E27FC236}">
                  <a16:creationId xmlns:a16="http://schemas.microsoft.com/office/drawing/2014/main" id="{6459D243-95DF-C54D-95ED-24941BCF86F2}"/>
                </a:ext>
              </a:extLst>
            </p:cNvPr>
            <p:cNvSpPr/>
            <p:nvPr/>
          </p:nvSpPr>
          <p:spPr>
            <a:xfrm rot="16200000">
              <a:off x="421666" y="215042"/>
              <a:ext cx="428625" cy="741485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74E38C0-EFD9-EA4B-BC1B-A98A1F30B6A3}"/>
                </a:ext>
              </a:extLst>
            </p:cNvPr>
            <p:cNvCxnSpPr>
              <a:cxnSpLocks/>
            </p:cNvCxnSpPr>
            <p:nvPr/>
          </p:nvCxnSpPr>
          <p:spPr>
            <a:xfrm>
              <a:off x="265149" y="787397"/>
              <a:ext cx="1630" cy="2890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52E4A85-EB83-C543-B12E-1DBCA63D7622}"/>
                </a:ext>
              </a:extLst>
            </p:cNvPr>
            <p:cNvCxnSpPr>
              <a:cxnSpLocks/>
            </p:cNvCxnSpPr>
            <p:nvPr/>
          </p:nvCxnSpPr>
          <p:spPr>
            <a:xfrm>
              <a:off x="1005946" y="797607"/>
              <a:ext cx="3906" cy="2755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">
              <a:extLst>
                <a:ext uri="{FF2B5EF4-FFF2-40B4-BE49-F238E27FC236}">
                  <a16:creationId xmlns:a16="http://schemas.microsoft.com/office/drawing/2014/main" id="{D55D6227-2D12-4042-A2F1-972C513BA0B3}"/>
                </a:ext>
              </a:extLst>
            </p:cNvPr>
            <p:cNvSpPr txBox="1"/>
            <p:nvPr/>
          </p:nvSpPr>
          <p:spPr>
            <a:xfrm>
              <a:off x="-57150" y="-107951"/>
              <a:ext cx="1505780" cy="45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Steady-state 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316230" y="189328"/>
            <a:ext cx="8496300" cy="642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200" smtClean="0">
                <a:latin typeface="Helvetica" pitchFamily="34" charset="0"/>
                <a:cs typeface="Helvetica" pitchFamily="34" charset="0"/>
              </a:rPr>
              <a:t>Two-step Hyperglycemic Clamp Protocol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EE4D54-5C63-944F-A521-3DC542AE67B0}"/>
              </a:ext>
            </a:extLst>
          </p:cNvPr>
          <p:cNvSpPr/>
          <p:nvPr/>
        </p:nvSpPr>
        <p:spPr>
          <a:xfrm>
            <a:off x="4694898" y="4343400"/>
            <a:ext cx="9144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A23FD1-AE6C-6941-9738-F08C28E61D8D}"/>
              </a:ext>
            </a:extLst>
          </p:cNvPr>
          <p:cNvSpPr/>
          <p:nvPr/>
        </p:nvSpPr>
        <p:spPr>
          <a:xfrm>
            <a:off x="3780498" y="4356310"/>
            <a:ext cx="609600" cy="253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3237" y="4604822"/>
            <a:ext cx="1714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938536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43" grpId="0" animBg="1"/>
      <p:bldP spid="145" grpId="0" animBg="1"/>
      <p:bldP spid="151" grpId="0" animBg="1"/>
      <p:bldP spid="1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4C4E1-8722-C442-A753-C3DBC9AD29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321675" cy="1006475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  <a:latin typeface="Helvetica" pitchFamily="2" charset="0"/>
              </a:rPr>
              <a:t>Two-step Hyperglycemic Clamp Protocol</a:t>
            </a:r>
          </a:p>
        </p:txBody>
      </p:sp>
      <p:sp>
        <p:nvSpPr>
          <p:cNvPr id="41" name="Right Triangle 40" hidden="1">
            <a:extLst>
              <a:ext uri="{FF2B5EF4-FFF2-40B4-BE49-F238E27FC236}">
                <a16:creationId xmlns:a16="http://schemas.microsoft.com/office/drawing/2014/main" id="{38A7FEF0-E370-D647-AEB6-DF8ACBE34520}"/>
              </a:ext>
            </a:extLst>
          </p:cNvPr>
          <p:cNvSpPr/>
          <p:nvPr/>
        </p:nvSpPr>
        <p:spPr bwMode="auto">
          <a:xfrm flipH="1">
            <a:off x="845189" y="3626932"/>
            <a:ext cx="8549640" cy="2171700"/>
          </a:xfrm>
          <a:prstGeom prst="rtTriangle">
            <a:avLst/>
          </a:prstGeom>
          <a:gradFill flip="none" rotWithShape="1">
            <a:gsLst>
              <a:gs pos="29000">
                <a:srgbClr val="FF0000">
                  <a:alpha val="92000"/>
                </a:srgbClr>
              </a:gs>
              <a:gs pos="69000">
                <a:srgbClr val="008000">
                  <a:alpha val="61000"/>
                </a:srgbClr>
              </a:gs>
              <a:gs pos="45000">
                <a:schemeClr val="tx2">
                  <a:alpha val="61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8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3E9F7A-5CA5-964F-9E4C-8C330780B7BE}"/>
              </a:ext>
            </a:extLst>
          </p:cNvPr>
          <p:cNvSpPr txBox="1"/>
          <p:nvPr/>
        </p:nvSpPr>
        <p:spPr>
          <a:xfrm>
            <a:off x="120369" y="4806590"/>
            <a:ext cx="3044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37:780-788; 2014</a:t>
            </a:r>
          </a:p>
        </p:txBody>
      </p:sp>
      <p:graphicFrame>
        <p:nvGraphicFramePr>
          <p:cNvPr id="122" name="Chart 121">
            <a:extLst>
              <a:ext uri="{FF2B5EF4-FFF2-40B4-BE49-F238E27FC236}">
                <a16:creationId xmlns:a16="http://schemas.microsoft.com/office/drawing/2014/main" id="{E3AD31FA-502B-1C49-B958-3328A099CF68}"/>
              </a:ext>
            </a:extLst>
          </p:cNvPr>
          <p:cNvGraphicFramePr/>
          <p:nvPr>
            <p:extLst/>
          </p:nvPr>
        </p:nvGraphicFramePr>
        <p:xfrm>
          <a:off x="632625" y="1278478"/>
          <a:ext cx="7923969" cy="350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9" name="Rectangle 138">
            <a:extLst>
              <a:ext uri="{FF2B5EF4-FFF2-40B4-BE49-F238E27FC236}">
                <a16:creationId xmlns:a16="http://schemas.microsoft.com/office/drawing/2014/main" id="{32EE4D54-5C63-944F-A521-3DC542AE67B0}"/>
              </a:ext>
            </a:extLst>
          </p:cNvPr>
          <p:cNvSpPr/>
          <p:nvPr/>
        </p:nvSpPr>
        <p:spPr>
          <a:xfrm>
            <a:off x="4694898" y="4349750"/>
            <a:ext cx="9144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33" name="TextBox 1">
            <a:extLst>
              <a:ext uri="{FF2B5EF4-FFF2-40B4-BE49-F238E27FC236}">
                <a16:creationId xmlns:a16="http://schemas.microsoft.com/office/drawing/2014/main" id="{E9A05B5D-594B-AA4D-94CC-061A81B08972}"/>
              </a:ext>
            </a:extLst>
          </p:cNvPr>
          <p:cNvSpPr txBox="1"/>
          <p:nvPr/>
        </p:nvSpPr>
        <p:spPr>
          <a:xfrm>
            <a:off x="2707830" y="3454475"/>
            <a:ext cx="3892095" cy="3749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Variable rate 20% dextrose infusion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E8DE2CC-49BC-C44D-BEC5-3E59F8701EEB}"/>
              </a:ext>
            </a:extLst>
          </p:cNvPr>
          <p:cNvSpPr/>
          <p:nvPr/>
        </p:nvSpPr>
        <p:spPr>
          <a:xfrm>
            <a:off x="6567513" y="4346478"/>
            <a:ext cx="154686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5B9EAE3-1179-0443-A269-DC8E6CA25315}"/>
              </a:ext>
            </a:extLst>
          </p:cNvPr>
          <p:cNvSpPr/>
          <p:nvPr/>
        </p:nvSpPr>
        <p:spPr>
          <a:xfrm>
            <a:off x="6567946" y="4643902"/>
            <a:ext cx="154686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9FE757E-DF34-6A45-BB61-11E5B9B5927A}"/>
              </a:ext>
            </a:extLst>
          </p:cNvPr>
          <p:cNvSpPr/>
          <p:nvPr/>
        </p:nvSpPr>
        <p:spPr>
          <a:xfrm>
            <a:off x="5914099" y="4346478"/>
            <a:ext cx="344567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1A23FD1-AE6C-6941-9738-F08C28E61D8D}"/>
              </a:ext>
            </a:extLst>
          </p:cNvPr>
          <p:cNvSpPr/>
          <p:nvPr/>
        </p:nvSpPr>
        <p:spPr>
          <a:xfrm>
            <a:off x="3780498" y="4356310"/>
            <a:ext cx="609600" cy="2537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3820808-2246-A344-AFE5-DE1A5547C8BF}"/>
              </a:ext>
            </a:extLst>
          </p:cNvPr>
          <p:cNvSpPr/>
          <p:nvPr/>
        </p:nvSpPr>
        <p:spPr>
          <a:xfrm>
            <a:off x="1269308" y="4117878"/>
            <a:ext cx="609600" cy="411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3" name="TextBox 649">
            <a:extLst>
              <a:ext uri="{FF2B5EF4-FFF2-40B4-BE49-F238E27FC236}">
                <a16:creationId xmlns:a16="http://schemas.microsoft.com/office/drawing/2014/main" id="{B50207A4-D38D-A747-813F-E51B54085781}"/>
              </a:ext>
            </a:extLst>
          </p:cNvPr>
          <p:cNvSpPr txBox="1"/>
          <p:nvPr/>
        </p:nvSpPr>
        <p:spPr>
          <a:xfrm>
            <a:off x="5837899" y="3813467"/>
            <a:ext cx="1334433" cy="801526"/>
          </a:xfrm>
          <a:prstGeom prst="upArrowCallout">
            <a:avLst>
              <a:gd name="adj1" fmla="val 8363"/>
              <a:gd name="adj2" fmla="val 8363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38" tIns="45719" rIns="91438" bIns="4571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Glucose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bolus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C37E7E5-9EB8-DD49-95B2-439B3C81867F}"/>
              </a:ext>
            </a:extLst>
          </p:cNvPr>
          <p:cNvSpPr/>
          <p:nvPr/>
        </p:nvSpPr>
        <p:spPr>
          <a:xfrm>
            <a:off x="1570698" y="4303371"/>
            <a:ext cx="609600" cy="411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45" name="TextBox 649">
            <a:extLst>
              <a:ext uri="{FF2B5EF4-FFF2-40B4-BE49-F238E27FC236}">
                <a16:creationId xmlns:a16="http://schemas.microsoft.com/office/drawing/2014/main" id="{82DB475B-A4FA-9444-8FF3-597A30056EDD}"/>
              </a:ext>
            </a:extLst>
          </p:cNvPr>
          <p:cNvSpPr txBox="1"/>
          <p:nvPr/>
        </p:nvSpPr>
        <p:spPr>
          <a:xfrm>
            <a:off x="2015423" y="3815567"/>
            <a:ext cx="1334433" cy="801526"/>
          </a:xfrm>
          <a:prstGeom prst="upArrowCallout">
            <a:avLst>
              <a:gd name="adj1" fmla="val 8363"/>
              <a:gd name="adj2" fmla="val 8363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91438" tIns="45719" rIns="91438" bIns="4571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Glucose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Helvetica" charset="0"/>
                <a:cs typeface="Helvetica" pitchFamily="34" charset="0"/>
              </a:rPr>
              <a:t>bolus</a:t>
            </a:r>
          </a:p>
        </p:txBody>
      </p:sp>
      <p:sp>
        <p:nvSpPr>
          <p:cNvPr id="151" name="TextBox 1">
            <a:extLst>
              <a:ext uri="{FF2B5EF4-FFF2-40B4-BE49-F238E27FC236}">
                <a16:creationId xmlns:a16="http://schemas.microsoft.com/office/drawing/2014/main" id="{357BA685-6BCE-3144-B582-5906DAB4896B}"/>
              </a:ext>
            </a:extLst>
          </p:cNvPr>
          <p:cNvSpPr txBox="1"/>
          <p:nvPr/>
        </p:nvSpPr>
        <p:spPr>
          <a:xfrm>
            <a:off x="6599898" y="3454475"/>
            <a:ext cx="1600200" cy="3749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grpSp>
        <p:nvGrpSpPr>
          <p:cNvPr id="127" name="Group 235">
            <a:extLst>
              <a:ext uri="{FF2B5EF4-FFF2-40B4-BE49-F238E27FC236}">
                <a16:creationId xmlns:a16="http://schemas.microsoft.com/office/drawing/2014/main" id="{1AC95624-DE16-FB4B-BA67-F00A564C3C28}"/>
              </a:ext>
            </a:extLst>
          </p:cNvPr>
          <p:cNvGrpSpPr/>
          <p:nvPr/>
        </p:nvGrpSpPr>
        <p:grpSpPr>
          <a:xfrm>
            <a:off x="5398918" y="1984279"/>
            <a:ext cx="1505780" cy="890588"/>
            <a:chOff x="-57150" y="-107951"/>
            <a:chExt cx="1505780" cy="1187457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97E020F-F15E-794F-8298-EB7D73F0D72C}"/>
                </a:ext>
              </a:extLst>
            </p:cNvPr>
            <p:cNvCxnSpPr/>
            <p:nvPr/>
          </p:nvCxnSpPr>
          <p:spPr>
            <a:xfrm>
              <a:off x="639005" y="501652"/>
              <a:ext cx="7144" cy="5778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ight Brace 128">
              <a:extLst>
                <a:ext uri="{FF2B5EF4-FFF2-40B4-BE49-F238E27FC236}">
                  <a16:creationId xmlns:a16="http://schemas.microsoft.com/office/drawing/2014/main" id="{6459D243-95DF-C54D-95ED-24941BCF86F2}"/>
                </a:ext>
              </a:extLst>
            </p:cNvPr>
            <p:cNvSpPr/>
            <p:nvPr/>
          </p:nvSpPr>
          <p:spPr>
            <a:xfrm rot="16200000">
              <a:off x="421666" y="215042"/>
              <a:ext cx="428625" cy="741485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74E38C0-EFD9-EA4B-BC1B-A98A1F30B6A3}"/>
                </a:ext>
              </a:extLst>
            </p:cNvPr>
            <p:cNvCxnSpPr>
              <a:cxnSpLocks/>
            </p:cNvCxnSpPr>
            <p:nvPr/>
          </p:nvCxnSpPr>
          <p:spPr>
            <a:xfrm>
              <a:off x="265149" y="787397"/>
              <a:ext cx="1630" cy="2890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52E4A85-EB83-C543-B12E-1DBCA63D7622}"/>
                </a:ext>
              </a:extLst>
            </p:cNvPr>
            <p:cNvCxnSpPr>
              <a:cxnSpLocks/>
            </p:cNvCxnSpPr>
            <p:nvPr/>
          </p:nvCxnSpPr>
          <p:spPr>
            <a:xfrm>
              <a:off x="1005946" y="797607"/>
              <a:ext cx="3906" cy="2755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">
              <a:extLst>
                <a:ext uri="{FF2B5EF4-FFF2-40B4-BE49-F238E27FC236}">
                  <a16:creationId xmlns:a16="http://schemas.microsoft.com/office/drawing/2014/main" id="{D55D6227-2D12-4042-A2F1-972C513BA0B3}"/>
                </a:ext>
              </a:extLst>
            </p:cNvPr>
            <p:cNvSpPr txBox="1"/>
            <p:nvPr/>
          </p:nvSpPr>
          <p:spPr>
            <a:xfrm>
              <a:off x="-57150" y="-107951"/>
              <a:ext cx="1505780" cy="45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Helvetica" pitchFamily="34" charset="0"/>
                </a:rPr>
                <a:t>Steady-state 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7401885-A5FF-1846-9FFC-D2BCBC093C40}"/>
              </a:ext>
            </a:extLst>
          </p:cNvPr>
          <p:cNvSpPr/>
          <p:nvPr/>
        </p:nvSpPr>
        <p:spPr>
          <a:xfrm>
            <a:off x="1217202" y="1118042"/>
            <a:ext cx="4368740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-cell Responses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FF8264-7766-674E-8AC9-D45F95DD399D}"/>
              </a:ext>
            </a:extLst>
          </p:cNvPr>
          <p:cNvCxnSpPr>
            <a:cxnSpLocks/>
          </p:cNvCxnSpPr>
          <p:nvPr/>
        </p:nvCxnSpPr>
        <p:spPr>
          <a:xfrm>
            <a:off x="2590800" y="1657350"/>
            <a:ext cx="117030" cy="145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7D02B6-4D76-FD4B-80A8-D277B0BEC980}"/>
              </a:ext>
            </a:extLst>
          </p:cNvPr>
          <p:cNvCxnSpPr>
            <a:cxnSpLocks/>
          </p:cNvCxnSpPr>
          <p:nvPr/>
        </p:nvCxnSpPr>
        <p:spPr>
          <a:xfrm>
            <a:off x="4368180" y="1592780"/>
            <a:ext cx="1353037" cy="1515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FD2A5D-D537-5C4E-842E-3BC2B4A374A0}"/>
              </a:ext>
            </a:extLst>
          </p:cNvPr>
          <p:cNvCxnSpPr/>
          <p:nvPr/>
        </p:nvCxnSpPr>
        <p:spPr>
          <a:xfrm>
            <a:off x="4800600" y="1360501"/>
            <a:ext cx="2371732" cy="70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3">
            <a:extLst>
              <a:ext uri="{FF2B5EF4-FFF2-40B4-BE49-F238E27FC236}">
                <a16:creationId xmlns:a16="http://schemas.microsoft.com/office/drawing/2014/main" id="{42BE1432-7F1B-3A4B-B74F-EE69DDD3F3D9}"/>
              </a:ext>
            </a:extLst>
          </p:cNvPr>
          <p:cNvSpPr txBox="1"/>
          <p:nvPr/>
        </p:nvSpPr>
        <p:spPr>
          <a:xfrm>
            <a:off x="6786449" y="1733550"/>
            <a:ext cx="1920054" cy="1077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Acute C-peptide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Response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Arginine   (ACPR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max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) </a:t>
            </a: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6FFC99A8-A5B5-CE44-8DA6-C1D683995C3A}"/>
              </a:ext>
            </a:extLst>
          </p:cNvPr>
          <p:cNvSpPr txBox="1"/>
          <p:nvPr/>
        </p:nvSpPr>
        <p:spPr>
          <a:xfrm>
            <a:off x="434269" y="2641914"/>
            <a:ext cx="2140657" cy="830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Acute C-peptide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Response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Glucose (ACPR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)</a:t>
            </a:r>
            <a:endParaRPr kumimoji="0" lang="en-US" sz="16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4C83C218-5225-AA40-92B1-380D1DF050ED}"/>
              </a:ext>
            </a:extLst>
          </p:cNvPr>
          <p:cNvSpPr txBox="1"/>
          <p:nvPr/>
        </p:nvSpPr>
        <p:spPr>
          <a:xfrm>
            <a:off x="3252019" y="2367980"/>
            <a:ext cx="1505780" cy="584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Steady-state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C-peptide 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16230" y="189328"/>
            <a:ext cx="8496300" cy="642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200" smtClean="0">
                <a:latin typeface="Helvetica" pitchFamily="34" charset="0"/>
                <a:cs typeface="Helvetica" pitchFamily="34" charset="0"/>
              </a:rPr>
              <a:t>Two-step Hyperglycemic Clamp Protocol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3237" y="4604822"/>
            <a:ext cx="1714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358795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02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Power and Sample Size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41" y="1099072"/>
            <a:ext cx="8458200" cy="3911078"/>
          </a:xfrm>
        </p:spPr>
        <p:txBody>
          <a:bodyPr>
            <a:normAutofit fontScale="92500"/>
          </a:bodyPr>
          <a:lstStyle/>
          <a:p>
            <a:r>
              <a:rPr lang="el-GR" sz="2600" dirty="0"/>
              <a:t>β</a:t>
            </a:r>
            <a:r>
              <a:rPr lang="en-US" sz="2600" dirty="0"/>
              <a:t>-cell function co-primary outcomes (steady-state </a:t>
            </a:r>
            <a:br>
              <a:rPr lang="en-US" sz="2600" dirty="0"/>
            </a:br>
            <a:r>
              <a:rPr lang="en-US" sz="2600" dirty="0"/>
              <a:t>C-peptide and ACPRmax) analyzed separately each with a type I error of</a:t>
            </a:r>
            <a:r>
              <a:rPr lang="en-US" sz="26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600" b="1" dirty="0">
                <a:latin typeface="Helvetica" pitchFamily="34" charset="0"/>
                <a:cs typeface="Helvetica" pitchFamily="34" charset="0"/>
                <a:sym typeface="Symbol"/>
              </a:rPr>
              <a:t></a:t>
            </a:r>
            <a:r>
              <a:rPr lang="en-US" sz="2600" dirty="0"/>
              <a:t>=0.05 </a:t>
            </a:r>
          </a:p>
          <a:p>
            <a:r>
              <a:rPr lang="en-US" sz="2600" dirty="0"/>
              <a:t>Power set at 80%</a:t>
            </a:r>
          </a:p>
          <a:p>
            <a:r>
              <a:rPr lang="en-US" sz="2600" dirty="0" smtClean="0"/>
              <a:t>Powered </a:t>
            </a:r>
            <a:r>
              <a:rPr lang="en-US" sz="2600" dirty="0"/>
              <a:t>using a 2-sided type I error of </a:t>
            </a:r>
            <a:r>
              <a:rPr lang="en-US" sz="2600" b="1" dirty="0">
                <a:sym typeface="Symbol"/>
              </a:rPr>
              <a:t></a:t>
            </a:r>
            <a:r>
              <a:rPr lang="en-US" sz="2600" dirty="0"/>
              <a:t>=0.05 in a closed-testing procedure to preserve type </a:t>
            </a:r>
            <a:r>
              <a:rPr lang="en-US" sz="2600" dirty="0" smtClean="0"/>
              <a:t>I </a:t>
            </a:r>
            <a:r>
              <a:rPr lang="en-US" sz="2600" dirty="0"/>
              <a:t>error:</a:t>
            </a:r>
          </a:p>
          <a:p>
            <a:pPr marL="914400" lvl="1" indent="-223838">
              <a:buFont typeface="Courier New" pitchFamily="49" charset="0"/>
              <a:buChar char="o"/>
            </a:pPr>
            <a:r>
              <a:rPr lang="en-US" sz="2200" dirty="0" smtClean="0"/>
              <a:t>Initially, all </a:t>
            </a:r>
            <a:r>
              <a:rPr lang="en-US" sz="2200" dirty="0"/>
              <a:t>4 groups </a:t>
            </a:r>
            <a:r>
              <a:rPr lang="en-US" sz="2200" dirty="0" smtClean="0"/>
              <a:t>are compared</a:t>
            </a:r>
            <a:r>
              <a:rPr lang="en-US" sz="2200" dirty="0"/>
              <a:t>. </a:t>
            </a:r>
            <a:endParaRPr lang="en-US" sz="2200" dirty="0" smtClean="0"/>
          </a:p>
          <a:p>
            <a:pPr marL="914400" lvl="1" indent="-223838">
              <a:buFont typeface="Courier New" pitchFamily="49" charset="0"/>
              <a:buChar char="o"/>
            </a:pPr>
            <a:r>
              <a:rPr lang="en-US" sz="2200" dirty="0" smtClean="0"/>
              <a:t>If </a:t>
            </a:r>
            <a:r>
              <a:rPr lang="en-US" sz="2200" dirty="0"/>
              <a:t>significant, each possible 3-group comparison is completed. </a:t>
            </a:r>
            <a:endParaRPr lang="en-US" sz="2200" dirty="0" smtClean="0"/>
          </a:p>
          <a:p>
            <a:pPr marL="914400" lvl="1" indent="-223838">
              <a:buFont typeface="Courier New" pitchFamily="49" charset="0"/>
              <a:buChar char="o"/>
            </a:pPr>
            <a:r>
              <a:rPr lang="en-US" sz="2200" dirty="0" smtClean="0"/>
              <a:t>If </a:t>
            </a:r>
            <a:r>
              <a:rPr lang="en-US" sz="2200" dirty="0"/>
              <a:t>significant, each possible 2-group comparison is completed. 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884" y="4826943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37:780-788; 2014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4" y="72918"/>
            <a:ext cx="8906032" cy="857250"/>
          </a:xfrm>
        </p:spPr>
        <p:txBody>
          <a:bodyPr>
            <a:noAutofit/>
          </a:bodyPr>
          <a:lstStyle/>
          <a:p>
            <a:r>
              <a:rPr lang="en-US" sz="3600" dirty="0"/>
              <a:t>Baseline Characteristics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0" y="4501976"/>
            <a:ext cx="42316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* p=0.044 for treatment group difference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545696"/>
              </p:ext>
            </p:extLst>
          </p:nvPr>
        </p:nvGraphicFramePr>
        <p:xfrm>
          <a:off x="352425" y="1353935"/>
          <a:ext cx="8458201" cy="246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7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1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Criteria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Glargine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  <a:t>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et (n=67)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Lira + Met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(n=68)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 alone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(n=65)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Placebo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(n=67)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Female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, n (%)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*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68580" marR="6858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23 (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34%)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29 (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43%)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37 (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57%)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25 (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37%)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Age (years)</a:t>
                      </a:r>
                    </a:p>
                  </a:txBody>
                  <a:tcPr marL="68580" marR="6858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54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54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55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8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53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White, n (%)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68580" marR="6858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37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55%)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40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59%)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34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52%)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30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45%)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83931"/>
                  </a:ext>
                </a:extLst>
              </a:tr>
              <a:tr h="38730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Black, n (%)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68580" marR="6858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21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31%)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20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29%)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19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29%)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21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31%)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Hispanic, n (%)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68580" marR="6858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(8%)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6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(9%)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6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9%)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11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16%)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71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599" y="485775"/>
            <a:ext cx="8646459" cy="25146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algn="ctr" defTabSz="457189">
              <a:spcBef>
                <a:spcPct val="20000"/>
              </a:spcBef>
            </a:pPr>
            <a:r>
              <a:rPr lang="en-US" sz="3200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Adult Medication Study</a:t>
            </a:r>
          </a:p>
          <a:p>
            <a:pPr algn="ctr" defTabSz="457189">
              <a:spcBef>
                <a:spcPct val="20000"/>
              </a:spcBef>
            </a:pPr>
            <a:endParaRPr lang="en-US" sz="3200" b="1" i="1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algn="ctr" defTabSz="457189">
              <a:spcBef>
                <a:spcPct val="20000"/>
              </a:spcBef>
            </a:pP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Rationale, Trial Design and </a:t>
            </a:r>
            <a:endParaRPr lang="en-US" sz="3200" b="1" i="1" dirty="0" smtClean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algn="ctr" defTabSz="457189">
              <a:spcBef>
                <a:spcPct val="20000"/>
              </a:spcBef>
            </a:pPr>
            <a:r>
              <a:rPr lang="en-US" sz="3200" b="1" i="1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Statistical </a:t>
            </a: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Approach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4" y="76728"/>
            <a:ext cx="8906032" cy="857250"/>
          </a:xfrm>
        </p:spPr>
        <p:txBody>
          <a:bodyPr>
            <a:noAutofit/>
          </a:bodyPr>
          <a:lstStyle/>
          <a:p>
            <a:r>
              <a:rPr lang="en-US" sz="3600" dirty="0"/>
              <a:t>Baseline Characteristics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66032"/>
              </p:ext>
            </p:extLst>
          </p:nvPr>
        </p:nvGraphicFramePr>
        <p:xfrm>
          <a:off x="257175" y="1162122"/>
          <a:ext cx="8610600" cy="281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1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Criteria</a:t>
                      </a:r>
                    </a:p>
                  </a:txBody>
                  <a:tcPr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Glargine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  <a:t>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et (n=67)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Lira + Met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(n=68)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 alone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(n=65)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Placebo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(n=67)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Weight (kg)</a:t>
                      </a:r>
                    </a:p>
                  </a:txBody>
                  <a:tcPr marR="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104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104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98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102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BMI (kg/m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)</a:t>
                      </a:r>
                    </a:p>
                  </a:txBody>
                  <a:tcPr marR="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35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36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35.0 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34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6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Diabetes, n (%)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R="6858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17 (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25%)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19 (27.9%)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16 (24.6%)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18 (26.9%)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HbA1c (%)</a:t>
                      </a:r>
                    </a:p>
                  </a:txBody>
                  <a:tcPr marR="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5.8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0.3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5.7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0.4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5.8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0.4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5.7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0.4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Fasting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glucose (mg/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dL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)</a:t>
                      </a:r>
                    </a:p>
                  </a:txBody>
                  <a:tcPr marR="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3428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112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13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110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112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12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110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±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2-h glucose (mg/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dL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)</a:t>
                      </a:r>
                    </a:p>
                  </a:txBody>
                  <a:tcPr marR="0" marT="34254" marB="34254" anchor="ctr" horzOverflow="overflow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185 ± 42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178 ± 39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181 ± 43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34289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182 ± 41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4313679"/>
            <a:ext cx="752731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No 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differences in blood pressure, lipid levels, BP or lipid lowering medication use. </a:t>
            </a:r>
          </a:p>
        </p:txBody>
      </p:sp>
    </p:spTree>
    <p:extLst>
      <p:ext uri="{BB962C8B-B14F-4D97-AF65-F5344CB8AC3E}">
        <p14:creationId xmlns:p14="http://schemas.microsoft.com/office/powerpoint/2010/main" val="4125037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0C12-5C2C-0046-A6C9-3C3CEDC2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26321-F012-1A46-B547-77F3F47F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63" y="1152444"/>
            <a:ext cx="8265385" cy="4190833"/>
          </a:xfrm>
          <a:noFill/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400" dirty="0" smtClean="0"/>
              <a:t>The RISE Adult Medication Study randomized 267 individuals with IGT or recently-diagnosed type 2 diabetes.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400" dirty="0" smtClean="0"/>
              <a:t>Baseline characteristics were well matched across the four treatment groups: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G</a:t>
            </a:r>
            <a:r>
              <a:rPr lang="en-US" sz="3100" dirty="0" smtClean="0"/>
              <a:t>largine followed by Metformin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100" dirty="0" smtClean="0"/>
              <a:t>Liraglutide + Metformin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M</a:t>
            </a:r>
            <a:r>
              <a:rPr lang="en-US" sz="3100" dirty="0" smtClean="0"/>
              <a:t>etformin Alone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P</a:t>
            </a:r>
            <a:r>
              <a:rPr lang="en-US" sz="3100" dirty="0" smtClean="0"/>
              <a:t>lacebo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06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599" y="485775"/>
            <a:ext cx="8686801" cy="43434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algn="ctr" defTabSz="457189">
              <a:spcBef>
                <a:spcPct val="20000"/>
              </a:spcBef>
            </a:pPr>
            <a:r>
              <a:rPr lang="en-US" sz="3200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Adult Medication Study</a:t>
            </a:r>
          </a:p>
          <a:p>
            <a:pPr algn="ctr" defTabSz="457189">
              <a:spcBef>
                <a:spcPct val="20000"/>
              </a:spcBef>
            </a:pPr>
            <a:endParaRPr lang="en-US" sz="3200" i="1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algn="ctr" defTabSz="457189">
              <a:spcBef>
                <a:spcPct val="20000"/>
              </a:spcBef>
            </a:pP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Baseline Characteristics and </a:t>
            </a:r>
            <a:endParaRPr lang="en-US" sz="3200" b="1" i="1" dirty="0" smtClean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algn="ctr" defTabSz="457189">
              <a:spcBef>
                <a:spcPct val="20000"/>
              </a:spcBef>
            </a:pPr>
            <a:r>
              <a:rPr lang="en-US" sz="3200" b="1" i="1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Primary </a:t>
            </a: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Outcome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61690" y="4286250"/>
            <a:ext cx="1510748" cy="8110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0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itchFamily="34" charset="0"/>
                <a:cs typeface="Helvetica" pitchFamily="34" charset="0"/>
              </a:rPr>
              <a:t>CONSORT </a:t>
            </a:r>
            <a:r>
              <a:rPr lang="en-US" sz="3600" dirty="0" smtClean="0">
                <a:latin typeface="Helvetica" pitchFamily="34" charset="0"/>
                <a:cs typeface="Helvetica" pitchFamily="34" charset="0"/>
              </a:rPr>
              <a:t>Diagram</a:t>
            </a:r>
            <a:endParaRPr lang="en-US" sz="3600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599" y="1123950"/>
            <a:ext cx="332509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>
                <a:latin typeface="Helvetica" pitchFamily="34" charset="0"/>
                <a:cs typeface="Helvetica" pitchFamily="34" charset="0"/>
              </a:rPr>
              <a:t>Enrollment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3638550"/>
            <a:ext cx="332509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>
                <a:latin typeface="Helvetica" pitchFamily="34" charset="0"/>
                <a:cs typeface="Helvetica" pitchFamily="34" charset="0"/>
              </a:rPr>
              <a:t>Follow-Up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3163286" y="1123950"/>
            <a:ext cx="3103418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Assessed for eligibility (n=1204)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3286" y="1533444"/>
            <a:ext cx="3103418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Begin run-in period (n=312)</a:t>
            </a: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>
            <a:off x="4714995" y="1352550"/>
            <a:ext cx="0" cy="1808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63286" y="2343150"/>
            <a:ext cx="3103418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Randomized (n=267)</a:t>
            </a:r>
          </a:p>
        </p:txBody>
      </p:sp>
      <p:cxnSp>
        <p:nvCxnSpPr>
          <p:cNvPr id="12" name="Straight Arrow Connector 11"/>
          <p:cNvCxnSpPr>
            <a:stCxn id="7" idx="2"/>
            <a:endCxn id="28" idx="0"/>
          </p:cNvCxnSpPr>
          <p:nvPr/>
        </p:nvCxnSpPr>
        <p:spPr>
          <a:xfrm>
            <a:off x="4714995" y="1762044"/>
            <a:ext cx="0" cy="2001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8600" y="2724150"/>
            <a:ext cx="332509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00" b="1" dirty="0">
                <a:latin typeface="Helvetica" pitchFamily="34" charset="0"/>
                <a:cs typeface="Helvetica" pitchFamily="34" charset="0"/>
              </a:rPr>
              <a:t>Allocation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876550"/>
            <a:ext cx="1981200" cy="45720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Glargine </a:t>
            </a:r>
            <a:r>
              <a:rPr lang="en-US" sz="1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 </a:t>
            </a:r>
            <a:r>
              <a:rPr lang="en-US" sz="1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Metformin</a:t>
            </a:r>
            <a:endParaRPr lang="en-US" sz="1200" b="1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(n=67)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7000" y="2876550"/>
            <a:ext cx="2057400" cy="457200"/>
          </a:xfrm>
          <a:prstGeom prst="rect">
            <a:avLst/>
          </a:prstGeom>
          <a:solidFill>
            <a:srgbClr val="9933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Liraglutide + Metformin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(n=68)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3486150"/>
            <a:ext cx="1981200" cy="64008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12 Visit (n=64)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67000" y="3486150"/>
            <a:ext cx="2057400" cy="640080"/>
          </a:xfrm>
          <a:prstGeom prst="rect">
            <a:avLst/>
          </a:prstGeom>
          <a:solidFill>
            <a:srgbClr val="9933FF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12 Visit (n=54)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7000" y="4248150"/>
            <a:ext cx="2057400" cy="822960"/>
          </a:xfrm>
          <a:prstGeom prst="rect">
            <a:avLst/>
          </a:prstGeom>
          <a:solidFill>
            <a:srgbClr val="9933FF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Primary Outcome Visit</a:t>
            </a:r>
          </a:p>
          <a:p>
            <a:pPr lvl="0"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15 Visit (n=53)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50" y="4248150"/>
            <a:ext cx="2011680" cy="822960"/>
          </a:xfrm>
          <a:prstGeom prst="rect">
            <a:avLst/>
          </a:prstGeom>
          <a:solidFill>
            <a:srgbClr val="00800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Primary Outcome Visit</a:t>
            </a:r>
          </a:p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15 Visit (n=65)</a:t>
            </a:r>
          </a:p>
        </p:txBody>
      </p:sp>
      <p:cxnSp>
        <p:nvCxnSpPr>
          <p:cNvPr id="22" name="Elbow Connector 21"/>
          <p:cNvCxnSpPr>
            <a:stCxn id="11" idx="2"/>
            <a:endCxn id="16" idx="0"/>
          </p:cNvCxnSpPr>
          <p:nvPr/>
        </p:nvCxnSpPr>
        <p:spPr>
          <a:xfrm rot="5400000">
            <a:off x="3043298" y="1204853"/>
            <a:ext cx="304800" cy="30385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4052948" y="2214503"/>
            <a:ext cx="304800" cy="10192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76400" y="3333750"/>
            <a:ext cx="0" cy="1554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86175" y="3333750"/>
            <a:ext cx="0" cy="1554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0" idx="0"/>
          </p:cNvCxnSpPr>
          <p:nvPr/>
        </p:nvCxnSpPr>
        <p:spPr>
          <a:xfrm>
            <a:off x="3695700" y="4126230"/>
            <a:ext cx="0" cy="1219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63286" y="1962150"/>
            <a:ext cx="3103418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Baseline Visit  (n=275)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725386" y="219075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4400" y="2876550"/>
            <a:ext cx="2133600" cy="457200"/>
          </a:xfrm>
          <a:prstGeom prst="rect">
            <a:avLst/>
          </a:prstGeom>
          <a:solidFill>
            <a:srgbClr val="6633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Metformin Alone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(n=65)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0" y="2876550"/>
            <a:ext cx="2133600" cy="457200"/>
          </a:xfrm>
          <a:prstGeom prst="rect">
            <a:avLst/>
          </a:prstGeom>
          <a:solidFill>
            <a:srgbClr val="1F497D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Placebo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(n=67</a:t>
            </a:r>
            <a:r>
              <a:rPr lang="en-US" sz="12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24400" y="3486150"/>
            <a:ext cx="2133600" cy="640080"/>
          </a:xfrm>
          <a:prstGeom prst="rect">
            <a:avLst/>
          </a:prstGeom>
          <a:solidFill>
            <a:srgbClr val="6633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12 Visit (n=56)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58000" y="3486150"/>
            <a:ext cx="2133600" cy="640080"/>
          </a:xfrm>
          <a:prstGeom prst="rect">
            <a:avLst/>
          </a:prstGeom>
          <a:solidFill>
            <a:srgbClr val="1F497D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12 Visit (n=59)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24400" y="4248150"/>
            <a:ext cx="2133600" cy="822960"/>
          </a:xfrm>
          <a:prstGeom prst="rect">
            <a:avLst/>
          </a:prstGeom>
          <a:solidFill>
            <a:srgbClr val="66330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Primary Outcome Visit</a:t>
            </a:r>
          </a:p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15 Visit (n=56)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91200" y="3333750"/>
            <a:ext cx="0" cy="1554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34325" y="3333750"/>
            <a:ext cx="0" cy="1554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1" idx="2"/>
            <a:endCxn id="32" idx="0"/>
          </p:cNvCxnSpPr>
          <p:nvPr/>
        </p:nvCxnSpPr>
        <p:spPr>
          <a:xfrm rot="16200000" flipH="1">
            <a:off x="5100697" y="2186047"/>
            <a:ext cx="304800" cy="10762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1" idx="2"/>
            <a:endCxn id="33" idx="0"/>
          </p:cNvCxnSpPr>
          <p:nvPr/>
        </p:nvCxnSpPr>
        <p:spPr>
          <a:xfrm rot="16200000" flipH="1">
            <a:off x="6167497" y="1119247"/>
            <a:ext cx="304800" cy="32098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91200" y="4126230"/>
            <a:ext cx="0" cy="1219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676400" y="4126230"/>
            <a:ext cx="0" cy="1219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943850" y="4126230"/>
            <a:ext cx="0" cy="1219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58000" y="4248150"/>
            <a:ext cx="2133600" cy="822960"/>
          </a:xfrm>
          <a:prstGeom prst="rect">
            <a:avLst/>
          </a:prstGeom>
          <a:solidFill>
            <a:srgbClr val="1F497D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Primary Outcome Visit</a:t>
            </a:r>
          </a:p>
          <a:p>
            <a:pPr lvl="0" algn="ctr"/>
            <a:r>
              <a:rPr lang="en-US" sz="1200" b="1" dirty="0">
                <a:solidFill>
                  <a:sysClr val="windowText" lastClr="000000"/>
                </a:solidFill>
                <a:latin typeface="Helvetica" pitchFamily="34" charset="0"/>
                <a:cs typeface="Helvetica" pitchFamily="34" charset="0"/>
              </a:rPr>
              <a:t>Month 15 Visit (n=58)</a:t>
            </a:r>
            <a:r>
              <a:rPr lang="en-US" sz="1200" b="1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173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85332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Medication Dose and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20000" cy="409575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Glargine</a:t>
            </a:r>
          </a:p>
          <a:p>
            <a:pPr lvl="1"/>
            <a:r>
              <a:rPr lang="en-US" sz="2400" dirty="0"/>
              <a:t>Dose</a:t>
            </a:r>
            <a:r>
              <a:rPr lang="en-US" sz="2200" dirty="0"/>
              <a:t>: </a:t>
            </a:r>
          </a:p>
          <a:p>
            <a:pPr lvl="2"/>
            <a:r>
              <a:rPr lang="en-US" sz="1700" dirty="0"/>
              <a:t>35.2 units/day (0.34 units/kg/day)</a:t>
            </a:r>
            <a:r>
              <a:rPr lang="en-US" sz="1700" b="1" dirty="0"/>
              <a:t> </a:t>
            </a:r>
            <a:r>
              <a:rPr lang="en-US" sz="1700" dirty="0"/>
              <a:t>at 3 months</a:t>
            </a:r>
          </a:p>
          <a:p>
            <a:pPr lvl="1"/>
            <a:r>
              <a:rPr lang="en-US" sz="2200" dirty="0"/>
              <a:t>Adherence (residual volume): </a:t>
            </a:r>
            <a:endParaRPr lang="en-US" sz="1600" dirty="0"/>
          </a:p>
          <a:p>
            <a:pPr lvl="2"/>
            <a:r>
              <a:rPr lang="en-US" sz="1700" dirty="0"/>
              <a:t>75% of participants were &gt;80% adherent at 3 </a:t>
            </a:r>
            <a:r>
              <a:rPr lang="en-US" sz="1700" dirty="0" smtClean="0"/>
              <a:t>months</a:t>
            </a:r>
          </a:p>
          <a:p>
            <a:pPr lvl="2">
              <a:buNone/>
            </a:pPr>
            <a:endParaRPr lang="en-US" sz="500" dirty="0"/>
          </a:p>
          <a:p>
            <a:r>
              <a:rPr lang="en-US" sz="2600" b="1" dirty="0" smtClean="0"/>
              <a:t>Liraglutide</a:t>
            </a:r>
            <a:endParaRPr lang="en-US" b="1" dirty="0"/>
          </a:p>
          <a:p>
            <a:pPr lvl="1"/>
            <a:r>
              <a:rPr lang="en-US" sz="2200" dirty="0"/>
              <a:t>Dose: </a:t>
            </a:r>
          </a:p>
          <a:p>
            <a:pPr lvl="2"/>
            <a:r>
              <a:rPr lang="en-US" sz="1700" dirty="0"/>
              <a:t>87% of participants taking 1.8 mg/day at 3 months</a:t>
            </a:r>
          </a:p>
          <a:p>
            <a:pPr lvl="2"/>
            <a:r>
              <a:rPr lang="en-US" sz="1700" dirty="0"/>
              <a:t>83% of participants taking 1.8 mg/day at 12 months</a:t>
            </a:r>
          </a:p>
          <a:p>
            <a:pPr lvl="1"/>
            <a:r>
              <a:rPr lang="en-US" sz="2200" dirty="0"/>
              <a:t>Adherence (residual volume): </a:t>
            </a:r>
          </a:p>
          <a:p>
            <a:pPr lvl="2"/>
            <a:r>
              <a:rPr lang="en-US" sz="1700" dirty="0"/>
              <a:t>91% of </a:t>
            </a:r>
            <a:r>
              <a:rPr lang="en-US" sz="1700" dirty="0" smtClean="0"/>
              <a:t>participants were &gt;80% adherent at 3 months</a:t>
            </a:r>
            <a:endParaRPr lang="en-US" sz="1700" dirty="0"/>
          </a:p>
          <a:p>
            <a:pPr lvl="2"/>
            <a:r>
              <a:rPr lang="en-US" sz="1700" dirty="0"/>
              <a:t>85% of </a:t>
            </a:r>
            <a:r>
              <a:rPr lang="en-US" sz="1700" dirty="0" smtClean="0"/>
              <a:t>participants were &gt;80% adherent at 12 months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14270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85332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Medication Dose and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00150"/>
            <a:ext cx="7620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Metformin dose </a:t>
            </a:r>
            <a:r>
              <a:rPr lang="en-US" sz="2200" dirty="0"/>
              <a:t>(2,000 mg/day at 12 months)</a:t>
            </a:r>
          </a:p>
          <a:p>
            <a:pPr marL="1200150" lvl="2" indent="-171450"/>
            <a:r>
              <a:rPr lang="en-US" sz="2400" dirty="0"/>
              <a:t>88% </a:t>
            </a:r>
            <a:r>
              <a:rPr lang="en-US" dirty="0"/>
              <a:t>G</a:t>
            </a:r>
            <a:r>
              <a:rPr lang="en-US" sz="2400" dirty="0" smtClean="0"/>
              <a:t>largine/Metformin</a:t>
            </a:r>
            <a:endParaRPr lang="en-US" sz="2400" dirty="0"/>
          </a:p>
          <a:p>
            <a:pPr marL="1200150" lvl="2" indent="-171450"/>
            <a:r>
              <a:rPr lang="en-US" sz="2400" dirty="0"/>
              <a:t>84% </a:t>
            </a:r>
            <a:r>
              <a:rPr lang="en-US" dirty="0"/>
              <a:t>M</a:t>
            </a:r>
            <a:r>
              <a:rPr lang="en-US" sz="2400" dirty="0" smtClean="0"/>
              <a:t>etformin Alone</a:t>
            </a:r>
            <a:endParaRPr lang="en-US" sz="2400" dirty="0"/>
          </a:p>
          <a:p>
            <a:pPr marL="1200150" lvl="2" indent="-171450"/>
            <a:r>
              <a:rPr lang="en-US" sz="2400" dirty="0"/>
              <a:t>80% </a:t>
            </a:r>
            <a:r>
              <a:rPr lang="en-US" sz="2400" dirty="0" smtClean="0"/>
              <a:t>Liraglutide + Metformin</a:t>
            </a:r>
            <a:endParaRPr lang="en-US" sz="2400" dirty="0"/>
          </a:p>
          <a:p>
            <a:pPr marL="1200150" lvl="2" indent="-171450"/>
            <a:r>
              <a:rPr lang="en-US" sz="2400" dirty="0"/>
              <a:t>98% </a:t>
            </a:r>
            <a:r>
              <a:rPr lang="en-US" dirty="0"/>
              <a:t>P</a:t>
            </a:r>
            <a:r>
              <a:rPr lang="en-US" sz="2400" dirty="0" smtClean="0"/>
              <a:t>lacebo</a:t>
            </a:r>
            <a:endParaRPr lang="en-US" sz="1050" dirty="0" smtClean="0"/>
          </a:p>
          <a:p>
            <a:pPr marL="1200150" lvl="2" indent="-171450">
              <a:buNone/>
            </a:pPr>
            <a:endParaRPr lang="en-US" sz="1000" dirty="0"/>
          </a:p>
          <a:p>
            <a:r>
              <a:rPr lang="en-US" sz="2600" b="1" dirty="0"/>
              <a:t>Metformin adherence </a:t>
            </a:r>
            <a:r>
              <a:rPr lang="en-US" sz="2200" dirty="0"/>
              <a:t>(% of pills taken at 12 months)</a:t>
            </a:r>
          </a:p>
          <a:p>
            <a:pPr marL="1200150" lvl="2" indent="-171450"/>
            <a:r>
              <a:rPr lang="en-US" sz="2400" dirty="0"/>
              <a:t>93% </a:t>
            </a:r>
            <a:r>
              <a:rPr lang="en-US" dirty="0" smtClean="0"/>
              <a:t>Glargine/Metformin</a:t>
            </a:r>
            <a:endParaRPr lang="en-US" sz="2400" dirty="0"/>
          </a:p>
          <a:p>
            <a:pPr marL="1200150" lvl="2" indent="-171450"/>
            <a:r>
              <a:rPr lang="en-US" sz="2400" dirty="0"/>
              <a:t>91% </a:t>
            </a:r>
            <a:r>
              <a:rPr lang="en-US" sz="2400" dirty="0" smtClean="0"/>
              <a:t>Metformin </a:t>
            </a:r>
            <a:r>
              <a:rPr lang="en-US" dirty="0"/>
              <a:t>A</a:t>
            </a:r>
            <a:r>
              <a:rPr lang="en-US" sz="2400" dirty="0" smtClean="0"/>
              <a:t>lone</a:t>
            </a:r>
            <a:endParaRPr lang="en-US" sz="2400" dirty="0"/>
          </a:p>
          <a:p>
            <a:pPr marL="1200150" lvl="2" indent="-171450"/>
            <a:r>
              <a:rPr lang="en-US" sz="2400" dirty="0"/>
              <a:t>91% </a:t>
            </a:r>
            <a:r>
              <a:rPr lang="en-US" dirty="0"/>
              <a:t>Liraglutide + Metformin</a:t>
            </a:r>
            <a:endParaRPr lang="en-US" sz="2400" dirty="0"/>
          </a:p>
          <a:p>
            <a:pPr marL="1200150" lvl="2" indent="-171450"/>
            <a:r>
              <a:rPr lang="en-US" sz="2400" dirty="0"/>
              <a:t>94% </a:t>
            </a:r>
            <a:r>
              <a:rPr lang="en-US" sz="2400" dirty="0" smtClean="0"/>
              <a:t>Placebo</a:t>
            </a:r>
            <a:endParaRPr lang="en-US" sz="2400" dirty="0"/>
          </a:p>
          <a:p>
            <a:pPr lvl="2"/>
            <a:endParaRPr lang="en-US" sz="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70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409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3825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Insulin Doses and Corresponding </a:t>
            </a:r>
          </a:p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Fasting Glucose Values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19247055"/>
              </p:ext>
            </p:extLst>
          </p:nvPr>
        </p:nvGraphicFramePr>
        <p:xfrm>
          <a:off x="3308113" y="1438832"/>
          <a:ext cx="2686051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040525818"/>
              </p:ext>
            </p:extLst>
          </p:nvPr>
        </p:nvGraphicFramePr>
        <p:xfrm>
          <a:off x="306725" y="1416004"/>
          <a:ext cx="273367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55520094"/>
              </p:ext>
            </p:extLst>
          </p:nvPr>
        </p:nvGraphicFramePr>
        <p:xfrm>
          <a:off x="6217295" y="1416004"/>
          <a:ext cx="273367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4871" y="118948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Fasting SMBG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5201" y="119140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 at SMBG goal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57019" y="11701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Glargine dose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69057" y="4225966"/>
            <a:ext cx="88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Weeks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97392" y="4230885"/>
            <a:ext cx="88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Weeks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55227" y="4228431"/>
            <a:ext cx="88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Weeks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2004" r="2272" b="46700"/>
          <a:stretch/>
        </p:blipFill>
        <p:spPr>
          <a:xfrm>
            <a:off x="107576" y="1138517"/>
            <a:ext cx="8911160" cy="3383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524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0000"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Glucose Concentrations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during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Clamp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955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C-peptide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Concentrations during Clamp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2099" r="1837" b="46311"/>
          <a:stretch/>
        </p:blipFill>
        <p:spPr>
          <a:xfrm>
            <a:off x="145587" y="1143000"/>
            <a:ext cx="889980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10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1047750"/>
            <a:ext cx="9067800" cy="3048000"/>
            <a:chOff x="76200" y="1047750"/>
            <a:chExt cx="9067800" cy="3048000"/>
          </a:xfrm>
        </p:grpSpPr>
        <p:pic>
          <p:nvPicPr>
            <p:cNvPr id="2056" name="Picture 8" descr="C:\Users\bsc-default\Documents\R\RISE Adult Followup\ADA MI and Responses Adult169 BAS.png"/>
            <p:cNvPicPr>
              <a:picLocks noChangeAspect="1" noChangeArrowheads="1"/>
            </p:cNvPicPr>
            <p:nvPr/>
          </p:nvPicPr>
          <p:blipFill>
            <a:blip r:embed="rId3" cstate="print"/>
            <a:srcRect r="24167"/>
            <a:stretch>
              <a:fillRect/>
            </a:stretch>
          </p:blipFill>
          <p:spPr bwMode="auto">
            <a:xfrm>
              <a:off x="2209800" y="1047750"/>
              <a:ext cx="6934200" cy="3048000"/>
            </a:xfrm>
            <a:prstGeom prst="rect">
              <a:avLst/>
            </a:prstGeom>
            <a:noFill/>
          </p:spPr>
        </p:pic>
        <p:pic>
          <p:nvPicPr>
            <p:cNvPr id="6" name="Picture 8" descr="C:\Users\bsc-default\Documents\R\RISE Adult Followup\ADA MI and Responses Adult169 BAS.png"/>
            <p:cNvPicPr>
              <a:picLocks noChangeAspect="1" noChangeArrowheads="1"/>
            </p:cNvPicPr>
            <p:nvPr/>
          </p:nvPicPr>
          <p:blipFill>
            <a:blip r:embed="rId3" cstate="print"/>
            <a:srcRect l="75833"/>
            <a:stretch>
              <a:fillRect/>
            </a:stretch>
          </p:blipFill>
          <p:spPr bwMode="auto">
            <a:xfrm>
              <a:off x="76200" y="1047750"/>
              <a:ext cx="2209800" cy="30480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457200" y="3784600"/>
            <a:ext cx="8382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5725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Baseline: M/I, Steady State C-peptide, </a:t>
            </a:r>
            <a:br>
              <a:rPr lang="en-US" sz="3200" dirty="0"/>
            </a:br>
            <a:r>
              <a:rPr lang="en-US" sz="3200" dirty="0"/>
              <a:t>ACPRmax, ACPRg by Treatment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24018"/>
            <a:ext cx="20574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828800" y="470535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 significant differences across treatment groups at baseline</a:t>
            </a:r>
          </a:p>
        </p:txBody>
      </p:sp>
    </p:spTree>
    <p:extLst>
      <p:ext uri="{BB962C8B-B14F-4D97-AF65-F5344CB8AC3E}">
        <p14:creationId xmlns:p14="http://schemas.microsoft.com/office/powerpoint/2010/main" val="1792639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roup 536"/>
          <p:cNvGrpSpPr>
            <a:grpSpLocks noChangeAspect="1"/>
          </p:cNvGrpSpPr>
          <p:nvPr/>
        </p:nvGrpSpPr>
        <p:grpSpPr bwMode="auto">
          <a:xfrm>
            <a:off x="4921201" y="1264673"/>
            <a:ext cx="3192651" cy="2432174"/>
            <a:chOff x="1461" y="1079"/>
            <a:chExt cx="2838" cy="2162"/>
          </a:xfrm>
        </p:grpSpPr>
        <p:sp>
          <p:nvSpPr>
            <p:cNvPr id="984" name="AutoShape 535"/>
            <p:cNvSpPr>
              <a:spLocks noChangeAspect="1" noChangeArrowheads="1" noTextEdit="1"/>
            </p:cNvSpPr>
            <p:nvPr/>
          </p:nvSpPr>
          <p:spPr bwMode="auto">
            <a:xfrm>
              <a:off x="1461" y="1079"/>
              <a:ext cx="2838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5" name="Rectangle 537"/>
            <p:cNvSpPr>
              <a:spLocks noChangeArrowheads="1"/>
            </p:cNvSpPr>
            <p:nvPr/>
          </p:nvSpPr>
          <p:spPr bwMode="auto">
            <a:xfrm>
              <a:off x="1461" y="1079"/>
              <a:ext cx="2846" cy="21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6" name="Rectangle 538"/>
            <p:cNvSpPr>
              <a:spLocks noChangeArrowheads="1"/>
            </p:cNvSpPr>
            <p:nvPr/>
          </p:nvSpPr>
          <p:spPr bwMode="auto">
            <a:xfrm>
              <a:off x="1491" y="1140"/>
              <a:ext cx="2785" cy="20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7" name="Freeform 539"/>
            <p:cNvSpPr>
              <a:spLocks/>
            </p:cNvSpPr>
            <p:nvPr/>
          </p:nvSpPr>
          <p:spPr bwMode="auto">
            <a:xfrm>
              <a:off x="3315" y="2353"/>
              <a:ext cx="189" cy="319"/>
            </a:xfrm>
            <a:custGeom>
              <a:avLst/>
              <a:gdLst>
                <a:gd name="T0" fmla="*/ 182 w 189"/>
                <a:gd name="T1" fmla="*/ 198 h 319"/>
                <a:gd name="T2" fmla="*/ 189 w 189"/>
                <a:gd name="T3" fmla="*/ 251 h 319"/>
                <a:gd name="T4" fmla="*/ 53 w 189"/>
                <a:gd name="T5" fmla="*/ 266 h 319"/>
                <a:gd name="T6" fmla="*/ 61 w 189"/>
                <a:gd name="T7" fmla="*/ 304 h 319"/>
                <a:gd name="T8" fmla="*/ 61 w 189"/>
                <a:gd name="T9" fmla="*/ 311 h 319"/>
                <a:gd name="T10" fmla="*/ 30 w 189"/>
                <a:gd name="T11" fmla="*/ 319 h 319"/>
                <a:gd name="T12" fmla="*/ 46 w 189"/>
                <a:gd name="T13" fmla="*/ 311 h 319"/>
                <a:gd name="T14" fmla="*/ 30 w 189"/>
                <a:gd name="T15" fmla="*/ 289 h 319"/>
                <a:gd name="T16" fmla="*/ 23 w 189"/>
                <a:gd name="T17" fmla="*/ 311 h 319"/>
                <a:gd name="T18" fmla="*/ 8 w 189"/>
                <a:gd name="T19" fmla="*/ 311 h 319"/>
                <a:gd name="T20" fmla="*/ 0 w 189"/>
                <a:gd name="T21" fmla="*/ 213 h 319"/>
                <a:gd name="T22" fmla="*/ 0 w 189"/>
                <a:gd name="T23" fmla="*/ 16 h 319"/>
                <a:gd name="T24" fmla="*/ 129 w 189"/>
                <a:gd name="T25" fmla="*/ 0 h 319"/>
                <a:gd name="T26" fmla="*/ 167 w 189"/>
                <a:gd name="T27" fmla="*/ 137 h 319"/>
                <a:gd name="T28" fmla="*/ 189 w 189"/>
                <a:gd name="T29" fmla="*/ 175 h 319"/>
                <a:gd name="T30" fmla="*/ 182 w 189"/>
                <a:gd name="T3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319">
                  <a:moveTo>
                    <a:pt x="182" y="198"/>
                  </a:moveTo>
                  <a:lnTo>
                    <a:pt x="189" y="251"/>
                  </a:lnTo>
                  <a:lnTo>
                    <a:pt x="53" y="266"/>
                  </a:lnTo>
                  <a:lnTo>
                    <a:pt x="61" y="304"/>
                  </a:lnTo>
                  <a:lnTo>
                    <a:pt x="61" y="311"/>
                  </a:lnTo>
                  <a:lnTo>
                    <a:pt x="30" y="319"/>
                  </a:lnTo>
                  <a:lnTo>
                    <a:pt x="46" y="311"/>
                  </a:lnTo>
                  <a:lnTo>
                    <a:pt x="30" y="289"/>
                  </a:lnTo>
                  <a:lnTo>
                    <a:pt x="23" y="311"/>
                  </a:lnTo>
                  <a:lnTo>
                    <a:pt x="8" y="311"/>
                  </a:lnTo>
                  <a:lnTo>
                    <a:pt x="0" y="213"/>
                  </a:lnTo>
                  <a:lnTo>
                    <a:pt x="0" y="16"/>
                  </a:lnTo>
                  <a:lnTo>
                    <a:pt x="129" y="0"/>
                  </a:lnTo>
                  <a:lnTo>
                    <a:pt x="167" y="137"/>
                  </a:lnTo>
                  <a:lnTo>
                    <a:pt x="189" y="175"/>
                  </a:lnTo>
                  <a:lnTo>
                    <a:pt x="182" y="198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8" name="Freeform 540"/>
            <p:cNvSpPr>
              <a:spLocks/>
            </p:cNvSpPr>
            <p:nvPr/>
          </p:nvSpPr>
          <p:spPr bwMode="auto">
            <a:xfrm>
              <a:off x="3315" y="2353"/>
              <a:ext cx="189" cy="319"/>
            </a:xfrm>
            <a:custGeom>
              <a:avLst/>
              <a:gdLst>
                <a:gd name="T0" fmla="*/ 182 w 189"/>
                <a:gd name="T1" fmla="*/ 198 h 319"/>
                <a:gd name="T2" fmla="*/ 189 w 189"/>
                <a:gd name="T3" fmla="*/ 251 h 319"/>
                <a:gd name="T4" fmla="*/ 53 w 189"/>
                <a:gd name="T5" fmla="*/ 266 h 319"/>
                <a:gd name="T6" fmla="*/ 61 w 189"/>
                <a:gd name="T7" fmla="*/ 304 h 319"/>
                <a:gd name="T8" fmla="*/ 61 w 189"/>
                <a:gd name="T9" fmla="*/ 311 h 319"/>
                <a:gd name="T10" fmla="*/ 30 w 189"/>
                <a:gd name="T11" fmla="*/ 319 h 319"/>
                <a:gd name="T12" fmla="*/ 46 w 189"/>
                <a:gd name="T13" fmla="*/ 311 h 319"/>
                <a:gd name="T14" fmla="*/ 30 w 189"/>
                <a:gd name="T15" fmla="*/ 289 h 319"/>
                <a:gd name="T16" fmla="*/ 23 w 189"/>
                <a:gd name="T17" fmla="*/ 311 h 319"/>
                <a:gd name="T18" fmla="*/ 8 w 189"/>
                <a:gd name="T19" fmla="*/ 311 h 319"/>
                <a:gd name="T20" fmla="*/ 0 w 189"/>
                <a:gd name="T21" fmla="*/ 213 h 319"/>
                <a:gd name="T22" fmla="*/ 0 w 189"/>
                <a:gd name="T23" fmla="*/ 16 h 319"/>
                <a:gd name="T24" fmla="*/ 129 w 189"/>
                <a:gd name="T25" fmla="*/ 0 h 319"/>
                <a:gd name="T26" fmla="*/ 167 w 189"/>
                <a:gd name="T27" fmla="*/ 137 h 319"/>
                <a:gd name="T28" fmla="*/ 189 w 189"/>
                <a:gd name="T29" fmla="*/ 175 h 319"/>
                <a:gd name="T30" fmla="*/ 182 w 189"/>
                <a:gd name="T31" fmla="*/ 198 h 319"/>
                <a:gd name="T32" fmla="*/ 182 w 189"/>
                <a:gd name="T33" fmla="*/ 20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319">
                  <a:moveTo>
                    <a:pt x="182" y="198"/>
                  </a:moveTo>
                  <a:lnTo>
                    <a:pt x="189" y="251"/>
                  </a:lnTo>
                  <a:lnTo>
                    <a:pt x="53" y="266"/>
                  </a:lnTo>
                  <a:lnTo>
                    <a:pt x="61" y="304"/>
                  </a:lnTo>
                  <a:lnTo>
                    <a:pt x="61" y="311"/>
                  </a:lnTo>
                  <a:lnTo>
                    <a:pt x="30" y="319"/>
                  </a:lnTo>
                  <a:lnTo>
                    <a:pt x="46" y="311"/>
                  </a:lnTo>
                  <a:lnTo>
                    <a:pt x="30" y="289"/>
                  </a:lnTo>
                  <a:lnTo>
                    <a:pt x="23" y="311"/>
                  </a:lnTo>
                  <a:lnTo>
                    <a:pt x="8" y="311"/>
                  </a:lnTo>
                  <a:lnTo>
                    <a:pt x="0" y="213"/>
                  </a:lnTo>
                  <a:lnTo>
                    <a:pt x="0" y="16"/>
                  </a:lnTo>
                  <a:lnTo>
                    <a:pt x="129" y="0"/>
                  </a:lnTo>
                  <a:lnTo>
                    <a:pt x="167" y="137"/>
                  </a:lnTo>
                  <a:lnTo>
                    <a:pt x="189" y="175"/>
                  </a:lnTo>
                  <a:lnTo>
                    <a:pt x="182" y="198"/>
                  </a:lnTo>
                  <a:lnTo>
                    <a:pt x="182" y="2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89" name="Freeform 541"/>
            <p:cNvSpPr>
              <a:spLocks/>
            </p:cNvSpPr>
            <p:nvPr/>
          </p:nvSpPr>
          <p:spPr bwMode="auto">
            <a:xfrm>
              <a:off x="1552" y="2520"/>
              <a:ext cx="530" cy="471"/>
            </a:xfrm>
            <a:custGeom>
              <a:avLst/>
              <a:gdLst>
                <a:gd name="T0" fmla="*/ 0 w 530"/>
                <a:gd name="T1" fmla="*/ 266 h 471"/>
                <a:gd name="T2" fmla="*/ 0 w 530"/>
                <a:gd name="T3" fmla="*/ 273 h 471"/>
                <a:gd name="T4" fmla="*/ 30 w 530"/>
                <a:gd name="T5" fmla="*/ 296 h 471"/>
                <a:gd name="T6" fmla="*/ 23 w 530"/>
                <a:gd name="T7" fmla="*/ 327 h 471"/>
                <a:gd name="T8" fmla="*/ 45 w 530"/>
                <a:gd name="T9" fmla="*/ 311 h 471"/>
                <a:gd name="T10" fmla="*/ 45 w 530"/>
                <a:gd name="T11" fmla="*/ 364 h 471"/>
                <a:gd name="T12" fmla="*/ 83 w 530"/>
                <a:gd name="T13" fmla="*/ 372 h 471"/>
                <a:gd name="T14" fmla="*/ 98 w 530"/>
                <a:gd name="T15" fmla="*/ 372 h 471"/>
                <a:gd name="T16" fmla="*/ 98 w 530"/>
                <a:gd name="T17" fmla="*/ 410 h 471"/>
                <a:gd name="T18" fmla="*/ 60 w 530"/>
                <a:gd name="T19" fmla="*/ 448 h 471"/>
                <a:gd name="T20" fmla="*/ 7 w 530"/>
                <a:gd name="T21" fmla="*/ 471 h 471"/>
                <a:gd name="T22" fmla="*/ 68 w 530"/>
                <a:gd name="T23" fmla="*/ 455 h 471"/>
                <a:gd name="T24" fmla="*/ 83 w 530"/>
                <a:gd name="T25" fmla="*/ 433 h 471"/>
                <a:gd name="T26" fmla="*/ 159 w 530"/>
                <a:gd name="T27" fmla="*/ 387 h 471"/>
                <a:gd name="T28" fmla="*/ 159 w 530"/>
                <a:gd name="T29" fmla="*/ 349 h 471"/>
                <a:gd name="T30" fmla="*/ 204 w 530"/>
                <a:gd name="T31" fmla="*/ 266 h 471"/>
                <a:gd name="T32" fmla="*/ 219 w 530"/>
                <a:gd name="T33" fmla="*/ 289 h 471"/>
                <a:gd name="T34" fmla="*/ 227 w 530"/>
                <a:gd name="T35" fmla="*/ 304 h 471"/>
                <a:gd name="T36" fmla="*/ 189 w 530"/>
                <a:gd name="T37" fmla="*/ 357 h 471"/>
                <a:gd name="T38" fmla="*/ 242 w 530"/>
                <a:gd name="T39" fmla="*/ 289 h 471"/>
                <a:gd name="T40" fmla="*/ 265 w 530"/>
                <a:gd name="T41" fmla="*/ 296 h 471"/>
                <a:gd name="T42" fmla="*/ 295 w 530"/>
                <a:gd name="T43" fmla="*/ 319 h 471"/>
                <a:gd name="T44" fmla="*/ 356 w 530"/>
                <a:gd name="T45" fmla="*/ 311 h 471"/>
                <a:gd name="T46" fmla="*/ 356 w 530"/>
                <a:gd name="T47" fmla="*/ 327 h 471"/>
                <a:gd name="T48" fmla="*/ 378 w 530"/>
                <a:gd name="T49" fmla="*/ 319 h 471"/>
                <a:gd name="T50" fmla="*/ 408 w 530"/>
                <a:gd name="T51" fmla="*/ 349 h 471"/>
                <a:gd name="T52" fmla="*/ 401 w 530"/>
                <a:gd name="T53" fmla="*/ 327 h 471"/>
                <a:gd name="T54" fmla="*/ 416 w 530"/>
                <a:gd name="T55" fmla="*/ 311 h 471"/>
                <a:gd name="T56" fmla="*/ 461 w 530"/>
                <a:gd name="T57" fmla="*/ 364 h 471"/>
                <a:gd name="T58" fmla="*/ 492 w 530"/>
                <a:gd name="T59" fmla="*/ 402 h 471"/>
                <a:gd name="T60" fmla="*/ 522 w 530"/>
                <a:gd name="T61" fmla="*/ 418 h 471"/>
                <a:gd name="T62" fmla="*/ 522 w 530"/>
                <a:gd name="T63" fmla="*/ 387 h 471"/>
                <a:gd name="T64" fmla="*/ 416 w 530"/>
                <a:gd name="T65" fmla="*/ 304 h 471"/>
                <a:gd name="T66" fmla="*/ 386 w 530"/>
                <a:gd name="T67" fmla="*/ 311 h 471"/>
                <a:gd name="T68" fmla="*/ 363 w 530"/>
                <a:gd name="T69" fmla="*/ 304 h 471"/>
                <a:gd name="T70" fmla="*/ 287 w 530"/>
                <a:gd name="T71" fmla="*/ 31 h 471"/>
                <a:gd name="T72" fmla="*/ 151 w 530"/>
                <a:gd name="T73" fmla="*/ 0 h 471"/>
                <a:gd name="T74" fmla="*/ 136 w 530"/>
                <a:gd name="T75" fmla="*/ 0 h 471"/>
                <a:gd name="T76" fmla="*/ 106 w 530"/>
                <a:gd name="T77" fmla="*/ 23 h 471"/>
                <a:gd name="T78" fmla="*/ 91 w 530"/>
                <a:gd name="T79" fmla="*/ 23 h 471"/>
                <a:gd name="T80" fmla="*/ 83 w 530"/>
                <a:gd name="T81" fmla="*/ 31 h 471"/>
                <a:gd name="T82" fmla="*/ 38 w 530"/>
                <a:gd name="T83" fmla="*/ 53 h 471"/>
                <a:gd name="T84" fmla="*/ 60 w 530"/>
                <a:gd name="T85" fmla="*/ 114 h 471"/>
                <a:gd name="T86" fmla="*/ 75 w 530"/>
                <a:gd name="T87" fmla="*/ 129 h 471"/>
                <a:gd name="T88" fmla="*/ 75 w 530"/>
                <a:gd name="T89" fmla="*/ 152 h 471"/>
                <a:gd name="T90" fmla="*/ 0 w 530"/>
                <a:gd name="T91" fmla="*/ 144 h 471"/>
                <a:gd name="T92" fmla="*/ 15 w 530"/>
                <a:gd name="T93" fmla="*/ 160 h 471"/>
                <a:gd name="T94" fmla="*/ 53 w 530"/>
                <a:gd name="T95" fmla="*/ 182 h 471"/>
                <a:gd name="T96" fmla="*/ 83 w 530"/>
                <a:gd name="T97" fmla="*/ 182 h 471"/>
                <a:gd name="T98" fmla="*/ 38 w 530"/>
                <a:gd name="T99" fmla="*/ 23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0" h="471">
                  <a:moveTo>
                    <a:pt x="38" y="235"/>
                  </a:moveTo>
                  <a:lnTo>
                    <a:pt x="0" y="266"/>
                  </a:lnTo>
                  <a:lnTo>
                    <a:pt x="15" y="266"/>
                  </a:lnTo>
                  <a:lnTo>
                    <a:pt x="0" y="273"/>
                  </a:lnTo>
                  <a:lnTo>
                    <a:pt x="7" y="289"/>
                  </a:lnTo>
                  <a:lnTo>
                    <a:pt x="30" y="296"/>
                  </a:lnTo>
                  <a:lnTo>
                    <a:pt x="15" y="311"/>
                  </a:lnTo>
                  <a:lnTo>
                    <a:pt x="23" y="327"/>
                  </a:lnTo>
                  <a:lnTo>
                    <a:pt x="30" y="334"/>
                  </a:lnTo>
                  <a:lnTo>
                    <a:pt x="45" y="311"/>
                  </a:lnTo>
                  <a:lnTo>
                    <a:pt x="53" y="349"/>
                  </a:lnTo>
                  <a:lnTo>
                    <a:pt x="45" y="364"/>
                  </a:lnTo>
                  <a:lnTo>
                    <a:pt x="68" y="349"/>
                  </a:lnTo>
                  <a:lnTo>
                    <a:pt x="83" y="372"/>
                  </a:lnTo>
                  <a:lnTo>
                    <a:pt x="91" y="357"/>
                  </a:lnTo>
                  <a:lnTo>
                    <a:pt x="98" y="372"/>
                  </a:lnTo>
                  <a:lnTo>
                    <a:pt x="121" y="357"/>
                  </a:lnTo>
                  <a:lnTo>
                    <a:pt x="98" y="410"/>
                  </a:lnTo>
                  <a:lnTo>
                    <a:pt x="60" y="433"/>
                  </a:lnTo>
                  <a:lnTo>
                    <a:pt x="60" y="448"/>
                  </a:lnTo>
                  <a:lnTo>
                    <a:pt x="38" y="440"/>
                  </a:lnTo>
                  <a:lnTo>
                    <a:pt x="7" y="471"/>
                  </a:lnTo>
                  <a:lnTo>
                    <a:pt x="38" y="448"/>
                  </a:lnTo>
                  <a:lnTo>
                    <a:pt x="68" y="455"/>
                  </a:lnTo>
                  <a:lnTo>
                    <a:pt x="83" y="448"/>
                  </a:lnTo>
                  <a:lnTo>
                    <a:pt x="83" y="433"/>
                  </a:lnTo>
                  <a:lnTo>
                    <a:pt x="98" y="433"/>
                  </a:lnTo>
                  <a:lnTo>
                    <a:pt x="159" y="387"/>
                  </a:lnTo>
                  <a:lnTo>
                    <a:pt x="166" y="364"/>
                  </a:lnTo>
                  <a:lnTo>
                    <a:pt x="159" y="349"/>
                  </a:lnTo>
                  <a:lnTo>
                    <a:pt x="204" y="296"/>
                  </a:lnTo>
                  <a:lnTo>
                    <a:pt x="204" y="266"/>
                  </a:lnTo>
                  <a:lnTo>
                    <a:pt x="204" y="296"/>
                  </a:lnTo>
                  <a:lnTo>
                    <a:pt x="219" y="289"/>
                  </a:lnTo>
                  <a:lnTo>
                    <a:pt x="212" y="296"/>
                  </a:lnTo>
                  <a:lnTo>
                    <a:pt x="227" y="304"/>
                  </a:lnTo>
                  <a:lnTo>
                    <a:pt x="197" y="311"/>
                  </a:lnTo>
                  <a:lnTo>
                    <a:pt x="189" y="357"/>
                  </a:lnTo>
                  <a:lnTo>
                    <a:pt x="234" y="327"/>
                  </a:lnTo>
                  <a:lnTo>
                    <a:pt x="242" y="289"/>
                  </a:lnTo>
                  <a:lnTo>
                    <a:pt x="242" y="304"/>
                  </a:lnTo>
                  <a:lnTo>
                    <a:pt x="265" y="296"/>
                  </a:lnTo>
                  <a:lnTo>
                    <a:pt x="257" y="304"/>
                  </a:lnTo>
                  <a:lnTo>
                    <a:pt x="295" y="319"/>
                  </a:lnTo>
                  <a:lnTo>
                    <a:pt x="348" y="319"/>
                  </a:lnTo>
                  <a:lnTo>
                    <a:pt x="356" y="311"/>
                  </a:lnTo>
                  <a:lnTo>
                    <a:pt x="363" y="311"/>
                  </a:lnTo>
                  <a:lnTo>
                    <a:pt x="356" y="327"/>
                  </a:lnTo>
                  <a:lnTo>
                    <a:pt x="378" y="334"/>
                  </a:lnTo>
                  <a:lnTo>
                    <a:pt x="378" y="319"/>
                  </a:lnTo>
                  <a:lnTo>
                    <a:pt x="378" y="334"/>
                  </a:lnTo>
                  <a:lnTo>
                    <a:pt x="408" y="349"/>
                  </a:lnTo>
                  <a:lnTo>
                    <a:pt x="416" y="342"/>
                  </a:lnTo>
                  <a:lnTo>
                    <a:pt x="401" y="327"/>
                  </a:lnTo>
                  <a:lnTo>
                    <a:pt x="431" y="342"/>
                  </a:lnTo>
                  <a:lnTo>
                    <a:pt x="416" y="311"/>
                  </a:lnTo>
                  <a:lnTo>
                    <a:pt x="431" y="342"/>
                  </a:lnTo>
                  <a:lnTo>
                    <a:pt x="461" y="364"/>
                  </a:lnTo>
                  <a:lnTo>
                    <a:pt x="499" y="387"/>
                  </a:lnTo>
                  <a:lnTo>
                    <a:pt x="492" y="402"/>
                  </a:lnTo>
                  <a:lnTo>
                    <a:pt x="507" y="387"/>
                  </a:lnTo>
                  <a:lnTo>
                    <a:pt x="522" y="418"/>
                  </a:lnTo>
                  <a:lnTo>
                    <a:pt x="530" y="410"/>
                  </a:lnTo>
                  <a:lnTo>
                    <a:pt x="522" y="387"/>
                  </a:lnTo>
                  <a:lnTo>
                    <a:pt x="492" y="380"/>
                  </a:lnTo>
                  <a:lnTo>
                    <a:pt x="416" y="304"/>
                  </a:lnTo>
                  <a:lnTo>
                    <a:pt x="393" y="334"/>
                  </a:lnTo>
                  <a:lnTo>
                    <a:pt x="386" y="311"/>
                  </a:lnTo>
                  <a:lnTo>
                    <a:pt x="371" y="319"/>
                  </a:lnTo>
                  <a:lnTo>
                    <a:pt x="363" y="304"/>
                  </a:lnTo>
                  <a:lnTo>
                    <a:pt x="340" y="304"/>
                  </a:lnTo>
                  <a:lnTo>
                    <a:pt x="287" y="31"/>
                  </a:lnTo>
                  <a:lnTo>
                    <a:pt x="181" y="23"/>
                  </a:lnTo>
                  <a:lnTo>
                    <a:pt x="151" y="0"/>
                  </a:lnTo>
                  <a:lnTo>
                    <a:pt x="151" y="16"/>
                  </a:lnTo>
                  <a:lnTo>
                    <a:pt x="136" y="0"/>
                  </a:lnTo>
                  <a:lnTo>
                    <a:pt x="106" y="8"/>
                  </a:lnTo>
                  <a:lnTo>
                    <a:pt x="106" y="23"/>
                  </a:lnTo>
                  <a:lnTo>
                    <a:pt x="106" y="16"/>
                  </a:lnTo>
                  <a:lnTo>
                    <a:pt x="91" y="23"/>
                  </a:lnTo>
                  <a:lnTo>
                    <a:pt x="91" y="31"/>
                  </a:lnTo>
                  <a:lnTo>
                    <a:pt x="83" y="31"/>
                  </a:lnTo>
                  <a:lnTo>
                    <a:pt x="60" y="53"/>
                  </a:lnTo>
                  <a:lnTo>
                    <a:pt x="38" y="53"/>
                  </a:lnTo>
                  <a:lnTo>
                    <a:pt x="30" y="69"/>
                  </a:lnTo>
                  <a:lnTo>
                    <a:pt x="60" y="114"/>
                  </a:lnTo>
                  <a:lnTo>
                    <a:pt x="98" y="137"/>
                  </a:lnTo>
                  <a:lnTo>
                    <a:pt x="75" y="129"/>
                  </a:lnTo>
                  <a:lnTo>
                    <a:pt x="83" y="144"/>
                  </a:lnTo>
                  <a:lnTo>
                    <a:pt x="75" y="152"/>
                  </a:lnTo>
                  <a:lnTo>
                    <a:pt x="45" y="122"/>
                  </a:lnTo>
                  <a:lnTo>
                    <a:pt x="0" y="144"/>
                  </a:lnTo>
                  <a:lnTo>
                    <a:pt x="23" y="160"/>
                  </a:lnTo>
                  <a:lnTo>
                    <a:pt x="15" y="160"/>
                  </a:lnTo>
                  <a:lnTo>
                    <a:pt x="15" y="182"/>
                  </a:lnTo>
                  <a:lnTo>
                    <a:pt x="53" y="182"/>
                  </a:lnTo>
                  <a:lnTo>
                    <a:pt x="60" y="198"/>
                  </a:lnTo>
                  <a:lnTo>
                    <a:pt x="83" y="182"/>
                  </a:lnTo>
                  <a:lnTo>
                    <a:pt x="75" y="220"/>
                  </a:lnTo>
                  <a:lnTo>
                    <a:pt x="38" y="235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0" name="Freeform 542"/>
            <p:cNvSpPr>
              <a:spLocks/>
            </p:cNvSpPr>
            <p:nvPr/>
          </p:nvSpPr>
          <p:spPr bwMode="auto">
            <a:xfrm>
              <a:off x="1552" y="2520"/>
              <a:ext cx="530" cy="471"/>
            </a:xfrm>
            <a:custGeom>
              <a:avLst/>
              <a:gdLst>
                <a:gd name="T0" fmla="*/ 0 w 530"/>
                <a:gd name="T1" fmla="*/ 266 h 471"/>
                <a:gd name="T2" fmla="*/ 0 w 530"/>
                <a:gd name="T3" fmla="*/ 273 h 471"/>
                <a:gd name="T4" fmla="*/ 30 w 530"/>
                <a:gd name="T5" fmla="*/ 296 h 471"/>
                <a:gd name="T6" fmla="*/ 23 w 530"/>
                <a:gd name="T7" fmla="*/ 327 h 471"/>
                <a:gd name="T8" fmla="*/ 45 w 530"/>
                <a:gd name="T9" fmla="*/ 311 h 471"/>
                <a:gd name="T10" fmla="*/ 45 w 530"/>
                <a:gd name="T11" fmla="*/ 364 h 471"/>
                <a:gd name="T12" fmla="*/ 83 w 530"/>
                <a:gd name="T13" fmla="*/ 372 h 471"/>
                <a:gd name="T14" fmla="*/ 98 w 530"/>
                <a:gd name="T15" fmla="*/ 372 h 471"/>
                <a:gd name="T16" fmla="*/ 98 w 530"/>
                <a:gd name="T17" fmla="*/ 410 h 471"/>
                <a:gd name="T18" fmla="*/ 60 w 530"/>
                <a:gd name="T19" fmla="*/ 448 h 471"/>
                <a:gd name="T20" fmla="*/ 7 w 530"/>
                <a:gd name="T21" fmla="*/ 471 h 471"/>
                <a:gd name="T22" fmla="*/ 68 w 530"/>
                <a:gd name="T23" fmla="*/ 455 h 471"/>
                <a:gd name="T24" fmla="*/ 83 w 530"/>
                <a:gd name="T25" fmla="*/ 433 h 471"/>
                <a:gd name="T26" fmla="*/ 159 w 530"/>
                <a:gd name="T27" fmla="*/ 387 h 471"/>
                <a:gd name="T28" fmla="*/ 159 w 530"/>
                <a:gd name="T29" fmla="*/ 349 h 471"/>
                <a:gd name="T30" fmla="*/ 204 w 530"/>
                <a:gd name="T31" fmla="*/ 266 h 471"/>
                <a:gd name="T32" fmla="*/ 219 w 530"/>
                <a:gd name="T33" fmla="*/ 289 h 471"/>
                <a:gd name="T34" fmla="*/ 227 w 530"/>
                <a:gd name="T35" fmla="*/ 304 h 471"/>
                <a:gd name="T36" fmla="*/ 189 w 530"/>
                <a:gd name="T37" fmla="*/ 357 h 471"/>
                <a:gd name="T38" fmla="*/ 242 w 530"/>
                <a:gd name="T39" fmla="*/ 289 h 471"/>
                <a:gd name="T40" fmla="*/ 265 w 530"/>
                <a:gd name="T41" fmla="*/ 296 h 471"/>
                <a:gd name="T42" fmla="*/ 295 w 530"/>
                <a:gd name="T43" fmla="*/ 319 h 471"/>
                <a:gd name="T44" fmla="*/ 356 w 530"/>
                <a:gd name="T45" fmla="*/ 311 h 471"/>
                <a:gd name="T46" fmla="*/ 356 w 530"/>
                <a:gd name="T47" fmla="*/ 327 h 471"/>
                <a:gd name="T48" fmla="*/ 378 w 530"/>
                <a:gd name="T49" fmla="*/ 319 h 471"/>
                <a:gd name="T50" fmla="*/ 408 w 530"/>
                <a:gd name="T51" fmla="*/ 349 h 471"/>
                <a:gd name="T52" fmla="*/ 401 w 530"/>
                <a:gd name="T53" fmla="*/ 327 h 471"/>
                <a:gd name="T54" fmla="*/ 416 w 530"/>
                <a:gd name="T55" fmla="*/ 311 h 471"/>
                <a:gd name="T56" fmla="*/ 461 w 530"/>
                <a:gd name="T57" fmla="*/ 364 h 471"/>
                <a:gd name="T58" fmla="*/ 492 w 530"/>
                <a:gd name="T59" fmla="*/ 402 h 471"/>
                <a:gd name="T60" fmla="*/ 522 w 530"/>
                <a:gd name="T61" fmla="*/ 418 h 471"/>
                <a:gd name="T62" fmla="*/ 522 w 530"/>
                <a:gd name="T63" fmla="*/ 387 h 471"/>
                <a:gd name="T64" fmla="*/ 416 w 530"/>
                <a:gd name="T65" fmla="*/ 304 h 471"/>
                <a:gd name="T66" fmla="*/ 386 w 530"/>
                <a:gd name="T67" fmla="*/ 311 h 471"/>
                <a:gd name="T68" fmla="*/ 363 w 530"/>
                <a:gd name="T69" fmla="*/ 304 h 471"/>
                <a:gd name="T70" fmla="*/ 287 w 530"/>
                <a:gd name="T71" fmla="*/ 31 h 471"/>
                <a:gd name="T72" fmla="*/ 151 w 530"/>
                <a:gd name="T73" fmla="*/ 0 h 471"/>
                <a:gd name="T74" fmla="*/ 136 w 530"/>
                <a:gd name="T75" fmla="*/ 0 h 471"/>
                <a:gd name="T76" fmla="*/ 106 w 530"/>
                <a:gd name="T77" fmla="*/ 23 h 471"/>
                <a:gd name="T78" fmla="*/ 91 w 530"/>
                <a:gd name="T79" fmla="*/ 23 h 471"/>
                <a:gd name="T80" fmla="*/ 83 w 530"/>
                <a:gd name="T81" fmla="*/ 31 h 471"/>
                <a:gd name="T82" fmla="*/ 38 w 530"/>
                <a:gd name="T83" fmla="*/ 53 h 471"/>
                <a:gd name="T84" fmla="*/ 60 w 530"/>
                <a:gd name="T85" fmla="*/ 114 h 471"/>
                <a:gd name="T86" fmla="*/ 75 w 530"/>
                <a:gd name="T87" fmla="*/ 129 h 471"/>
                <a:gd name="T88" fmla="*/ 75 w 530"/>
                <a:gd name="T89" fmla="*/ 152 h 471"/>
                <a:gd name="T90" fmla="*/ 0 w 530"/>
                <a:gd name="T91" fmla="*/ 144 h 471"/>
                <a:gd name="T92" fmla="*/ 15 w 530"/>
                <a:gd name="T93" fmla="*/ 160 h 471"/>
                <a:gd name="T94" fmla="*/ 53 w 530"/>
                <a:gd name="T95" fmla="*/ 182 h 471"/>
                <a:gd name="T96" fmla="*/ 83 w 530"/>
                <a:gd name="T97" fmla="*/ 182 h 471"/>
                <a:gd name="T98" fmla="*/ 38 w 530"/>
                <a:gd name="T99" fmla="*/ 23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0" h="471">
                  <a:moveTo>
                    <a:pt x="38" y="235"/>
                  </a:moveTo>
                  <a:lnTo>
                    <a:pt x="0" y="266"/>
                  </a:lnTo>
                  <a:lnTo>
                    <a:pt x="15" y="266"/>
                  </a:lnTo>
                  <a:lnTo>
                    <a:pt x="0" y="273"/>
                  </a:lnTo>
                  <a:lnTo>
                    <a:pt x="7" y="289"/>
                  </a:lnTo>
                  <a:lnTo>
                    <a:pt x="30" y="296"/>
                  </a:lnTo>
                  <a:lnTo>
                    <a:pt x="15" y="311"/>
                  </a:lnTo>
                  <a:lnTo>
                    <a:pt x="23" y="327"/>
                  </a:lnTo>
                  <a:lnTo>
                    <a:pt x="30" y="334"/>
                  </a:lnTo>
                  <a:lnTo>
                    <a:pt x="45" y="311"/>
                  </a:lnTo>
                  <a:lnTo>
                    <a:pt x="53" y="349"/>
                  </a:lnTo>
                  <a:lnTo>
                    <a:pt x="45" y="364"/>
                  </a:lnTo>
                  <a:lnTo>
                    <a:pt x="68" y="349"/>
                  </a:lnTo>
                  <a:lnTo>
                    <a:pt x="83" y="372"/>
                  </a:lnTo>
                  <a:lnTo>
                    <a:pt x="91" y="357"/>
                  </a:lnTo>
                  <a:lnTo>
                    <a:pt x="98" y="372"/>
                  </a:lnTo>
                  <a:lnTo>
                    <a:pt x="121" y="357"/>
                  </a:lnTo>
                  <a:lnTo>
                    <a:pt x="98" y="410"/>
                  </a:lnTo>
                  <a:lnTo>
                    <a:pt x="60" y="433"/>
                  </a:lnTo>
                  <a:lnTo>
                    <a:pt x="60" y="448"/>
                  </a:lnTo>
                  <a:lnTo>
                    <a:pt x="38" y="440"/>
                  </a:lnTo>
                  <a:lnTo>
                    <a:pt x="7" y="471"/>
                  </a:lnTo>
                  <a:lnTo>
                    <a:pt x="38" y="448"/>
                  </a:lnTo>
                  <a:lnTo>
                    <a:pt x="68" y="455"/>
                  </a:lnTo>
                  <a:lnTo>
                    <a:pt x="83" y="448"/>
                  </a:lnTo>
                  <a:lnTo>
                    <a:pt x="83" y="433"/>
                  </a:lnTo>
                  <a:lnTo>
                    <a:pt x="98" y="433"/>
                  </a:lnTo>
                  <a:lnTo>
                    <a:pt x="159" y="387"/>
                  </a:lnTo>
                  <a:lnTo>
                    <a:pt x="166" y="364"/>
                  </a:lnTo>
                  <a:lnTo>
                    <a:pt x="159" y="349"/>
                  </a:lnTo>
                  <a:lnTo>
                    <a:pt x="204" y="296"/>
                  </a:lnTo>
                  <a:lnTo>
                    <a:pt x="204" y="266"/>
                  </a:lnTo>
                  <a:lnTo>
                    <a:pt x="204" y="296"/>
                  </a:lnTo>
                  <a:lnTo>
                    <a:pt x="219" y="289"/>
                  </a:lnTo>
                  <a:lnTo>
                    <a:pt x="212" y="296"/>
                  </a:lnTo>
                  <a:lnTo>
                    <a:pt x="227" y="304"/>
                  </a:lnTo>
                  <a:lnTo>
                    <a:pt x="197" y="311"/>
                  </a:lnTo>
                  <a:lnTo>
                    <a:pt x="189" y="357"/>
                  </a:lnTo>
                  <a:lnTo>
                    <a:pt x="234" y="327"/>
                  </a:lnTo>
                  <a:lnTo>
                    <a:pt x="242" y="289"/>
                  </a:lnTo>
                  <a:lnTo>
                    <a:pt x="242" y="304"/>
                  </a:lnTo>
                  <a:lnTo>
                    <a:pt x="265" y="296"/>
                  </a:lnTo>
                  <a:lnTo>
                    <a:pt x="257" y="304"/>
                  </a:lnTo>
                  <a:lnTo>
                    <a:pt x="295" y="319"/>
                  </a:lnTo>
                  <a:lnTo>
                    <a:pt x="348" y="319"/>
                  </a:lnTo>
                  <a:lnTo>
                    <a:pt x="356" y="311"/>
                  </a:lnTo>
                  <a:lnTo>
                    <a:pt x="363" y="311"/>
                  </a:lnTo>
                  <a:lnTo>
                    <a:pt x="356" y="327"/>
                  </a:lnTo>
                  <a:lnTo>
                    <a:pt x="378" y="334"/>
                  </a:lnTo>
                  <a:lnTo>
                    <a:pt x="378" y="319"/>
                  </a:lnTo>
                  <a:lnTo>
                    <a:pt x="378" y="334"/>
                  </a:lnTo>
                  <a:lnTo>
                    <a:pt x="408" y="349"/>
                  </a:lnTo>
                  <a:lnTo>
                    <a:pt x="416" y="342"/>
                  </a:lnTo>
                  <a:lnTo>
                    <a:pt x="401" y="327"/>
                  </a:lnTo>
                  <a:lnTo>
                    <a:pt x="431" y="342"/>
                  </a:lnTo>
                  <a:lnTo>
                    <a:pt x="416" y="311"/>
                  </a:lnTo>
                  <a:lnTo>
                    <a:pt x="431" y="342"/>
                  </a:lnTo>
                  <a:lnTo>
                    <a:pt x="461" y="364"/>
                  </a:lnTo>
                  <a:lnTo>
                    <a:pt x="499" y="387"/>
                  </a:lnTo>
                  <a:lnTo>
                    <a:pt x="492" y="402"/>
                  </a:lnTo>
                  <a:lnTo>
                    <a:pt x="507" y="387"/>
                  </a:lnTo>
                  <a:lnTo>
                    <a:pt x="522" y="418"/>
                  </a:lnTo>
                  <a:lnTo>
                    <a:pt x="530" y="410"/>
                  </a:lnTo>
                  <a:lnTo>
                    <a:pt x="522" y="387"/>
                  </a:lnTo>
                  <a:lnTo>
                    <a:pt x="492" y="380"/>
                  </a:lnTo>
                  <a:lnTo>
                    <a:pt x="416" y="304"/>
                  </a:lnTo>
                  <a:lnTo>
                    <a:pt x="393" y="334"/>
                  </a:lnTo>
                  <a:lnTo>
                    <a:pt x="386" y="311"/>
                  </a:lnTo>
                  <a:lnTo>
                    <a:pt x="371" y="319"/>
                  </a:lnTo>
                  <a:lnTo>
                    <a:pt x="363" y="304"/>
                  </a:lnTo>
                  <a:lnTo>
                    <a:pt x="340" y="304"/>
                  </a:lnTo>
                  <a:lnTo>
                    <a:pt x="287" y="31"/>
                  </a:lnTo>
                  <a:lnTo>
                    <a:pt x="181" y="23"/>
                  </a:lnTo>
                  <a:lnTo>
                    <a:pt x="151" y="0"/>
                  </a:lnTo>
                  <a:lnTo>
                    <a:pt x="151" y="16"/>
                  </a:lnTo>
                  <a:lnTo>
                    <a:pt x="136" y="0"/>
                  </a:lnTo>
                  <a:lnTo>
                    <a:pt x="106" y="8"/>
                  </a:lnTo>
                  <a:lnTo>
                    <a:pt x="106" y="23"/>
                  </a:lnTo>
                  <a:lnTo>
                    <a:pt x="106" y="16"/>
                  </a:lnTo>
                  <a:lnTo>
                    <a:pt x="91" y="23"/>
                  </a:lnTo>
                  <a:lnTo>
                    <a:pt x="91" y="31"/>
                  </a:lnTo>
                  <a:lnTo>
                    <a:pt x="83" y="31"/>
                  </a:lnTo>
                  <a:lnTo>
                    <a:pt x="60" y="53"/>
                  </a:lnTo>
                  <a:lnTo>
                    <a:pt x="38" y="53"/>
                  </a:lnTo>
                  <a:lnTo>
                    <a:pt x="30" y="69"/>
                  </a:lnTo>
                  <a:lnTo>
                    <a:pt x="60" y="114"/>
                  </a:lnTo>
                  <a:lnTo>
                    <a:pt x="98" y="137"/>
                  </a:lnTo>
                  <a:lnTo>
                    <a:pt x="75" y="129"/>
                  </a:lnTo>
                  <a:lnTo>
                    <a:pt x="83" y="144"/>
                  </a:lnTo>
                  <a:lnTo>
                    <a:pt x="75" y="152"/>
                  </a:lnTo>
                  <a:lnTo>
                    <a:pt x="45" y="122"/>
                  </a:lnTo>
                  <a:lnTo>
                    <a:pt x="0" y="144"/>
                  </a:lnTo>
                  <a:lnTo>
                    <a:pt x="23" y="160"/>
                  </a:lnTo>
                  <a:lnTo>
                    <a:pt x="15" y="160"/>
                  </a:lnTo>
                  <a:lnTo>
                    <a:pt x="15" y="182"/>
                  </a:lnTo>
                  <a:lnTo>
                    <a:pt x="53" y="182"/>
                  </a:lnTo>
                  <a:lnTo>
                    <a:pt x="60" y="198"/>
                  </a:lnTo>
                  <a:lnTo>
                    <a:pt x="83" y="182"/>
                  </a:lnTo>
                  <a:lnTo>
                    <a:pt x="75" y="220"/>
                  </a:lnTo>
                  <a:lnTo>
                    <a:pt x="38" y="235"/>
                  </a:lnTo>
                  <a:lnTo>
                    <a:pt x="38" y="2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1" name="Freeform 543"/>
            <p:cNvSpPr>
              <a:spLocks/>
            </p:cNvSpPr>
            <p:nvPr/>
          </p:nvSpPr>
          <p:spPr bwMode="auto">
            <a:xfrm>
              <a:off x="1900" y="2171"/>
              <a:ext cx="348" cy="402"/>
            </a:xfrm>
            <a:custGeom>
              <a:avLst/>
              <a:gdLst>
                <a:gd name="T0" fmla="*/ 348 w 348"/>
                <a:gd name="T1" fmla="*/ 38 h 402"/>
                <a:gd name="T2" fmla="*/ 98 w 348"/>
                <a:gd name="T3" fmla="*/ 0 h 402"/>
                <a:gd name="T4" fmla="*/ 83 w 348"/>
                <a:gd name="T5" fmla="*/ 61 h 402"/>
                <a:gd name="T6" fmla="*/ 68 w 348"/>
                <a:gd name="T7" fmla="*/ 46 h 402"/>
                <a:gd name="T8" fmla="*/ 53 w 348"/>
                <a:gd name="T9" fmla="*/ 46 h 402"/>
                <a:gd name="T10" fmla="*/ 45 w 348"/>
                <a:gd name="T11" fmla="*/ 114 h 402"/>
                <a:gd name="T12" fmla="*/ 60 w 348"/>
                <a:gd name="T13" fmla="*/ 167 h 402"/>
                <a:gd name="T14" fmla="*/ 38 w 348"/>
                <a:gd name="T15" fmla="*/ 182 h 402"/>
                <a:gd name="T16" fmla="*/ 30 w 348"/>
                <a:gd name="T17" fmla="*/ 213 h 402"/>
                <a:gd name="T18" fmla="*/ 15 w 348"/>
                <a:gd name="T19" fmla="*/ 220 h 402"/>
                <a:gd name="T20" fmla="*/ 23 w 348"/>
                <a:gd name="T21" fmla="*/ 258 h 402"/>
                <a:gd name="T22" fmla="*/ 8 w 348"/>
                <a:gd name="T23" fmla="*/ 258 h 402"/>
                <a:gd name="T24" fmla="*/ 0 w 348"/>
                <a:gd name="T25" fmla="*/ 273 h 402"/>
                <a:gd name="T26" fmla="*/ 189 w 348"/>
                <a:gd name="T27" fmla="*/ 380 h 402"/>
                <a:gd name="T28" fmla="*/ 295 w 348"/>
                <a:gd name="T29" fmla="*/ 402 h 402"/>
                <a:gd name="T30" fmla="*/ 348 w 348"/>
                <a:gd name="T3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402">
                  <a:moveTo>
                    <a:pt x="348" y="38"/>
                  </a:moveTo>
                  <a:lnTo>
                    <a:pt x="98" y="0"/>
                  </a:lnTo>
                  <a:lnTo>
                    <a:pt x="83" y="61"/>
                  </a:lnTo>
                  <a:lnTo>
                    <a:pt x="68" y="46"/>
                  </a:lnTo>
                  <a:lnTo>
                    <a:pt x="53" y="46"/>
                  </a:lnTo>
                  <a:lnTo>
                    <a:pt x="45" y="114"/>
                  </a:lnTo>
                  <a:lnTo>
                    <a:pt x="60" y="167"/>
                  </a:lnTo>
                  <a:lnTo>
                    <a:pt x="38" y="182"/>
                  </a:lnTo>
                  <a:lnTo>
                    <a:pt x="30" y="213"/>
                  </a:lnTo>
                  <a:lnTo>
                    <a:pt x="15" y="220"/>
                  </a:lnTo>
                  <a:lnTo>
                    <a:pt x="23" y="258"/>
                  </a:lnTo>
                  <a:lnTo>
                    <a:pt x="8" y="258"/>
                  </a:lnTo>
                  <a:lnTo>
                    <a:pt x="0" y="273"/>
                  </a:lnTo>
                  <a:lnTo>
                    <a:pt x="189" y="380"/>
                  </a:lnTo>
                  <a:lnTo>
                    <a:pt x="295" y="402"/>
                  </a:lnTo>
                  <a:lnTo>
                    <a:pt x="348" y="38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2" name="Freeform 544"/>
            <p:cNvSpPr>
              <a:spLocks/>
            </p:cNvSpPr>
            <p:nvPr/>
          </p:nvSpPr>
          <p:spPr bwMode="auto">
            <a:xfrm>
              <a:off x="1900" y="2171"/>
              <a:ext cx="348" cy="402"/>
            </a:xfrm>
            <a:custGeom>
              <a:avLst/>
              <a:gdLst>
                <a:gd name="T0" fmla="*/ 348 w 348"/>
                <a:gd name="T1" fmla="*/ 38 h 402"/>
                <a:gd name="T2" fmla="*/ 98 w 348"/>
                <a:gd name="T3" fmla="*/ 0 h 402"/>
                <a:gd name="T4" fmla="*/ 83 w 348"/>
                <a:gd name="T5" fmla="*/ 61 h 402"/>
                <a:gd name="T6" fmla="*/ 68 w 348"/>
                <a:gd name="T7" fmla="*/ 46 h 402"/>
                <a:gd name="T8" fmla="*/ 53 w 348"/>
                <a:gd name="T9" fmla="*/ 46 h 402"/>
                <a:gd name="T10" fmla="*/ 45 w 348"/>
                <a:gd name="T11" fmla="*/ 114 h 402"/>
                <a:gd name="T12" fmla="*/ 60 w 348"/>
                <a:gd name="T13" fmla="*/ 167 h 402"/>
                <a:gd name="T14" fmla="*/ 38 w 348"/>
                <a:gd name="T15" fmla="*/ 182 h 402"/>
                <a:gd name="T16" fmla="*/ 30 w 348"/>
                <a:gd name="T17" fmla="*/ 213 h 402"/>
                <a:gd name="T18" fmla="*/ 15 w 348"/>
                <a:gd name="T19" fmla="*/ 220 h 402"/>
                <a:gd name="T20" fmla="*/ 23 w 348"/>
                <a:gd name="T21" fmla="*/ 258 h 402"/>
                <a:gd name="T22" fmla="*/ 8 w 348"/>
                <a:gd name="T23" fmla="*/ 258 h 402"/>
                <a:gd name="T24" fmla="*/ 0 w 348"/>
                <a:gd name="T25" fmla="*/ 273 h 402"/>
                <a:gd name="T26" fmla="*/ 189 w 348"/>
                <a:gd name="T27" fmla="*/ 380 h 402"/>
                <a:gd name="T28" fmla="*/ 295 w 348"/>
                <a:gd name="T29" fmla="*/ 402 h 402"/>
                <a:gd name="T30" fmla="*/ 348 w 348"/>
                <a:gd name="T31" fmla="*/ 38 h 402"/>
                <a:gd name="T32" fmla="*/ 348 w 348"/>
                <a:gd name="T33" fmla="*/ 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402">
                  <a:moveTo>
                    <a:pt x="348" y="38"/>
                  </a:moveTo>
                  <a:lnTo>
                    <a:pt x="98" y="0"/>
                  </a:lnTo>
                  <a:lnTo>
                    <a:pt x="83" y="61"/>
                  </a:lnTo>
                  <a:lnTo>
                    <a:pt x="68" y="46"/>
                  </a:lnTo>
                  <a:lnTo>
                    <a:pt x="53" y="46"/>
                  </a:lnTo>
                  <a:lnTo>
                    <a:pt x="45" y="114"/>
                  </a:lnTo>
                  <a:lnTo>
                    <a:pt x="60" y="167"/>
                  </a:lnTo>
                  <a:lnTo>
                    <a:pt x="38" y="182"/>
                  </a:lnTo>
                  <a:lnTo>
                    <a:pt x="30" y="213"/>
                  </a:lnTo>
                  <a:lnTo>
                    <a:pt x="15" y="220"/>
                  </a:lnTo>
                  <a:lnTo>
                    <a:pt x="23" y="258"/>
                  </a:lnTo>
                  <a:lnTo>
                    <a:pt x="8" y="258"/>
                  </a:lnTo>
                  <a:lnTo>
                    <a:pt x="0" y="273"/>
                  </a:lnTo>
                  <a:lnTo>
                    <a:pt x="189" y="380"/>
                  </a:lnTo>
                  <a:lnTo>
                    <a:pt x="295" y="402"/>
                  </a:lnTo>
                  <a:lnTo>
                    <a:pt x="348" y="38"/>
                  </a:lnTo>
                  <a:lnTo>
                    <a:pt x="348" y="4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3" name="Freeform 545"/>
            <p:cNvSpPr>
              <a:spLocks/>
            </p:cNvSpPr>
            <p:nvPr/>
          </p:nvSpPr>
          <p:spPr bwMode="auto">
            <a:xfrm>
              <a:off x="2975" y="2278"/>
              <a:ext cx="257" cy="235"/>
            </a:xfrm>
            <a:custGeom>
              <a:avLst/>
              <a:gdLst>
                <a:gd name="T0" fmla="*/ 257 w 257"/>
                <a:gd name="T1" fmla="*/ 30 h 235"/>
                <a:gd name="T2" fmla="*/ 219 w 257"/>
                <a:gd name="T3" fmla="*/ 38 h 235"/>
                <a:gd name="T4" fmla="*/ 234 w 257"/>
                <a:gd name="T5" fmla="*/ 15 h 235"/>
                <a:gd name="T6" fmla="*/ 227 w 257"/>
                <a:gd name="T7" fmla="*/ 0 h 235"/>
                <a:gd name="T8" fmla="*/ 196 w 257"/>
                <a:gd name="T9" fmla="*/ 0 h 235"/>
                <a:gd name="T10" fmla="*/ 0 w 257"/>
                <a:gd name="T11" fmla="*/ 7 h 235"/>
                <a:gd name="T12" fmla="*/ 15 w 257"/>
                <a:gd name="T13" fmla="*/ 83 h 235"/>
                <a:gd name="T14" fmla="*/ 15 w 257"/>
                <a:gd name="T15" fmla="*/ 189 h 235"/>
                <a:gd name="T16" fmla="*/ 37 w 257"/>
                <a:gd name="T17" fmla="*/ 197 h 235"/>
                <a:gd name="T18" fmla="*/ 37 w 257"/>
                <a:gd name="T19" fmla="*/ 235 h 235"/>
                <a:gd name="T20" fmla="*/ 189 w 257"/>
                <a:gd name="T21" fmla="*/ 227 h 235"/>
                <a:gd name="T22" fmla="*/ 196 w 257"/>
                <a:gd name="T23" fmla="*/ 212 h 235"/>
                <a:gd name="T24" fmla="*/ 196 w 257"/>
                <a:gd name="T25" fmla="*/ 197 h 235"/>
                <a:gd name="T26" fmla="*/ 181 w 257"/>
                <a:gd name="T27" fmla="*/ 197 h 235"/>
                <a:gd name="T28" fmla="*/ 181 w 257"/>
                <a:gd name="T29" fmla="*/ 182 h 235"/>
                <a:gd name="T30" fmla="*/ 196 w 257"/>
                <a:gd name="T31" fmla="*/ 182 h 235"/>
                <a:gd name="T32" fmla="*/ 189 w 257"/>
                <a:gd name="T33" fmla="*/ 166 h 235"/>
                <a:gd name="T34" fmla="*/ 204 w 257"/>
                <a:gd name="T35" fmla="*/ 151 h 235"/>
                <a:gd name="T36" fmla="*/ 196 w 257"/>
                <a:gd name="T37" fmla="*/ 151 h 235"/>
                <a:gd name="T38" fmla="*/ 219 w 257"/>
                <a:gd name="T39" fmla="*/ 136 h 235"/>
                <a:gd name="T40" fmla="*/ 219 w 257"/>
                <a:gd name="T41" fmla="*/ 113 h 235"/>
                <a:gd name="T42" fmla="*/ 227 w 257"/>
                <a:gd name="T43" fmla="*/ 106 h 235"/>
                <a:gd name="T44" fmla="*/ 227 w 257"/>
                <a:gd name="T45" fmla="*/ 98 h 235"/>
                <a:gd name="T46" fmla="*/ 242 w 257"/>
                <a:gd name="T47" fmla="*/ 91 h 235"/>
                <a:gd name="T48" fmla="*/ 234 w 257"/>
                <a:gd name="T49" fmla="*/ 68 h 235"/>
                <a:gd name="T50" fmla="*/ 249 w 257"/>
                <a:gd name="T51" fmla="*/ 60 h 235"/>
                <a:gd name="T52" fmla="*/ 242 w 257"/>
                <a:gd name="T53" fmla="*/ 53 h 235"/>
                <a:gd name="T54" fmla="*/ 257 w 257"/>
                <a:gd name="T55" fmla="*/ 38 h 235"/>
                <a:gd name="T56" fmla="*/ 257 w 257"/>
                <a:gd name="T57" fmla="*/ 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235">
                  <a:moveTo>
                    <a:pt x="257" y="30"/>
                  </a:moveTo>
                  <a:lnTo>
                    <a:pt x="219" y="38"/>
                  </a:lnTo>
                  <a:lnTo>
                    <a:pt x="234" y="15"/>
                  </a:lnTo>
                  <a:lnTo>
                    <a:pt x="227" y="0"/>
                  </a:lnTo>
                  <a:lnTo>
                    <a:pt x="196" y="0"/>
                  </a:lnTo>
                  <a:lnTo>
                    <a:pt x="0" y="7"/>
                  </a:lnTo>
                  <a:lnTo>
                    <a:pt x="15" y="83"/>
                  </a:lnTo>
                  <a:lnTo>
                    <a:pt x="15" y="189"/>
                  </a:lnTo>
                  <a:lnTo>
                    <a:pt x="37" y="197"/>
                  </a:lnTo>
                  <a:lnTo>
                    <a:pt x="37" y="235"/>
                  </a:lnTo>
                  <a:lnTo>
                    <a:pt x="189" y="227"/>
                  </a:lnTo>
                  <a:lnTo>
                    <a:pt x="196" y="212"/>
                  </a:lnTo>
                  <a:lnTo>
                    <a:pt x="196" y="197"/>
                  </a:lnTo>
                  <a:lnTo>
                    <a:pt x="181" y="197"/>
                  </a:lnTo>
                  <a:lnTo>
                    <a:pt x="181" y="182"/>
                  </a:lnTo>
                  <a:lnTo>
                    <a:pt x="196" y="182"/>
                  </a:lnTo>
                  <a:lnTo>
                    <a:pt x="189" y="166"/>
                  </a:lnTo>
                  <a:lnTo>
                    <a:pt x="204" y="151"/>
                  </a:lnTo>
                  <a:lnTo>
                    <a:pt x="196" y="151"/>
                  </a:lnTo>
                  <a:lnTo>
                    <a:pt x="219" y="136"/>
                  </a:lnTo>
                  <a:lnTo>
                    <a:pt x="219" y="113"/>
                  </a:lnTo>
                  <a:lnTo>
                    <a:pt x="227" y="106"/>
                  </a:lnTo>
                  <a:lnTo>
                    <a:pt x="227" y="98"/>
                  </a:lnTo>
                  <a:lnTo>
                    <a:pt x="242" y="91"/>
                  </a:lnTo>
                  <a:lnTo>
                    <a:pt x="234" y="68"/>
                  </a:lnTo>
                  <a:lnTo>
                    <a:pt x="249" y="60"/>
                  </a:lnTo>
                  <a:lnTo>
                    <a:pt x="242" y="53"/>
                  </a:lnTo>
                  <a:lnTo>
                    <a:pt x="257" y="38"/>
                  </a:lnTo>
                  <a:lnTo>
                    <a:pt x="257" y="3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4" name="Freeform 546"/>
            <p:cNvSpPr>
              <a:spLocks/>
            </p:cNvSpPr>
            <p:nvPr/>
          </p:nvSpPr>
          <p:spPr bwMode="auto">
            <a:xfrm>
              <a:off x="2975" y="2278"/>
              <a:ext cx="257" cy="235"/>
            </a:xfrm>
            <a:custGeom>
              <a:avLst/>
              <a:gdLst>
                <a:gd name="T0" fmla="*/ 257 w 257"/>
                <a:gd name="T1" fmla="*/ 30 h 235"/>
                <a:gd name="T2" fmla="*/ 219 w 257"/>
                <a:gd name="T3" fmla="*/ 38 h 235"/>
                <a:gd name="T4" fmla="*/ 234 w 257"/>
                <a:gd name="T5" fmla="*/ 15 h 235"/>
                <a:gd name="T6" fmla="*/ 227 w 257"/>
                <a:gd name="T7" fmla="*/ 0 h 235"/>
                <a:gd name="T8" fmla="*/ 196 w 257"/>
                <a:gd name="T9" fmla="*/ 0 h 235"/>
                <a:gd name="T10" fmla="*/ 0 w 257"/>
                <a:gd name="T11" fmla="*/ 7 h 235"/>
                <a:gd name="T12" fmla="*/ 15 w 257"/>
                <a:gd name="T13" fmla="*/ 83 h 235"/>
                <a:gd name="T14" fmla="*/ 15 w 257"/>
                <a:gd name="T15" fmla="*/ 189 h 235"/>
                <a:gd name="T16" fmla="*/ 37 w 257"/>
                <a:gd name="T17" fmla="*/ 197 h 235"/>
                <a:gd name="T18" fmla="*/ 37 w 257"/>
                <a:gd name="T19" fmla="*/ 235 h 235"/>
                <a:gd name="T20" fmla="*/ 189 w 257"/>
                <a:gd name="T21" fmla="*/ 227 h 235"/>
                <a:gd name="T22" fmla="*/ 196 w 257"/>
                <a:gd name="T23" fmla="*/ 212 h 235"/>
                <a:gd name="T24" fmla="*/ 196 w 257"/>
                <a:gd name="T25" fmla="*/ 197 h 235"/>
                <a:gd name="T26" fmla="*/ 181 w 257"/>
                <a:gd name="T27" fmla="*/ 197 h 235"/>
                <a:gd name="T28" fmla="*/ 181 w 257"/>
                <a:gd name="T29" fmla="*/ 182 h 235"/>
                <a:gd name="T30" fmla="*/ 196 w 257"/>
                <a:gd name="T31" fmla="*/ 182 h 235"/>
                <a:gd name="T32" fmla="*/ 189 w 257"/>
                <a:gd name="T33" fmla="*/ 166 h 235"/>
                <a:gd name="T34" fmla="*/ 204 w 257"/>
                <a:gd name="T35" fmla="*/ 151 h 235"/>
                <a:gd name="T36" fmla="*/ 196 w 257"/>
                <a:gd name="T37" fmla="*/ 151 h 235"/>
                <a:gd name="T38" fmla="*/ 219 w 257"/>
                <a:gd name="T39" fmla="*/ 136 h 235"/>
                <a:gd name="T40" fmla="*/ 219 w 257"/>
                <a:gd name="T41" fmla="*/ 113 h 235"/>
                <a:gd name="T42" fmla="*/ 227 w 257"/>
                <a:gd name="T43" fmla="*/ 106 h 235"/>
                <a:gd name="T44" fmla="*/ 227 w 257"/>
                <a:gd name="T45" fmla="*/ 98 h 235"/>
                <a:gd name="T46" fmla="*/ 242 w 257"/>
                <a:gd name="T47" fmla="*/ 91 h 235"/>
                <a:gd name="T48" fmla="*/ 234 w 257"/>
                <a:gd name="T49" fmla="*/ 68 h 235"/>
                <a:gd name="T50" fmla="*/ 249 w 257"/>
                <a:gd name="T51" fmla="*/ 60 h 235"/>
                <a:gd name="T52" fmla="*/ 242 w 257"/>
                <a:gd name="T53" fmla="*/ 53 h 235"/>
                <a:gd name="T54" fmla="*/ 257 w 257"/>
                <a:gd name="T55" fmla="*/ 38 h 235"/>
                <a:gd name="T56" fmla="*/ 257 w 257"/>
                <a:gd name="T57" fmla="*/ 30 h 235"/>
                <a:gd name="T58" fmla="*/ 257 w 257"/>
                <a:gd name="T59" fmla="*/ 3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7" h="235">
                  <a:moveTo>
                    <a:pt x="257" y="30"/>
                  </a:moveTo>
                  <a:lnTo>
                    <a:pt x="219" y="38"/>
                  </a:lnTo>
                  <a:lnTo>
                    <a:pt x="234" y="15"/>
                  </a:lnTo>
                  <a:lnTo>
                    <a:pt x="227" y="0"/>
                  </a:lnTo>
                  <a:lnTo>
                    <a:pt x="196" y="0"/>
                  </a:lnTo>
                  <a:lnTo>
                    <a:pt x="0" y="7"/>
                  </a:lnTo>
                  <a:lnTo>
                    <a:pt x="15" y="83"/>
                  </a:lnTo>
                  <a:lnTo>
                    <a:pt x="15" y="189"/>
                  </a:lnTo>
                  <a:lnTo>
                    <a:pt x="37" y="197"/>
                  </a:lnTo>
                  <a:lnTo>
                    <a:pt x="37" y="235"/>
                  </a:lnTo>
                  <a:lnTo>
                    <a:pt x="189" y="227"/>
                  </a:lnTo>
                  <a:lnTo>
                    <a:pt x="196" y="212"/>
                  </a:lnTo>
                  <a:lnTo>
                    <a:pt x="196" y="197"/>
                  </a:lnTo>
                  <a:lnTo>
                    <a:pt x="181" y="197"/>
                  </a:lnTo>
                  <a:lnTo>
                    <a:pt x="181" y="182"/>
                  </a:lnTo>
                  <a:lnTo>
                    <a:pt x="196" y="182"/>
                  </a:lnTo>
                  <a:lnTo>
                    <a:pt x="189" y="166"/>
                  </a:lnTo>
                  <a:lnTo>
                    <a:pt x="204" y="151"/>
                  </a:lnTo>
                  <a:lnTo>
                    <a:pt x="196" y="151"/>
                  </a:lnTo>
                  <a:lnTo>
                    <a:pt x="219" y="136"/>
                  </a:lnTo>
                  <a:lnTo>
                    <a:pt x="219" y="113"/>
                  </a:lnTo>
                  <a:lnTo>
                    <a:pt x="227" y="106"/>
                  </a:lnTo>
                  <a:lnTo>
                    <a:pt x="227" y="98"/>
                  </a:lnTo>
                  <a:lnTo>
                    <a:pt x="242" y="91"/>
                  </a:lnTo>
                  <a:lnTo>
                    <a:pt x="234" y="68"/>
                  </a:lnTo>
                  <a:lnTo>
                    <a:pt x="249" y="60"/>
                  </a:lnTo>
                  <a:lnTo>
                    <a:pt x="242" y="53"/>
                  </a:lnTo>
                  <a:lnTo>
                    <a:pt x="257" y="38"/>
                  </a:lnTo>
                  <a:lnTo>
                    <a:pt x="257" y="30"/>
                  </a:lnTo>
                  <a:lnTo>
                    <a:pt x="257" y="3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5" name="Freeform 547"/>
            <p:cNvSpPr>
              <a:spLocks/>
            </p:cNvSpPr>
            <p:nvPr/>
          </p:nvSpPr>
          <p:spPr bwMode="auto">
            <a:xfrm>
              <a:off x="1552" y="1739"/>
              <a:ext cx="408" cy="690"/>
            </a:xfrm>
            <a:custGeom>
              <a:avLst/>
              <a:gdLst>
                <a:gd name="T0" fmla="*/ 393 w 408"/>
                <a:gd name="T1" fmla="*/ 546 h 690"/>
                <a:gd name="T2" fmla="*/ 181 w 408"/>
                <a:gd name="T3" fmla="*/ 235 h 690"/>
                <a:gd name="T4" fmla="*/ 234 w 408"/>
                <a:gd name="T5" fmla="*/ 53 h 690"/>
                <a:gd name="T6" fmla="*/ 38 w 408"/>
                <a:gd name="T7" fmla="*/ 0 h 690"/>
                <a:gd name="T8" fmla="*/ 23 w 408"/>
                <a:gd name="T9" fmla="*/ 61 h 690"/>
                <a:gd name="T10" fmla="*/ 0 w 408"/>
                <a:gd name="T11" fmla="*/ 91 h 690"/>
                <a:gd name="T12" fmla="*/ 15 w 408"/>
                <a:gd name="T13" fmla="*/ 137 h 690"/>
                <a:gd name="T14" fmla="*/ 7 w 408"/>
                <a:gd name="T15" fmla="*/ 197 h 690"/>
                <a:gd name="T16" fmla="*/ 30 w 408"/>
                <a:gd name="T17" fmla="*/ 243 h 690"/>
                <a:gd name="T18" fmla="*/ 23 w 408"/>
                <a:gd name="T19" fmla="*/ 258 h 690"/>
                <a:gd name="T20" fmla="*/ 45 w 408"/>
                <a:gd name="T21" fmla="*/ 281 h 690"/>
                <a:gd name="T22" fmla="*/ 53 w 408"/>
                <a:gd name="T23" fmla="*/ 265 h 690"/>
                <a:gd name="T24" fmla="*/ 60 w 408"/>
                <a:gd name="T25" fmla="*/ 265 h 690"/>
                <a:gd name="T26" fmla="*/ 53 w 408"/>
                <a:gd name="T27" fmla="*/ 273 h 690"/>
                <a:gd name="T28" fmla="*/ 60 w 408"/>
                <a:gd name="T29" fmla="*/ 311 h 690"/>
                <a:gd name="T30" fmla="*/ 45 w 408"/>
                <a:gd name="T31" fmla="*/ 296 h 690"/>
                <a:gd name="T32" fmla="*/ 45 w 408"/>
                <a:gd name="T33" fmla="*/ 281 h 690"/>
                <a:gd name="T34" fmla="*/ 38 w 408"/>
                <a:gd name="T35" fmla="*/ 319 h 690"/>
                <a:gd name="T36" fmla="*/ 60 w 408"/>
                <a:gd name="T37" fmla="*/ 341 h 690"/>
                <a:gd name="T38" fmla="*/ 45 w 408"/>
                <a:gd name="T39" fmla="*/ 379 h 690"/>
                <a:gd name="T40" fmla="*/ 83 w 408"/>
                <a:gd name="T41" fmla="*/ 448 h 690"/>
                <a:gd name="T42" fmla="*/ 75 w 408"/>
                <a:gd name="T43" fmla="*/ 463 h 690"/>
                <a:gd name="T44" fmla="*/ 91 w 408"/>
                <a:gd name="T45" fmla="*/ 470 h 690"/>
                <a:gd name="T46" fmla="*/ 83 w 408"/>
                <a:gd name="T47" fmla="*/ 508 h 690"/>
                <a:gd name="T48" fmla="*/ 91 w 408"/>
                <a:gd name="T49" fmla="*/ 516 h 690"/>
                <a:gd name="T50" fmla="*/ 136 w 408"/>
                <a:gd name="T51" fmla="*/ 531 h 690"/>
                <a:gd name="T52" fmla="*/ 151 w 408"/>
                <a:gd name="T53" fmla="*/ 554 h 690"/>
                <a:gd name="T54" fmla="*/ 181 w 408"/>
                <a:gd name="T55" fmla="*/ 569 h 690"/>
                <a:gd name="T56" fmla="*/ 181 w 408"/>
                <a:gd name="T57" fmla="*/ 584 h 690"/>
                <a:gd name="T58" fmla="*/ 197 w 408"/>
                <a:gd name="T59" fmla="*/ 592 h 690"/>
                <a:gd name="T60" fmla="*/ 219 w 408"/>
                <a:gd name="T61" fmla="*/ 622 h 690"/>
                <a:gd name="T62" fmla="*/ 227 w 408"/>
                <a:gd name="T63" fmla="*/ 675 h 690"/>
                <a:gd name="T64" fmla="*/ 356 w 408"/>
                <a:gd name="T65" fmla="*/ 690 h 690"/>
                <a:gd name="T66" fmla="*/ 371 w 408"/>
                <a:gd name="T67" fmla="*/ 690 h 690"/>
                <a:gd name="T68" fmla="*/ 363 w 408"/>
                <a:gd name="T69" fmla="*/ 652 h 690"/>
                <a:gd name="T70" fmla="*/ 378 w 408"/>
                <a:gd name="T71" fmla="*/ 645 h 690"/>
                <a:gd name="T72" fmla="*/ 386 w 408"/>
                <a:gd name="T73" fmla="*/ 614 h 690"/>
                <a:gd name="T74" fmla="*/ 408 w 408"/>
                <a:gd name="T75" fmla="*/ 599 h 690"/>
                <a:gd name="T76" fmla="*/ 393 w 408"/>
                <a:gd name="T77" fmla="*/ 54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8" h="690">
                  <a:moveTo>
                    <a:pt x="393" y="546"/>
                  </a:moveTo>
                  <a:lnTo>
                    <a:pt x="181" y="235"/>
                  </a:lnTo>
                  <a:lnTo>
                    <a:pt x="234" y="53"/>
                  </a:lnTo>
                  <a:lnTo>
                    <a:pt x="38" y="0"/>
                  </a:lnTo>
                  <a:lnTo>
                    <a:pt x="23" y="61"/>
                  </a:lnTo>
                  <a:lnTo>
                    <a:pt x="0" y="91"/>
                  </a:lnTo>
                  <a:lnTo>
                    <a:pt x="15" y="137"/>
                  </a:lnTo>
                  <a:lnTo>
                    <a:pt x="7" y="197"/>
                  </a:lnTo>
                  <a:lnTo>
                    <a:pt x="30" y="243"/>
                  </a:lnTo>
                  <a:lnTo>
                    <a:pt x="23" y="258"/>
                  </a:lnTo>
                  <a:lnTo>
                    <a:pt x="45" y="281"/>
                  </a:lnTo>
                  <a:lnTo>
                    <a:pt x="53" y="265"/>
                  </a:lnTo>
                  <a:lnTo>
                    <a:pt x="60" y="265"/>
                  </a:lnTo>
                  <a:lnTo>
                    <a:pt x="53" y="273"/>
                  </a:lnTo>
                  <a:lnTo>
                    <a:pt x="60" y="311"/>
                  </a:lnTo>
                  <a:lnTo>
                    <a:pt x="45" y="296"/>
                  </a:lnTo>
                  <a:lnTo>
                    <a:pt x="45" y="281"/>
                  </a:lnTo>
                  <a:lnTo>
                    <a:pt x="38" y="319"/>
                  </a:lnTo>
                  <a:lnTo>
                    <a:pt x="60" y="341"/>
                  </a:lnTo>
                  <a:lnTo>
                    <a:pt x="45" y="379"/>
                  </a:lnTo>
                  <a:lnTo>
                    <a:pt x="83" y="448"/>
                  </a:lnTo>
                  <a:lnTo>
                    <a:pt x="75" y="463"/>
                  </a:lnTo>
                  <a:lnTo>
                    <a:pt x="91" y="470"/>
                  </a:lnTo>
                  <a:lnTo>
                    <a:pt x="83" y="508"/>
                  </a:lnTo>
                  <a:lnTo>
                    <a:pt x="91" y="516"/>
                  </a:lnTo>
                  <a:lnTo>
                    <a:pt x="136" y="531"/>
                  </a:lnTo>
                  <a:lnTo>
                    <a:pt x="151" y="554"/>
                  </a:lnTo>
                  <a:lnTo>
                    <a:pt x="181" y="569"/>
                  </a:lnTo>
                  <a:lnTo>
                    <a:pt x="181" y="584"/>
                  </a:lnTo>
                  <a:lnTo>
                    <a:pt x="197" y="592"/>
                  </a:lnTo>
                  <a:lnTo>
                    <a:pt x="219" y="622"/>
                  </a:lnTo>
                  <a:lnTo>
                    <a:pt x="227" y="675"/>
                  </a:lnTo>
                  <a:lnTo>
                    <a:pt x="356" y="690"/>
                  </a:lnTo>
                  <a:lnTo>
                    <a:pt x="371" y="690"/>
                  </a:lnTo>
                  <a:lnTo>
                    <a:pt x="363" y="652"/>
                  </a:lnTo>
                  <a:lnTo>
                    <a:pt x="378" y="645"/>
                  </a:lnTo>
                  <a:lnTo>
                    <a:pt x="386" y="614"/>
                  </a:lnTo>
                  <a:lnTo>
                    <a:pt x="408" y="599"/>
                  </a:lnTo>
                  <a:lnTo>
                    <a:pt x="393" y="546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6" name="Freeform 548"/>
            <p:cNvSpPr>
              <a:spLocks/>
            </p:cNvSpPr>
            <p:nvPr/>
          </p:nvSpPr>
          <p:spPr bwMode="auto">
            <a:xfrm>
              <a:off x="1552" y="1739"/>
              <a:ext cx="408" cy="690"/>
            </a:xfrm>
            <a:custGeom>
              <a:avLst/>
              <a:gdLst>
                <a:gd name="T0" fmla="*/ 393 w 408"/>
                <a:gd name="T1" fmla="*/ 546 h 690"/>
                <a:gd name="T2" fmla="*/ 181 w 408"/>
                <a:gd name="T3" fmla="*/ 235 h 690"/>
                <a:gd name="T4" fmla="*/ 234 w 408"/>
                <a:gd name="T5" fmla="*/ 53 h 690"/>
                <a:gd name="T6" fmla="*/ 38 w 408"/>
                <a:gd name="T7" fmla="*/ 0 h 690"/>
                <a:gd name="T8" fmla="*/ 23 w 408"/>
                <a:gd name="T9" fmla="*/ 61 h 690"/>
                <a:gd name="T10" fmla="*/ 0 w 408"/>
                <a:gd name="T11" fmla="*/ 91 h 690"/>
                <a:gd name="T12" fmla="*/ 15 w 408"/>
                <a:gd name="T13" fmla="*/ 137 h 690"/>
                <a:gd name="T14" fmla="*/ 7 w 408"/>
                <a:gd name="T15" fmla="*/ 197 h 690"/>
                <a:gd name="T16" fmla="*/ 30 w 408"/>
                <a:gd name="T17" fmla="*/ 243 h 690"/>
                <a:gd name="T18" fmla="*/ 23 w 408"/>
                <a:gd name="T19" fmla="*/ 258 h 690"/>
                <a:gd name="T20" fmla="*/ 45 w 408"/>
                <a:gd name="T21" fmla="*/ 281 h 690"/>
                <a:gd name="T22" fmla="*/ 53 w 408"/>
                <a:gd name="T23" fmla="*/ 265 h 690"/>
                <a:gd name="T24" fmla="*/ 60 w 408"/>
                <a:gd name="T25" fmla="*/ 265 h 690"/>
                <a:gd name="T26" fmla="*/ 53 w 408"/>
                <a:gd name="T27" fmla="*/ 273 h 690"/>
                <a:gd name="T28" fmla="*/ 60 w 408"/>
                <a:gd name="T29" fmla="*/ 311 h 690"/>
                <a:gd name="T30" fmla="*/ 45 w 408"/>
                <a:gd name="T31" fmla="*/ 296 h 690"/>
                <a:gd name="T32" fmla="*/ 45 w 408"/>
                <a:gd name="T33" fmla="*/ 281 h 690"/>
                <a:gd name="T34" fmla="*/ 38 w 408"/>
                <a:gd name="T35" fmla="*/ 319 h 690"/>
                <a:gd name="T36" fmla="*/ 60 w 408"/>
                <a:gd name="T37" fmla="*/ 341 h 690"/>
                <a:gd name="T38" fmla="*/ 45 w 408"/>
                <a:gd name="T39" fmla="*/ 379 h 690"/>
                <a:gd name="T40" fmla="*/ 83 w 408"/>
                <a:gd name="T41" fmla="*/ 448 h 690"/>
                <a:gd name="T42" fmla="*/ 75 w 408"/>
                <a:gd name="T43" fmla="*/ 463 h 690"/>
                <a:gd name="T44" fmla="*/ 91 w 408"/>
                <a:gd name="T45" fmla="*/ 470 h 690"/>
                <a:gd name="T46" fmla="*/ 83 w 408"/>
                <a:gd name="T47" fmla="*/ 508 h 690"/>
                <a:gd name="T48" fmla="*/ 91 w 408"/>
                <a:gd name="T49" fmla="*/ 516 h 690"/>
                <a:gd name="T50" fmla="*/ 136 w 408"/>
                <a:gd name="T51" fmla="*/ 531 h 690"/>
                <a:gd name="T52" fmla="*/ 151 w 408"/>
                <a:gd name="T53" fmla="*/ 554 h 690"/>
                <a:gd name="T54" fmla="*/ 181 w 408"/>
                <a:gd name="T55" fmla="*/ 569 h 690"/>
                <a:gd name="T56" fmla="*/ 181 w 408"/>
                <a:gd name="T57" fmla="*/ 584 h 690"/>
                <a:gd name="T58" fmla="*/ 197 w 408"/>
                <a:gd name="T59" fmla="*/ 592 h 690"/>
                <a:gd name="T60" fmla="*/ 219 w 408"/>
                <a:gd name="T61" fmla="*/ 622 h 690"/>
                <a:gd name="T62" fmla="*/ 227 w 408"/>
                <a:gd name="T63" fmla="*/ 675 h 690"/>
                <a:gd name="T64" fmla="*/ 356 w 408"/>
                <a:gd name="T65" fmla="*/ 690 h 690"/>
                <a:gd name="T66" fmla="*/ 371 w 408"/>
                <a:gd name="T67" fmla="*/ 690 h 690"/>
                <a:gd name="T68" fmla="*/ 363 w 408"/>
                <a:gd name="T69" fmla="*/ 652 h 690"/>
                <a:gd name="T70" fmla="*/ 378 w 408"/>
                <a:gd name="T71" fmla="*/ 645 h 690"/>
                <a:gd name="T72" fmla="*/ 386 w 408"/>
                <a:gd name="T73" fmla="*/ 614 h 690"/>
                <a:gd name="T74" fmla="*/ 408 w 408"/>
                <a:gd name="T75" fmla="*/ 599 h 690"/>
                <a:gd name="T76" fmla="*/ 393 w 408"/>
                <a:gd name="T77" fmla="*/ 546 h 690"/>
                <a:gd name="T78" fmla="*/ 393 w 408"/>
                <a:gd name="T79" fmla="*/ 55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8" h="690">
                  <a:moveTo>
                    <a:pt x="393" y="546"/>
                  </a:moveTo>
                  <a:lnTo>
                    <a:pt x="181" y="235"/>
                  </a:lnTo>
                  <a:lnTo>
                    <a:pt x="234" y="53"/>
                  </a:lnTo>
                  <a:lnTo>
                    <a:pt x="38" y="0"/>
                  </a:lnTo>
                  <a:lnTo>
                    <a:pt x="23" y="61"/>
                  </a:lnTo>
                  <a:lnTo>
                    <a:pt x="0" y="91"/>
                  </a:lnTo>
                  <a:lnTo>
                    <a:pt x="15" y="137"/>
                  </a:lnTo>
                  <a:lnTo>
                    <a:pt x="7" y="197"/>
                  </a:lnTo>
                  <a:lnTo>
                    <a:pt x="30" y="243"/>
                  </a:lnTo>
                  <a:lnTo>
                    <a:pt x="23" y="258"/>
                  </a:lnTo>
                  <a:lnTo>
                    <a:pt x="45" y="281"/>
                  </a:lnTo>
                  <a:lnTo>
                    <a:pt x="53" y="265"/>
                  </a:lnTo>
                  <a:lnTo>
                    <a:pt x="60" y="265"/>
                  </a:lnTo>
                  <a:lnTo>
                    <a:pt x="53" y="273"/>
                  </a:lnTo>
                  <a:lnTo>
                    <a:pt x="60" y="311"/>
                  </a:lnTo>
                  <a:lnTo>
                    <a:pt x="45" y="296"/>
                  </a:lnTo>
                  <a:lnTo>
                    <a:pt x="45" y="281"/>
                  </a:lnTo>
                  <a:lnTo>
                    <a:pt x="38" y="319"/>
                  </a:lnTo>
                  <a:lnTo>
                    <a:pt x="60" y="341"/>
                  </a:lnTo>
                  <a:lnTo>
                    <a:pt x="45" y="379"/>
                  </a:lnTo>
                  <a:lnTo>
                    <a:pt x="83" y="448"/>
                  </a:lnTo>
                  <a:lnTo>
                    <a:pt x="75" y="463"/>
                  </a:lnTo>
                  <a:lnTo>
                    <a:pt x="91" y="470"/>
                  </a:lnTo>
                  <a:lnTo>
                    <a:pt x="83" y="508"/>
                  </a:lnTo>
                  <a:lnTo>
                    <a:pt x="91" y="516"/>
                  </a:lnTo>
                  <a:lnTo>
                    <a:pt x="136" y="531"/>
                  </a:lnTo>
                  <a:lnTo>
                    <a:pt x="151" y="554"/>
                  </a:lnTo>
                  <a:lnTo>
                    <a:pt x="181" y="569"/>
                  </a:lnTo>
                  <a:lnTo>
                    <a:pt x="181" y="584"/>
                  </a:lnTo>
                  <a:lnTo>
                    <a:pt x="197" y="592"/>
                  </a:lnTo>
                  <a:lnTo>
                    <a:pt x="219" y="622"/>
                  </a:lnTo>
                  <a:lnTo>
                    <a:pt x="227" y="675"/>
                  </a:lnTo>
                  <a:lnTo>
                    <a:pt x="356" y="690"/>
                  </a:lnTo>
                  <a:lnTo>
                    <a:pt x="371" y="690"/>
                  </a:lnTo>
                  <a:lnTo>
                    <a:pt x="363" y="652"/>
                  </a:lnTo>
                  <a:lnTo>
                    <a:pt x="378" y="645"/>
                  </a:lnTo>
                  <a:lnTo>
                    <a:pt x="386" y="614"/>
                  </a:lnTo>
                  <a:lnTo>
                    <a:pt x="408" y="599"/>
                  </a:lnTo>
                  <a:lnTo>
                    <a:pt x="393" y="546"/>
                  </a:lnTo>
                  <a:lnTo>
                    <a:pt x="393" y="55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7" name="Freeform 549"/>
            <p:cNvSpPr>
              <a:spLocks/>
            </p:cNvSpPr>
            <p:nvPr/>
          </p:nvSpPr>
          <p:spPr bwMode="auto">
            <a:xfrm>
              <a:off x="2248" y="1959"/>
              <a:ext cx="371" cy="288"/>
            </a:xfrm>
            <a:custGeom>
              <a:avLst/>
              <a:gdLst>
                <a:gd name="T0" fmla="*/ 363 w 371"/>
                <a:gd name="T1" fmla="*/ 91 h 288"/>
                <a:gd name="T2" fmla="*/ 371 w 371"/>
                <a:gd name="T3" fmla="*/ 30 h 288"/>
                <a:gd name="T4" fmla="*/ 272 w 371"/>
                <a:gd name="T5" fmla="*/ 23 h 288"/>
                <a:gd name="T6" fmla="*/ 38 w 371"/>
                <a:gd name="T7" fmla="*/ 0 h 288"/>
                <a:gd name="T8" fmla="*/ 0 w 371"/>
                <a:gd name="T9" fmla="*/ 250 h 288"/>
                <a:gd name="T10" fmla="*/ 303 w 371"/>
                <a:gd name="T11" fmla="*/ 281 h 288"/>
                <a:gd name="T12" fmla="*/ 356 w 371"/>
                <a:gd name="T13" fmla="*/ 288 h 288"/>
                <a:gd name="T14" fmla="*/ 363 w 371"/>
                <a:gd name="T15" fmla="*/ 9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288">
                  <a:moveTo>
                    <a:pt x="363" y="91"/>
                  </a:moveTo>
                  <a:lnTo>
                    <a:pt x="371" y="30"/>
                  </a:lnTo>
                  <a:lnTo>
                    <a:pt x="272" y="23"/>
                  </a:lnTo>
                  <a:lnTo>
                    <a:pt x="38" y="0"/>
                  </a:lnTo>
                  <a:lnTo>
                    <a:pt x="0" y="250"/>
                  </a:lnTo>
                  <a:lnTo>
                    <a:pt x="303" y="281"/>
                  </a:lnTo>
                  <a:lnTo>
                    <a:pt x="356" y="288"/>
                  </a:lnTo>
                  <a:lnTo>
                    <a:pt x="363" y="91"/>
                  </a:lnTo>
                  <a:close/>
                </a:path>
              </a:pathLst>
            </a:custGeom>
            <a:solidFill>
              <a:srgbClr val="FF8C00"/>
            </a:solidFill>
            <a:ln w="12700">
              <a:solidFill>
                <a:srgbClr val="FF8C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8" name="Freeform 550"/>
            <p:cNvSpPr>
              <a:spLocks/>
            </p:cNvSpPr>
            <p:nvPr/>
          </p:nvSpPr>
          <p:spPr bwMode="auto">
            <a:xfrm>
              <a:off x="2248" y="1959"/>
              <a:ext cx="371" cy="288"/>
            </a:xfrm>
            <a:custGeom>
              <a:avLst/>
              <a:gdLst>
                <a:gd name="T0" fmla="*/ 363 w 371"/>
                <a:gd name="T1" fmla="*/ 91 h 288"/>
                <a:gd name="T2" fmla="*/ 371 w 371"/>
                <a:gd name="T3" fmla="*/ 30 h 288"/>
                <a:gd name="T4" fmla="*/ 272 w 371"/>
                <a:gd name="T5" fmla="*/ 23 h 288"/>
                <a:gd name="T6" fmla="*/ 38 w 371"/>
                <a:gd name="T7" fmla="*/ 0 h 288"/>
                <a:gd name="T8" fmla="*/ 0 w 371"/>
                <a:gd name="T9" fmla="*/ 250 h 288"/>
                <a:gd name="T10" fmla="*/ 303 w 371"/>
                <a:gd name="T11" fmla="*/ 281 h 288"/>
                <a:gd name="T12" fmla="*/ 356 w 371"/>
                <a:gd name="T13" fmla="*/ 288 h 288"/>
                <a:gd name="T14" fmla="*/ 363 w 371"/>
                <a:gd name="T15" fmla="*/ 91 h 288"/>
                <a:gd name="T16" fmla="*/ 363 w 371"/>
                <a:gd name="T17" fmla="*/ 9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288">
                  <a:moveTo>
                    <a:pt x="363" y="91"/>
                  </a:moveTo>
                  <a:lnTo>
                    <a:pt x="371" y="30"/>
                  </a:lnTo>
                  <a:lnTo>
                    <a:pt x="272" y="23"/>
                  </a:lnTo>
                  <a:lnTo>
                    <a:pt x="38" y="0"/>
                  </a:lnTo>
                  <a:lnTo>
                    <a:pt x="0" y="250"/>
                  </a:lnTo>
                  <a:lnTo>
                    <a:pt x="303" y="281"/>
                  </a:lnTo>
                  <a:lnTo>
                    <a:pt x="356" y="288"/>
                  </a:lnTo>
                  <a:lnTo>
                    <a:pt x="363" y="91"/>
                  </a:lnTo>
                  <a:lnTo>
                    <a:pt x="363" y="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9" name="Freeform 551"/>
            <p:cNvSpPr>
              <a:spLocks/>
            </p:cNvSpPr>
            <p:nvPr/>
          </p:nvSpPr>
          <p:spPr bwMode="auto">
            <a:xfrm>
              <a:off x="3966" y="1792"/>
              <a:ext cx="83" cy="84"/>
            </a:xfrm>
            <a:custGeom>
              <a:avLst/>
              <a:gdLst>
                <a:gd name="T0" fmla="*/ 76 w 83"/>
                <a:gd name="T1" fmla="*/ 0 h 84"/>
                <a:gd name="T2" fmla="*/ 0 w 83"/>
                <a:gd name="T3" fmla="*/ 15 h 84"/>
                <a:gd name="T4" fmla="*/ 8 w 83"/>
                <a:gd name="T5" fmla="*/ 68 h 84"/>
                <a:gd name="T6" fmla="*/ 0 w 83"/>
                <a:gd name="T7" fmla="*/ 76 h 84"/>
                <a:gd name="T8" fmla="*/ 8 w 83"/>
                <a:gd name="T9" fmla="*/ 84 h 84"/>
                <a:gd name="T10" fmla="*/ 38 w 83"/>
                <a:gd name="T11" fmla="*/ 53 h 84"/>
                <a:gd name="T12" fmla="*/ 61 w 83"/>
                <a:gd name="T13" fmla="*/ 53 h 84"/>
                <a:gd name="T14" fmla="*/ 83 w 83"/>
                <a:gd name="T15" fmla="*/ 38 h 84"/>
                <a:gd name="T16" fmla="*/ 76 w 83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84">
                  <a:moveTo>
                    <a:pt x="76" y="0"/>
                  </a:moveTo>
                  <a:lnTo>
                    <a:pt x="0" y="15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8" y="84"/>
                  </a:lnTo>
                  <a:lnTo>
                    <a:pt x="38" y="53"/>
                  </a:lnTo>
                  <a:lnTo>
                    <a:pt x="61" y="53"/>
                  </a:lnTo>
                  <a:lnTo>
                    <a:pt x="83" y="3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552"/>
            <p:cNvSpPr>
              <a:spLocks/>
            </p:cNvSpPr>
            <p:nvPr/>
          </p:nvSpPr>
          <p:spPr bwMode="auto">
            <a:xfrm>
              <a:off x="3966" y="1792"/>
              <a:ext cx="83" cy="84"/>
            </a:xfrm>
            <a:custGeom>
              <a:avLst/>
              <a:gdLst>
                <a:gd name="T0" fmla="*/ 76 w 83"/>
                <a:gd name="T1" fmla="*/ 0 h 84"/>
                <a:gd name="T2" fmla="*/ 0 w 83"/>
                <a:gd name="T3" fmla="*/ 15 h 84"/>
                <a:gd name="T4" fmla="*/ 8 w 83"/>
                <a:gd name="T5" fmla="*/ 68 h 84"/>
                <a:gd name="T6" fmla="*/ 0 w 83"/>
                <a:gd name="T7" fmla="*/ 76 h 84"/>
                <a:gd name="T8" fmla="*/ 8 w 83"/>
                <a:gd name="T9" fmla="*/ 84 h 84"/>
                <a:gd name="T10" fmla="*/ 38 w 83"/>
                <a:gd name="T11" fmla="*/ 53 h 84"/>
                <a:gd name="T12" fmla="*/ 61 w 83"/>
                <a:gd name="T13" fmla="*/ 53 h 84"/>
                <a:gd name="T14" fmla="*/ 83 w 83"/>
                <a:gd name="T15" fmla="*/ 38 h 84"/>
                <a:gd name="T16" fmla="*/ 76 w 83"/>
                <a:gd name="T17" fmla="*/ 0 h 84"/>
                <a:gd name="T18" fmla="*/ 76 w 83"/>
                <a:gd name="T19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76" y="0"/>
                  </a:moveTo>
                  <a:lnTo>
                    <a:pt x="0" y="15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8" y="84"/>
                  </a:lnTo>
                  <a:lnTo>
                    <a:pt x="38" y="53"/>
                  </a:lnTo>
                  <a:lnTo>
                    <a:pt x="61" y="53"/>
                  </a:lnTo>
                  <a:lnTo>
                    <a:pt x="83" y="38"/>
                  </a:lnTo>
                  <a:lnTo>
                    <a:pt x="76" y="0"/>
                  </a:lnTo>
                  <a:lnTo>
                    <a:pt x="76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553"/>
            <p:cNvSpPr>
              <a:spLocks/>
            </p:cNvSpPr>
            <p:nvPr/>
          </p:nvSpPr>
          <p:spPr bwMode="auto">
            <a:xfrm>
              <a:off x="3890" y="1967"/>
              <a:ext cx="53" cy="91"/>
            </a:xfrm>
            <a:custGeom>
              <a:avLst/>
              <a:gdLst>
                <a:gd name="T0" fmla="*/ 46 w 53"/>
                <a:gd name="T1" fmla="*/ 75 h 91"/>
                <a:gd name="T2" fmla="*/ 46 w 53"/>
                <a:gd name="T3" fmla="*/ 60 h 91"/>
                <a:gd name="T4" fmla="*/ 8 w 53"/>
                <a:gd name="T5" fmla="*/ 22 h 91"/>
                <a:gd name="T6" fmla="*/ 15 w 53"/>
                <a:gd name="T7" fmla="*/ 7 h 91"/>
                <a:gd name="T8" fmla="*/ 15 w 53"/>
                <a:gd name="T9" fmla="*/ 0 h 91"/>
                <a:gd name="T10" fmla="*/ 0 w 53"/>
                <a:gd name="T11" fmla="*/ 15 h 91"/>
                <a:gd name="T12" fmla="*/ 15 w 53"/>
                <a:gd name="T13" fmla="*/ 91 h 91"/>
                <a:gd name="T14" fmla="*/ 46 w 53"/>
                <a:gd name="T15" fmla="*/ 83 h 91"/>
                <a:gd name="T16" fmla="*/ 53 w 53"/>
                <a:gd name="T17" fmla="*/ 83 h 91"/>
                <a:gd name="T18" fmla="*/ 46 w 53"/>
                <a:gd name="T1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1">
                  <a:moveTo>
                    <a:pt x="46" y="75"/>
                  </a:moveTo>
                  <a:lnTo>
                    <a:pt x="46" y="60"/>
                  </a:lnTo>
                  <a:lnTo>
                    <a:pt x="8" y="22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91"/>
                  </a:lnTo>
                  <a:lnTo>
                    <a:pt x="46" y="83"/>
                  </a:lnTo>
                  <a:lnTo>
                    <a:pt x="53" y="83"/>
                  </a:lnTo>
                  <a:lnTo>
                    <a:pt x="46" y="75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554"/>
            <p:cNvSpPr>
              <a:spLocks/>
            </p:cNvSpPr>
            <p:nvPr/>
          </p:nvSpPr>
          <p:spPr bwMode="auto">
            <a:xfrm>
              <a:off x="3890" y="1967"/>
              <a:ext cx="53" cy="91"/>
            </a:xfrm>
            <a:custGeom>
              <a:avLst/>
              <a:gdLst>
                <a:gd name="T0" fmla="*/ 46 w 53"/>
                <a:gd name="T1" fmla="*/ 75 h 91"/>
                <a:gd name="T2" fmla="*/ 46 w 53"/>
                <a:gd name="T3" fmla="*/ 60 h 91"/>
                <a:gd name="T4" fmla="*/ 8 w 53"/>
                <a:gd name="T5" fmla="*/ 22 h 91"/>
                <a:gd name="T6" fmla="*/ 15 w 53"/>
                <a:gd name="T7" fmla="*/ 7 h 91"/>
                <a:gd name="T8" fmla="*/ 15 w 53"/>
                <a:gd name="T9" fmla="*/ 0 h 91"/>
                <a:gd name="T10" fmla="*/ 0 w 53"/>
                <a:gd name="T11" fmla="*/ 15 h 91"/>
                <a:gd name="T12" fmla="*/ 15 w 53"/>
                <a:gd name="T13" fmla="*/ 91 h 91"/>
                <a:gd name="T14" fmla="*/ 46 w 53"/>
                <a:gd name="T15" fmla="*/ 83 h 91"/>
                <a:gd name="T16" fmla="*/ 53 w 53"/>
                <a:gd name="T17" fmla="*/ 83 h 91"/>
                <a:gd name="T18" fmla="*/ 46 w 53"/>
                <a:gd name="T19" fmla="*/ 75 h 91"/>
                <a:gd name="T20" fmla="*/ 46 w 53"/>
                <a:gd name="T21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91">
                  <a:moveTo>
                    <a:pt x="46" y="75"/>
                  </a:moveTo>
                  <a:lnTo>
                    <a:pt x="46" y="60"/>
                  </a:lnTo>
                  <a:lnTo>
                    <a:pt x="8" y="22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15" y="91"/>
                  </a:lnTo>
                  <a:lnTo>
                    <a:pt x="46" y="83"/>
                  </a:lnTo>
                  <a:lnTo>
                    <a:pt x="53" y="83"/>
                  </a:lnTo>
                  <a:lnTo>
                    <a:pt x="46" y="75"/>
                  </a:lnTo>
                  <a:lnTo>
                    <a:pt x="46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555"/>
            <p:cNvSpPr>
              <a:spLocks/>
            </p:cNvSpPr>
            <p:nvPr/>
          </p:nvSpPr>
          <p:spPr bwMode="auto">
            <a:xfrm>
              <a:off x="3837" y="2042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0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556"/>
            <p:cNvSpPr>
              <a:spLocks/>
            </p:cNvSpPr>
            <p:nvPr/>
          </p:nvSpPr>
          <p:spPr bwMode="auto">
            <a:xfrm>
              <a:off x="3837" y="2042"/>
              <a:ext cx="8" cy="16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0 h 16"/>
                <a:gd name="T4" fmla="*/ 8 w 8"/>
                <a:gd name="T5" fmla="*/ 0 h 16"/>
                <a:gd name="T6" fmla="*/ 0 w 8"/>
                <a:gd name="T7" fmla="*/ 8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557"/>
            <p:cNvSpPr>
              <a:spLocks/>
            </p:cNvSpPr>
            <p:nvPr/>
          </p:nvSpPr>
          <p:spPr bwMode="auto">
            <a:xfrm>
              <a:off x="3368" y="2596"/>
              <a:ext cx="454" cy="349"/>
            </a:xfrm>
            <a:custGeom>
              <a:avLst/>
              <a:gdLst>
                <a:gd name="T0" fmla="*/ 454 w 454"/>
                <a:gd name="T1" fmla="*/ 235 h 349"/>
                <a:gd name="T2" fmla="*/ 409 w 454"/>
                <a:gd name="T3" fmla="*/ 159 h 349"/>
                <a:gd name="T4" fmla="*/ 401 w 454"/>
                <a:gd name="T5" fmla="*/ 129 h 349"/>
                <a:gd name="T6" fmla="*/ 356 w 454"/>
                <a:gd name="T7" fmla="*/ 68 h 349"/>
                <a:gd name="T8" fmla="*/ 333 w 454"/>
                <a:gd name="T9" fmla="*/ 0 h 349"/>
                <a:gd name="T10" fmla="*/ 303 w 454"/>
                <a:gd name="T11" fmla="*/ 0 h 349"/>
                <a:gd name="T12" fmla="*/ 303 w 454"/>
                <a:gd name="T13" fmla="*/ 31 h 349"/>
                <a:gd name="T14" fmla="*/ 295 w 454"/>
                <a:gd name="T15" fmla="*/ 31 h 349"/>
                <a:gd name="T16" fmla="*/ 295 w 454"/>
                <a:gd name="T17" fmla="*/ 15 h 349"/>
                <a:gd name="T18" fmla="*/ 151 w 454"/>
                <a:gd name="T19" fmla="*/ 31 h 349"/>
                <a:gd name="T20" fmla="*/ 136 w 454"/>
                <a:gd name="T21" fmla="*/ 8 h 349"/>
                <a:gd name="T22" fmla="*/ 0 w 454"/>
                <a:gd name="T23" fmla="*/ 23 h 349"/>
                <a:gd name="T24" fmla="*/ 8 w 454"/>
                <a:gd name="T25" fmla="*/ 61 h 349"/>
                <a:gd name="T26" fmla="*/ 8 w 454"/>
                <a:gd name="T27" fmla="*/ 68 h 349"/>
                <a:gd name="T28" fmla="*/ 15 w 454"/>
                <a:gd name="T29" fmla="*/ 61 h 349"/>
                <a:gd name="T30" fmla="*/ 23 w 454"/>
                <a:gd name="T31" fmla="*/ 53 h 349"/>
                <a:gd name="T32" fmla="*/ 30 w 454"/>
                <a:gd name="T33" fmla="*/ 61 h 349"/>
                <a:gd name="T34" fmla="*/ 30 w 454"/>
                <a:gd name="T35" fmla="*/ 46 h 349"/>
                <a:gd name="T36" fmla="*/ 38 w 454"/>
                <a:gd name="T37" fmla="*/ 53 h 349"/>
                <a:gd name="T38" fmla="*/ 23 w 454"/>
                <a:gd name="T39" fmla="*/ 61 h 349"/>
                <a:gd name="T40" fmla="*/ 76 w 454"/>
                <a:gd name="T41" fmla="*/ 46 h 349"/>
                <a:gd name="T42" fmla="*/ 83 w 454"/>
                <a:gd name="T43" fmla="*/ 53 h 349"/>
                <a:gd name="T44" fmla="*/ 61 w 454"/>
                <a:gd name="T45" fmla="*/ 61 h 349"/>
                <a:gd name="T46" fmla="*/ 106 w 454"/>
                <a:gd name="T47" fmla="*/ 68 h 349"/>
                <a:gd name="T48" fmla="*/ 98 w 454"/>
                <a:gd name="T49" fmla="*/ 61 h 349"/>
                <a:gd name="T50" fmla="*/ 114 w 454"/>
                <a:gd name="T51" fmla="*/ 53 h 349"/>
                <a:gd name="T52" fmla="*/ 106 w 454"/>
                <a:gd name="T53" fmla="*/ 68 h 349"/>
                <a:gd name="T54" fmla="*/ 121 w 454"/>
                <a:gd name="T55" fmla="*/ 76 h 349"/>
                <a:gd name="T56" fmla="*/ 106 w 454"/>
                <a:gd name="T57" fmla="*/ 68 h 349"/>
                <a:gd name="T58" fmla="*/ 129 w 454"/>
                <a:gd name="T59" fmla="*/ 84 h 349"/>
                <a:gd name="T60" fmla="*/ 129 w 454"/>
                <a:gd name="T61" fmla="*/ 99 h 349"/>
                <a:gd name="T62" fmla="*/ 144 w 454"/>
                <a:gd name="T63" fmla="*/ 99 h 349"/>
                <a:gd name="T64" fmla="*/ 182 w 454"/>
                <a:gd name="T65" fmla="*/ 76 h 349"/>
                <a:gd name="T66" fmla="*/ 182 w 454"/>
                <a:gd name="T67" fmla="*/ 68 h 349"/>
                <a:gd name="T68" fmla="*/ 189 w 454"/>
                <a:gd name="T69" fmla="*/ 61 h 349"/>
                <a:gd name="T70" fmla="*/ 220 w 454"/>
                <a:gd name="T71" fmla="*/ 68 h 349"/>
                <a:gd name="T72" fmla="*/ 257 w 454"/>
                <a:gd name="T73" fmla="*/ 114 h 349"/>
                <a:gd name="T74" fmla="*/ 273 w 454"/>
                <a:gd name="T75" fmla="*/ 114 h 349"/>
                <a:gd name="T76" fmla="*/ 288 w 454"/>
                <a:gd name="T77" fmla="*/ 152 h 349"/>
                <a:gd name="T78" fmla="*/ 280 w 454"/>
                <a:gd name="T79" fmla="*/ 197 h 349"/>
                <a:gd name="T80" fmla="*/ 295 w 454"/>
                <a:gd name="T81" fmla="*/ 205 h 349"/>
                <a:gd name="T82" fmla="*/ 295 w 454"/>
                <a:gd name="T83" fmla="*/ 190 h 349"/>
                <a:gd name="T84" fmla="*/ 288 w 454"/>
                <a:gd name="T85" fmla="*/ 182 h 349"/>
                <a:gd name="T86" fmla="*/ 303 w 454"/>
                <a:gd name="T87" fmla="*/ 190 h 349"/>
                <a:gd name="T88" fmla="*/ 310 w 454"/>
                <a:gd name="T89" fmla="*/ 182 h 349"/>
                <a:gd name="T90" fmla="*/ 295 w 454"/>
                <a:gd name="T91" fmla="*/ 213 h 349"/>
                <a:gd name="T92" fmla="*/ 310 w 454"/>
                <a:gd name="T93" fmla="*/ 213 h 349"/>
                <a:gd name="T94" fmla="*/ 295 w 454"/>
                <a:gd name="T95" fmla="*/ 220 h 349"/>
                <a:gd name="T96" fmla="*/ 326 w 454"/>
                <a:gd name="T97" fmla="*/ 251 h 349"/>
                <a:gd name="T98" fmla="*/ 333 w 454"/>
                <a:gd name="T99" fmla="*/ 258 h 349"/>
                <a:gd name="T100" fmla="*/ 326 w 454"/>
                <a:gd name="T101" fmla="*/ 243 h 349"/>
                <a:gd name="T102" fmla="*/ 341 w 454"/>
                <a:gd name="T103" fmla="*/ 243 h 349"/>
                <a:gd name="T104" fmla="*/ 341 w 454"/>
                <a:gd name="T105" fmla="*/ 273 h 349"/>
                <a:gd name="T106" fmla="*/ 356 w 454"/>
                <a:gd name="T107" fmla="*/ 258 h 349"/>
                <a:gd name="T108" fmla="*/ 341 w 454"/>
                <a:gd name="T109" fmla="*/ 273 h 349"/>
                <a:gd name="T110" fmla="*/ 348 w 454"/>
                <a:gd name="T111" fmla="*/ 273 h 349"/>
                <a:gd name="T112" fmla="*/ 363 w 454"/>
                <a:gd name="T113" fmla="*/ 311 h 349"/>
                <a:gd name="T114" fmla="*/ 394 w 454"/>
                <a:gd name="T115" fmla="*/ 319 h 349"/>
                <a:gd name="T116" fmla="*/ 409 w 454"/>
                <a:gd name="T117" fmla="*/ 349 h 349"/>
                <a:gd name="T118" fmla="*/ 447 w 454"/>
                <a:gd name="T119" fmla="*/ 334 h 349"/>
                <a:gd name="T120" fmla="*/ 454 w 454"/>
                <a:gd name="T121" fmla="*/ 296 h 349"/>
                <a:gd name="T122" fmla="*/ 454 w 454"/>
                <a:gd name="T123" fmla="*/ 23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4" h="349">
                  <a:moveTo>
                    <a:pt x="454" y="235"/>
                  </a:moveTo>
                  <a:lnTo>
                    <a:pt x="409" y="159"/>
                  </a:lnTo>
                  <a:lnTo>
                    <a:pt x="401" y="129"/>
                  </a:lnTo>
                  <a:lnTo>
                    <a:pt x="356" y="68"/>
                  </a:lnTo>
                  <a:lnTo>
                    <a:pt x="333" y="0"/>
                  </a:lnTo>
                  <a:lnTo>
                    <a:pt x="303" y="0"/>
                  </a:lnTo>
                  <a:lnTo>
                    <a:pt x="303" y="31"/>
                  </a:lnTo>
                  <a:lnTo>
                    <a:pt x="295" y="31"/>
                  </a:lnTo>
                  <a:lnTo>
                    <a:pt x="295" y="15"/>
                  </a:lnTo>
                  <a:lnTo>
                    <a:pt x="151" y="31"/>
                  </a:lnTo>
                  <a:lnTo>
                    <a:pt x="136" y="8"/>
                  </a:lnTo>
                  <a:lnTo>
                    <a:pt x="0" y="23"/>
                  </a:lnTo>
                  <a:lnTo>
                    <a:pt x="8" y="61"/>
                  </a:lnTo>
                  <a:lnTo>
                    <a:pt x="8" y="68"/>
                  </a:lnTo>
                  <a:lnTo>
                    <a:pt x="15" y="61"/>
                  </a:lnTo>
                  <a:lnTo>
                    <a:pt x="23" y="53"/>
                  </a:lnTo>
                  <a:lnTo>
                    <a:pt x="30" y="61"/>
                  </a:lnTo>
                  <a:lnTo>
                    <a:pt x="30" y="46"/>
                  </a:lnTo>
                  <a:lnTo>
                    <a:pt x="38" y="53"/>
                  </a:lnTo>
                  <a:lnTo>
                    <a:pt x="23" y="61"/>
                  </a:lnTo>
                  <a:lnTo>
                    <a:pt x="76" y="46"/>
                  </a:lnTo>
                  <a:lnTo>
                    <a:pt x="83" y="53"/>
                  </a:lnTo>
                  <a:lnTo>
                    <a:pt x="61" y="61"/>
                  </a:lnTo>
                  <a:lnTo>
                    <a:pt x="106" y="68"/>
                  </a:lnTo>
                  <a:lnTo>
                    <a:pt x="98" y="61"/>
                  </a:lnTo>
                  <a:lnTo>
                    <a:pt x="114" y="53"/>
                  </a:lnTo>
                  <a:lnTo>
                    <a:pt x="106" y="68"/>
                  </a:lnTo>
                  <a:lnTo>
                    <a:pt x="121" y="76"/>
                  </a:lnTo>
                  <a:lnTo>
                    <a:pt x="106" y="68"/>
                  </a:lnTo>
                  <a:lnTo>
                    <a:pt x="129" y="84"/>
                  </a:lnTo>
                  <a:lnTo>
                    <a:pt x="129" y="99"/>
                  </a:lnTo>
                  <a:lnTo>
                    <a:pt x="144" y="99"/>
                  </a:lnTo>
                  <a:lnTo>
                    <a:pt x="182" y="76"/>
                  </a:lnTo>
                  <a:lnTo>
                    <a:pt x="182" y="68"/>
                  </a:lnTo>
                  <a:lnTo>
                    <a:pt x="189" y="61"/>
                  </a:lnTo>
                  <a:lnTo>
                    <a:pt x="220" y="68"/>
                  </a:lnTo>
                  <a:lnTo>
                    <a:pt x="257" y="114"/>
                  </a:lnTo>
                  <a:lnTo>
                    <a:pt x="273" y="114"/>
                  </a:lnTo>
                  <a:lnTo>
                    <a:pt x="288" y="152"/>
                  </a:lnTo>
                  <a:lnTo>
                    <a:pt x="280" y="197"/>
                  </a:lnTo>
                  <a:lnTo>
                    <a:pt x="295" y="205"/>
                  </a:lnTo>
                  <a:lnTo>
                    <a:pt x="295" y="190"/>
                  </a:lnTo>
                  <a:lnTo>
                    <a:pt x="288" y="182"/>
                  </a:lnTo>
                  <a:lnTo>
                    <a:pt x="303" y="190"/>
                  </a:lnTo>
                  <a:lnTo>
                    <a:pt x="310" y="182"/>
                  </a:lnTo>
                  <a:lnTo>
                    <a:pt x="295" y="213"/>
                  </a:lnTo>
                  <a:lnTo>
                    <a:pt x="310" y="213"/>
                  </a:lnTo>
                  <a:lnTo>
                    <a:pt x="295" y="220"/>
                  </a:lnTo>
                  <a:lnTo>
                    <a:pt x="326" y="251"/>
                  </a:lnTo>
                  <a:lnTo>
                    <a:pt x="333" y="258"/>
                  </a:lnTo>
                  <a:lnTo>
                    <a:pt x="326" y="243"/>
                  </a:lnTo>
                  <a:lnTo>
                    <a:pt x="341" y="243"/>
                  </a:lnTo>
                  <a:lnTo>
                    <a:pt x="341" y="273"/>
                  </a:lnTo>
                  <a:lnTo>
                    <a:pt x="356" y="258"/>
                  </a:lnTo>
                  <a:lnTo>
                    <a:pt x="341" y="273"/>
                  </a:lnTo>
                  <a:lnTo>
                    <a:pt x="348" y="273"/>
                  </a:lnTo>
                  <a:lnTo>
                    <a:pt x="363" y="311"/>
                  </a:lnTo>
                  <a:lnTo>
                    <a:pt x="394" y="319"/>
                  </a:lnTo>
                  <a:lnTo>
                    <a:pt x="409" y="349"/>
                  </a:lnTo>
                  <a:lnTo>
                    <a:pt x="447" y="334"/>
                  </a:lnTo>
                  <a:lnTo>
                    <a:pt x="454" y="296"/>
                  </a:lnTo>
                  <a:lnTo>
                    <a:pt x="454" y="235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558"/>
            <p:cNvSpPr>
              <a:spLocks/>
            </p:cNvSpPr>
            <p:nvPr/>
          </p:nvSpPr>
          <p:spPr bwMode="auto">
            <a:xfrm>
              <a:off x="3368" y="2596"/>
              <a:ext cx="454" cy="349"/>
            </a:xfrm>
            <a:custGeom>
              <a:avLst/>
              <a:gdLst>
                <a:gd name="T0" fmla="*/ 454 w 454"/>
                <a:gd name="T1" fmla="*/ 235 h 349"/>
                <a:gd name="T2" fmla="*/ 409 w 454"/>
                <a:gd name="T3" fmla="*/ 159 h 349"/>
                <a:gd name="T4" fmla="*/ 401 w 454"/>
                <a:gd name="T5" fmla="*/ 129 h 349"/>
                <a:gd name="T6" fmla="*/ 356 w 454"/>
                <a:gd name="T7" fmla="*/ 68 h 349"/>
                <a:gd name="T8" fmla="*/ 333 w 454"/>
                <a:gd name="T9" fmla="*/ 0 h 349"/>
                <a:gd name="T10" fmla="*/ 303 w 454"/>
                <a:gd name="T11" fmla="*/ 0 h 349"/>
                <a:gd name="T12" fmla="*/ 303 w 454"/>
                <a:gd name="T13" fmla="*/ 31 h 349"/>
                <a:gd name="T14" fmla="*/ 295 w 454"/>
                <a:gd name="T15" fmla="*/ 31 h 349"/>
                <a:gd name="T16" fmla="*/ 295 w 454"/>
                <a:gd name="T17" fmla="*/ 15 h 349"/>
                <a:gd name="T18" fmla="*/ 151 w 454"/>
                <a:gd name="T19" fmla="*/ 31 h 349"/>
                <a:gd name="T20" fmla="*/ 136 w 454"/>
                <a:gd name="T21" fmla="*/ 8 h 349"/>
                <a:gd name="T22" fmla="*/ 0 w 454"/>
                <a:gd name="T23" fmla="*/ 23 h 349"/>
                <a:gd name="T24" fmla="*/ 8 w 454"/>
                <a:gd name="T25" fmla="*/ 61 h 349"/>
                <a:gd name="T26" fmla="*/ 8 w 454"/>
                <a:gd name="T27" fmla="*/ 68 h 349"/>
                <a:gd name="T28" fmla="*/ 15 w 454"/>
                <a:gd name="T29" fmla="*/ 61 h 349"/>
                <a:gd name="T30" fmla="*/ 23 w 454"/>
                <a:gd name="T31" fmla="*/ 53 h 349"/>
                <a:gd name="T32" fmla="*/ 30 w 454"/>
                <a:gd name="T33" fmla="*/ 61 h 349"/>
                <a:gd name="T34" fmla="*/ 30 w 454"/>
                <a:gd name="T35" fmla="*/ 46 h 349"/>
                <a:gd name="T36" fmla="*/ 38 w 454"/>
                <a:gd name="T37" fmla="*/ 53 h 349"/>
                <a:gd name="T38" fmla="*/ 23 w 454"/>
                <a:gd name="T39" fmla="*/ 61 h 349"/>
                <a:gd name="T40" fmla="*/ 76 w 454"/>
                <a:gd name="T41" fmla="*/ 46 h 349"/>
                <a:gd name="T42" fmla="*/ 83 w 454"/>
                <a:gd name="T43" fmla="*/ 53 h 349"/>
                <a:gd name="T44" fmla="*/ 61 w 454"/>
                <a:gd name="T45" fmla="*/ 61 h 349"/>
                <a:gd name="T46" fmla="*/ 106 w 454"/>
                <a:gd name="T47" fmla="*/ 68 h 349"/>
                <a:gd name="T48" fmla="*/ 98 w 454"/>
                <a:gd name="T49" fmla="*/ 61 h 349"/>
                <a:gd name="T50" fmla="*/ 114 w 454"/>
                <a:gd name="T51" fmla="*/ 53 h 349"/>
                <a:gd name="T52" fmla="*/ 106 w 454"/>
                <a:gd name="T53" fmla="*/ 68 h 349"/>
                <a:gd name="T54" fmla="*/ 121 w 454"/>
                <a:gd name="T55" fmla="*/ 76 h 349"/>
                <a:gd name="T56" fmla="*/ 106 w 454"/>
                <a:gd name="T57" fmla="*/ 68 h 349"/>
                <a:gd name="T58" fmla="*/ 129 w 454"/>
                <a:gd name="T59" fmla="*/ 84 h 349"/>
                <a:gd name="T60" fmla="*/ 129 w 454"/>
                <a:gd name="T61" fmla="*/ 99 h 349"/>
                <a:gd name="T62" fmla="*/ 144 w 454"/>
                <a:gd name="T63" fmla="*/ 99 h 349"/>
                <a:gd name="T64" fmla="*/ 182 w 454"/>
                <a:gd name="T65" fmla="*/ 76 h 349"/>
                <a:gd name="T66" fmla="*/ 182 w 454"/>
                <a:gd name="T67" fmla="*/ 68 h 349"/>
                <a:gd name="T68" fmla="*/ 189 w 454"/>
                <a:gd name="T69" fmla="*/ 61 h 349"/>
                <a:gd name="T70" fmla="*/ 220 w 454"/>
                <a:gd name="T71" fmla="*/ 68 h 349"/>
                <a:gd name="T72" fmla="*/ 257 w 454"/>
                <a:gd name="T73" fmla="*/ 114 h 349"/>
                <a:gd name="T74" fmla="*/ 273 w 454"/>
                <a:gd name="T75" fmla="*/ 114 h 349"/>
                <a:gd name="T76" fmla="*/ 288 w 454"/>
                <a:gd name="T77" fmla="*/ 152 h 349"/>
                <a:gd name="T78" fmla="*/ 280 w 454"/>
                <a:gd name="T79" fmla="*/ 197 h 349"/>
                <a:gd name="T80" fmla="*/ 295 w 454"/>
                <a:gd name="T81" fmla="*/ 205 h 349"/>
                <a:gd name="T82" fmla="*/ 295 w 454"/>
                <a:gd name="T83" fmla="*/ 190 h 349"/>
                <a:gd name="T84" fmla="*/ 288 w 454"/>
                <a:gd name="T85" fmla="*/ 182 h 349"/>
                <a:gd name="T86" fmla="*/ 303 w 454"/>
                <a:gd name="T87" fmla="*/ 190 h 349"/>
                <a:gd name="T88" fmla="*/ 310 w 454"/>
                <a:gd name="T89" fmla="*/ 182 h 349"/>
                <a:gd name="T90" fmla="*/ 295 w 454"/>
                <a:gd name="T91" fmla="*/ 213 h 349"/>
                <a:gd name="T92" fmla="*/ 310 w 454"/>
                <a:gd name="T93" fmla="*/ 213 h 349"/>
                <a:gd name="T94" fmla="*/ 295 w 454"/>
                <a:gd name="T95" fmla="*/ 220 h 349"/>
                <a:gd name="T96" fmla="*/ 326 w 454"/>
                <a:gd name="T97" fmla="*/ 251 h 349"/>
                <a:gd name="T98" fmla="*/ 333 w 454"/>
                <a:gd name="T99" fmla="*/ 258 h 349"/>
                <a:gd name="T100" fmla="*/ 326 w 454"/>
                <a:gd name="T101" fmla="*/ 243 h 349"/>
                <a:gd name="T102" fmla="*/ 341 w 454"/>
                <a:gd name="T103" fmla="*/ 243 h 349"/>
                <a:gd name="T104" fmla="*/ 341 w 454"/>
                <a:gd name="T105" fmla="*/ 273 h 349"/>
                <a:gd name="T106" fmla="*/ 356 w 454"/>
                <a:gd name="T107" fmla="*/ 258 h 349"/>
                <a:gd name="T108" fmla="*/ 341 w 454"/>
                <a:gd name="T109" fmla="*/ 273 h 349"/>
                <a:gd name="T110" fmla="*/ 348 w 454"/>
                <a:gd name="T111" fmla="*/ 273 h 349"/>
                <a:gd name="T112" fmla="*/ 363 w 454"/>
                <a:gd name="T113" fmla="*/ 311 h 349"/>
                <a:gd name="T114" fmla="*/ 394 w 454"/>
                <a:gd name="T115" fmla="*/ 319 h 349"/>
                <a:gd name="T116" fmla="*/ 409 w 454"/>
                <a:gd name="T117" fmla="*/ 349 h 349"/>
                <a:gd name="T118" fmla="*/ 447 w 454"/>
                <a:gd name="T119" fmla="*/ 334 h 349"/>
                <a:gd name="T120" fmla="*/ 454 w 454"/>
                <a:gd name="T121" fmla="*/ 296 h 349"/>
                <a:gd name="T122" fmla="*/ 454 w 454"/>
                <a:gd name="T123" fmla="*/ 235 h 349"/>
                <a:gd name="T124" fmla="*/ 454 w 454"/>
                <a:gd name="T125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4" h="349">
                  <a:moveTo>
                    <a:pt x="454" y="235"/>
                  </a:moveTo>
                  <a:lnTo>
                    <a:pt x="409" y="159"/>
                  </a:lnTo>
                  <a:lnTo>
                    <a:pt x="401" y="129"/>
                  </a:lnTo>
                  <a:lnTo>
                    <a:pt x="356" y="68"/>
                  </a:lnTo>
                  <a:lnTo>
                    <a:pt x="333" y="0"/>
                  </a:lnTo>
                  <a:lnTo>
                    <a:pt x="303" y="0"/>
                  </a:lnTo>
                  <a:lnTo>
                    <a:pt x="303" y="31"/>
                  </a:lnTo>
                  <a:lnTo>
                    <a:pt x="295" y="31"/>
                  </a:lnTo>
                  <a:lnTo>
                    <a:pt x="295" y="15"/>
                  </a:lnTo>
                  <a:lnTo>
                    <a:pt x="151" y="31"/>
                  </a:lnTo>
                  <a:lnTo>
                    <a:pt x="136" y="8"/>
                  </a:lnTo>
                  <a:lnTo>
                    <a:pt x="0" y="23"/>
                  </a:lnTo>
                  <a:lnTo>
                    <a:pt x="8" y="61"/>
                  </a:lnTo>
                  <a:lnTo>
                    <a:pt x="8" y="68"/>
                  </a:lnTo>
                  <a:lnTo>
                    <a:pt x="15" y="61"/>
                  </a:lnTo>
                  <a:lnTo>
                    <a:pt x="23" y="53"/>
                  </a:lnTo>
                  <a:lnTo>
                    <a:pt x="30" y="61"/>
                  </a:lnTo>
                  <a:lnTo>
                    <a:pt x="30" y="46"/>
                  </a:lnTo>
                  <a:lnTo>
                    <a:pt x="38" y="53"/>
                  </a:lnTo>
                  <a:lnTo>
                    <a:pt x="23" y="61"/>
                  </a:lnTo>
                  <a:lnTo>
                    <a:pt x="76" y="46"/>
                  </a:lnTo>
                  <a:lnTo>
                    <a:pt x="83" y="53"/>
                  </a:lnTo>
                  <a:lnTo>
                    <a:pt x="61" y="61"/>
                  </a:lnTo>
                  <a:lnTo>
                    <a:pt x="106" y="68"/>
                  </a:lnTo>
                  <a:lnTo>
                    <a:pt x="98" y="61"/>
                  </a:lnTo>
                  <a:lnTo>
                    <a:pt x="114" y="53"/>
                  </a:lnTo>
                  <a:lnTo>
                    <a:pt x="106" y="68"/>
                  </a:lnTo>
                  <a:lnTo>
                    <a:pt x="121" y="76"/>
                  </a:lnTo>
                  <a:lnTo>
                    <a:pt x="106" y="68"/>
                  </a:lnTo>
                  <a:lnTo>
                    <a:pt x="129" y="84"/>
                  </a:lnTo>
                  <a:lnTo>
                    <a:pt x="129" y="99"/>
                  </a:lnTo>
                  <a:lnTo>
                    <a:pt x="144" y="99"/>
                  </a:lnTo>
                  <a:lnTo>
                    <a:pt x="182" y="76"/>
                  </a:lnTo>
                  <a:lnTo>
                    <a:pt x="182" y="68"/>
                  </a:lnTo>
                  <a:lnTo>
                    <a:pt x="189" y="61"/>
                  </a:lnTo>
                  <a:lnTo>
                    <a:pt x="220" y="68"/>
                  </a:lnTo>
                  <a:lnTo>
                    <a:pt x="257" y="114"/>
                  </a:lnTo>
                  <a:lnTo>
                    <a:pt x="273" y="114"/>
                  </a:lnTo>
                  <a:lnTo>
                    <a:pt x="288" y="152"/>
                  </a:lnTo>
                  <a:lnTo>
                    <a:pt x="280" y="197"/>
                  </a:lnTo>
                  <a:lnTo>
                    <a:pt x="295" y="205"/>
                  </a:lnTo>
                  <a:lnTo>
                    <a:pt x="295" y="190"/>
                  </a:lnTo>
                  <a:lnTo>
                    <a:pt x="288" y="182"/>
                  </a:lnTo>
                  <a:lnTo>
                    <a:pt x="303" y="190"/>
                  </a:lnTo>
                  <a:lnTo>
                    <a:pt x="310" y="182"/>
                  </a:lnTo>
                  <a:lnTo>
                    <a:pt x="295" y="213"/>
                  </a:lnTo>
                  <a:lnTo>
                    <a:pt x="310" y="213"/>
                  </a:lnTo>
                  <a:lnTo>
                    <a:pt x="295" y="220"/>
                  </a:lnTo>
                  <a:lnTo>
                    <a:pt x="326" y="251"/>
                  </a:lnTo>
                  <a:lnTo>
                    <a:pt x="333" y="258"/>
                  </a:lnTo>
                  <a:lnTo>
                    <a:pt x="326" y="243"/>
                  </a:lnTo>
                  <a:lnTo>
                    <a:pt x="341" y="243"/>
                  </a:lnTo>
                  <a:lnTo>
                    <a:pt x="341" y="273"/>
                  </a:lnTo>
                  <a:lnTo>
                    <a:pt x="356" y="258"/>
                  </a:lnTo>
                  <a:lnTo>
                    <a:pt x="341" y="273"/>
                  </a:lnTo>
                  <a:lnTo>
                    <a:pt x="348" y="273"/>
                  </a:lnTo>
                  <a:lnTo>
                    <a:pt x="363" y="311"/>
                  </a:lnTo>
                  <a:lnTo>
                    <a:pt x="394" y="319"/>
                  </a:lnTo>
                  <a:lnTo>
                    <a:pt x="409" y="349"/>
                  </a:lnTo>
                  <a:lnTo>
                    <a:pt x="447" y="334"/>
                  </a:lnTo>
                  <a:lnTo>
                    <a:pt x="454" y="296"/>
                  </a:lnTo>
                  <a:lnTo>
                    <a:pt x="454" y="235"/>
                  </a:lnTo>
                  <a:lnTo>
                    <a:pt x="454" y="2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559"/>
            <p:cNvSpPr>
              <a:spLocks/>
            </p:cNvSpPr>
            <p:nvPr/>
          </p:nvSpPr>
          <p:spPr bwMode="auto">
            <a:xfrm>
              <a:off x="3444" y="2338"/>
              <a:ext cx="272" cy="289"/>
            </a:xfrm>
            <a:custGeom>
              <a:avLst/>
              <a:gdLst>
                <a:gd name="T0" fmla="*/ 257 w 272"/>
                <a:gd name="T1" fmla="*/ 160 h 289"/>
                <a:gd name="T2" fmla="*/ 234 w 272"/>
                <a:gd name="T3" fmla="*/ 114 h 289"/>
                <a:gd name="T4" fmla="*/ 166 w 272"/>
                <a:gd name="T5" fmla="*/ 69 h 289"/>
                <a:gd name="T6" fmla="*/ 151 w 272"/>
                <a:gd name="T7" fmla="*/ 31 h 289"/>
                <a:gd name="T8" fmla="*/ 121 w 272"/>
                <a:gd name="T9" fmla="*/ 23 h 289"/>
                <a:gd name="T10" fmla="*/ 128 w 272"/>
                <a:gd name="T11" fmla="*/ 0 h 289"/>
                <a:gd name="T12" fmla="*/ 68 w 272"/>
                <a:gd name="T13" fmla="*/ 8 h 289"/>
                <a:gd name="T14" fmla="*/ 0 w 272"/>
                <a:gd name="T15" fmla="*/ 15 h 289"/>
                <a:gd name="T16" fmla="*/ 38 w 272"/>
                <a:gd name="T17" fmla="*/ 152 h 289"/>
                <a:gd name="T18" fmla="*/ 60 w 272"/>
                <a:gd name="T19" fmla="*/ 190 h 289"/>
                <a:gd name="T20" fmla="*/ 53 w 272"/>
                <a:gd name="T21" fmla="*/ 213 h 289"/>
                <a:gd name="T22" fmla="*/ 60 w 272"/>
                <a:gd name="T23" fmla="*/ 266 h 289"/>
                <a:gd name="T24" fmla="*/ 75 w 272"/>
                <a:gd name="T25" fmla="*/ 289 h 289"/>
                <a:gd name="T26" fmla="*/ 219 w 272"/>
                <a:gd name="T27" fmla="*/ 273 h 289"/>
                <a:gd name="T28" fmla="*/ 219 w 272"/>
                <a:gd name="T29" fmla="*/ 289 h 289"/>
                <a:gd name="T30" fmla="*/ 227 w 272"/>
                <a:gd name="T31" fmla="*/ 289 h 289"/>
                <a:gd name="T32" fmla="*/ 227 w 272"/>
                <a:gd name="T33" fmla="*/ 258 h 289"/>
                <a:gd name="T34" fmla="*/ 257 w 272"/>
                <a:gd name="T35" fmla="*/ 258 h 289"/>
                <a:gd name="T36" fmla="*/ 257 w 272"/>
                <a:gd name="T37" fmla="*/ 243 h 289"/>
                <a:gd name="T38" fmla="*/ 250 w 272"/>
                <a:gd name="T39" fmla="*/ 243 h 289"/>
                <a:gd name="T40" fmla="*/ 257 w 272"/>
                <a:gd name="T41" fmla="*/ 243 h 289"/>
                <a:gd name="T42" fmla="*/ 250 w 272"/>
                <a:gd name="T43" fmla="*/ 235 h 289"/>
                <a:gd name="T44" fmla="*/ 265 w 272"/>
                <a:gd name="T45" fmla="*/ 205 h 289"/>
                <a:gd name="T46" fmla="*/ 257 w 272"/>
                <a:gd name="T47" fmla="*/ 182 h 289"/>
                <a:gd name="T48" fmla="*/ 272 w 272"/>
                <a:gd name="T49" fmla="*/ 182 h 289"/>
                <a:gd name="T50" fmla="*/ 257 w 272"/>
                <a:gd name="T51" fmla="*/ 16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2" h="289">
                  <a:moveTo>
                    <a:pt x="257" y="160"/>
                  </a:moveTo>
                  <a:lnTo>
                    <a:pt x="234" y="114"/>
                  </a:lnTo>
                  <a:lnTo>
                    <a:pt x="166" y="69"/>
                  </a:lnTo>
                  <a:lnTo>
                    <a:pt x="151" y="31"/>
                  </a:lnTo>
                  <a:lnTo>
                    <a:pt x="121" y="23"/>
                  </a:lnTo>
                  <a:lnTo>
                    <a:pt x="128" y="0"/>
                  </a:lnTo>
                  <a:lnTo>
                    <a:pt x="68" y="8"/>
                  </a:lnTo>
                  <a:lnTo>
                    <a:pt x="0" y="15"/>
                  </a:lnTo>
                  <a:lnTo>
                    <a:pt x="38" y="152"/>
                  </a:lnTo>
                  <a:lnTo>
                    <a:pt x="60" y="190"/>
                  </a:lnTo>
                  <a:lnTo>
                    <a:pt x="53" y="213"/>
                  </a:lnTo>
                  <a:lnTo>
                    <a:pt x="60" y="266"/>
                  </a:lnTo>
                  <a:lnTo>
                    <a:pt x="75" y="289"/>
                  </a:lnTo>
                  <a:lnTo>
                    <a:pt x="219" y="273"/>
                  </a:lnTo>
                  <a:lnTo>
                    <a:pt x="219" y="289"/>
                  </a:lnTo>
                  <a:lnTo>
                    <a:pt x="227" y="289"/>
                  </a:lnTo>
                  <a:lnTo>
                    <a:pt x="227" y="258"/>
                  </a:lnTo>
                  <a:lnTo>
                    <a:pt x="257" y="258"/>
                  </a:lnTo>
                  <a:lnTo>
                    <a:pt x="257" y="243"/>
                  </a:lnTo>
                  <a:lnTo>
                    <a:pt x="250" y="243"/>
                  </a:lnTo>
                  <a:lnTo>
                    <a:pt x="257" y="243"/>
                  </a:lnTo>
                  <a:lnTo>
                    <a:pt x="250" y="235"/>
                  </a:lnTo>
                  <a:lnTo>
                    <a:pt x="265" y="205"/>
                  </a:lnTo>
                  <a:lnTo>
                    <a:pt x="257" y="182"/>
                  </a:lnTo>
                  <a:lnTo>
                    <a:pt x="272" y="182"/>
                  </a:lnTo>
                  <a:lnTo>
                    <a:pt x="257" y="16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560"/>
            <p:cNvSpPr>
              <a:spLocks/>
            </p:cNvSpPr>
            <p:nvPr/>
          </p:nvSpPr>
          <p:spPr bwMode="auto">
            <a:xfrm>
              <a:off x="3444" y="2338"/>
              <a:ext cx="272" cy="289"/>
            </a:xfrm>
            <a:custGeom>
              <a:avLst/>
              <a:gdLst>
                <a:gd name="T0" fmla="*/ 257 w 272"/>
                <a:gd name="T1" fmla="*/ 160 h 289"/>
                <a:gd name="T2" fmla="*/ 234 w 272"/>
                <a:gd name="T3" fmla="*/ 114 h 289"/>
                <a:gd name="T4" fmla="*/ 166 w 272"/>
                <a:gd name="T5" fmla="*/ 69 h 289"/>
                <a:gd name="T6" fmla="*/ 151 w 272"/>
                <a:gd name="T7" fmla="*/ 31 h 289"/>
                <a:gd name="T8" fmla="*/ 121 w 272"/>
                <a:gd name="T9" fmla="*/ 23 h 289"/>
                <a:gd name="T10" fmla="*/ 128 w 272"/>
                <a:gd name="T11" fmla="*/ 0 h 289"/>
                <a:gd name="T12" fmla="*/ 68 w 272"/>
                <a:gd name="T13" fmla="*/ 8 h 289"/>
                <a:gd name="T14" fmla="*/ 0 w 272"/>
                <a:gd name="T15" fmla="*/ 15 h 289"/>
                <a:gd name="T16" fmla="*/ 38 w 272"/>
                <a:gd name="T17" fmla="*/ 152 h 289"/>
                <a:gd name="T18" fmla="*/ 60 w 272"/>
                <a:gd name="T19" fmla="*/ 190 h 289"/>
                <a:gd name="T20" fmla="*/ 53 w 272"/>
                <a:gd name="T21" fmla="*/ 213 h 289"/>
                <a:gd name="T22" fmla="*/ 60 w 272"/>
                <a:gd name="T23" fmla="*/ 266 h 289"/>
                <a:gd name="T24" fmla="*/ 75 w 272"/>
                <a:gd name="T25" fmla="*/ 289 h 289"/>
                <a:gd name="T26" fmla="*/ 219 w 272"/>
                <a:gd name="T27" fmla="*/ 273 h 289"/>
                <a:gd name="T28" fmla="*/ 219 w 272"/>
                <a:gd name="T29" fmla="*/ 289 h 289"/>
                <a:gd name="T30" fmla="*/ 227 w 272"/>
                <a:gd name="T31" fmla="*/ 289 h 289"/>
                <a:gd name="T32" fmla="*/ 227 w 272"/>
                <a:gd name="T33" fmla="*/ 258 h 289"/>
                <a:gd name="T34" fmla="*/ 257 w 272"/>
                <a:gd name="T35" fmla="*/ 258 h 289"/>
                <a:gd name="T36" fmla="*/ 257 w 272"/>
                <a:gd name="T37" fmla="*/ 243 h 289"/>
                <a:gd name="T38" fmla="*/ 250 w 272"/>
                <a:gd name="T39" fmla="*/ 243 h 289"/>
                <a:gd name="T40" fmla="*/ 257 w 272"/>
                <a:gd name="T41" fmla="*/ 243 h 289"/>
                <a:gd name="T42" fmla="*/ 250 w 272"/>
                <a:gd name="T43" fmla="*/ 235 h 289"/>
                <a:gd name="T44" fmla="*/ 265 w 272"/>
                <a:gd name="T45" fmla="*/ 205 h 289"/>
                <a:gd name="T46" fmla="*/ 257 w 272"/>
                <a:gd name="T47" fmla="*/ 182 h 289"/>
                <a:gd name="T48" fmla="*/ 272 w 272"/>
                <a:gd name="T49" fmla="*/ 182 h 289"/>
                <a:gd name="T50" fmla="*/ 257 w 272"/>
                <a:gd name="T51" fmla="*/ 160 h 289"/>
                <a:gd name="T52" fmla="*/ 257 w 272"/>
                <a:gd name="T53" fmla="*/ 16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89">
                  <a:moveTo>
                    <a:pt x="257" y="160"/>
                  </a:moveTo>
                  <a:lnTo>
                    <a:pt x="234" y="114"/>
                  </a:lnTo>
                  <a:lnTo>
                    <a:pt x="166" y="69"/>
                  </a:lnTo>
                  <a:lnTo>
                    <a:pt x="151" y="31"/>
                  </a:lnTo>
                  <a:lnTo>
                    <a:pt x="121" y="23"/>
                  </a:lnTo>
                  <a:lnTo>
                    <a:pt x="128" y="0"/>
                  </a:lnTo>
                  <a:lnTo>
                    <a:pt x="68" y="8"/>
                  </a:lnTo>
                  <a:lnTo>
                    <a:pt x="0" y="15"/>
                  </a:lnTo>
                  <a:lnTo>
                    <a:pt x="38" y="152"/>
                  </a:lnTo>
                  <a:lnTo>
                    <a:pt x="60" y="190"/>
                  </a:lnTo>
                  <a:lnTo>
                    <a:pt x="53" y="213"/>
                  </a:lnTo>
                  <a:lnTo>
                    <a:pt x="60" y="266"/>
                  </a:lnTo>
                  <a:lnTo>
                    <a:pt x="75" y="289"/>
                  </a:lnTo>
                  <a:lnTo>
                    <a:pt x="219" y="273"/>
                  </a:lnTo>
                  <a:lnTo>
                    <a:pt x="219" y="289"/>
                  </a:lnTo>
                  <a:lnTo>
                    <a:pt x="227" y="289"/>
                  </a:lnTo>
                  <a:lnTo>
                    <a:pt x="227" y="258"/>
                  </a:lnTo>
                  <a:lnTo>
                    <a:pt x="257" y="258"/>
                  </a:lnTo>
                  <a:lnTo>
                    <a:pt x="257" y="243"/>
                  </a:lnTo>
                  <a:lnTo>
                    <a:pt x="250" y="243"/>
                  </a:lnTo>
                  <a:lnTo>
                    <a:pt x="257" y="243"/>
                  </a:lnTo>
                  <a:lnTo>
                    <a:pt x="250" y="235"/>
                  </a:lnTo>
                  <a:lnTo>
                    <a:pt x="265" y="205"/>
                  </a:lnTo>
                  <a:lnTo>
                    <a:pt x="257" y="182"/>
                  </a:lnTo>
                  <a:lnTo>
                    <a:pt x="272" y="182"/>
                  </a:lnTo>
                  <a:lnTo>
                    <a:pt x="257" y="160"/>
                  </a:lnTo>
                  <a:lnTo>
                    <a:pt x="257" y="16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561"/>
            <p:cNvSpPr>
              <a:spLocks/>
            </p:cNvSpPr>
            <p:nvPr/>
          </p:nvSpPr>
          <p:spPr bwMode="auto">
            <a:xfrm>
              <a:off x="2286" y="2892"/>
              <a:ext cx="60" cy="99"/>
            </a:xfrm>
            <a:custGeom>
              <a:avLst/>
              <a:gdLst>
                <a:gd name="T0" fmla="*/ 60 w 60"/>
                <a:gd name="T1" fmla="*/ 53 h 99"/>
                <a:gd name="T2" fmla="*/ 53 w 60"/>
                <a:gd name="T3" fmla="*/ 68 h 99"/>
                <a:gd name="T4" fmla="*/ 45 w 60"/>
                <a:gd name="T5" fmla="*/ 76 h 99"/>
                <a:gd name="T6" fmla="*/ 38 w 60"/>
                <a:gd name="T7" fmla="*/ 68 h 99"/>
                <a:gd name="T8" fmla="*/ 30 w 60"/>
                <a:gd name="T9" fmla="*/ 83 h 99"/>
                <a:gd name="T10" fmla="*/ 23 w 60"/>
                <a:gd name="T11" fmla="*/ 91 h 99"/>
                <a:gd name="T12" fmla="*/ 23 w 60"/>
                <a:gd name="T13" fmla="*/ 99 h 99"/>
                <a:gd name="T14" fmla="*/ 15 w 60"/>
                <a:gd name="T15" fmla="*/ 91 h 99"/>
                <a:gd name="T16" fmla="*/ 7 w 60"/>
                <a:gd name="T17" fmla="*/ 91 h 99"/>
                <a:gd name="T18" fmla="*/ 7 w 60"/>
                <a:gd name="T19" fmla="*/ 46 h 99"/>
                <a:gd name="T20" fmla="*/ 0 w 60"/>
                <a:gd name="T21" fmla="*/ 38 h 99"/>
                <a:gd name="T22" fmla="*/ 7 w 60"/>
                <a:gd name="T23" fmla="*/ 30 h 99"/>
                <a:gd name="T24" fmla="*/ 15 w 60"/>
                <a:gd name="T25" fmla="*/ 23 h 99"/>
                <a:gd name="T26" fmla="*/ 15 w 60"/>
                <a:gd name="T27" fmla="*/ 15 h 99"/>
                <a:gd name="T28" fmla="*/ 7 w 60"/>
                <a:gd name="T29" fmla="*/ 8 h 99"/>
                <a:gd name="T30" fmla="*/ 7 w 60"/>
                <a:gd name="T31" fmla="*/ 0 h 99"/>
                <a:gd name="T32" fmla="*/ 15 w 60"/>
                <a:gd name="T33" fmla="*/ 0 h 99"/>
                <a:gd name="T34" fmla="*/ 23 w 60"/>
                <a:gd name="T35" fmla="*/ 8 h 99"/>
                <a:gd name="T36" fmla="*/ 30 w 60"/>
                <a:gd name="T37" fmla="*/ 15 h 99"/>
                <a:gd name="T38" fmla="*/ 38 w 60"/>
                <a:gd name="T39" fmla="*/ 23 h 99"/>
                <a:gd name="T40" fmla="*/ 45 w 60"/>
                <a:gd name="T41" fmla="*/ 30 h 99"/>
                <a:gd name="T42" fmla="*/ 45 w 60"/>
                <a:gd name="T43" fmla="*/ 38 h 99"/>
                <a:gd name="T44" fmla="*/ 53 w 60"/>
                <a:gd name="T45" fmla="*/ 38 h 99"/>
                <a:gd name="T46" fmla="*/ 53 w 60"/>
                <a:gd name="T47" fmla="*/ 46 h 99"/>
                <a:gd name="T48" fmla="*/ 60 w 60"/>
                <a:gd name="T49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99">
                  <a:moveTo>
                    <a:pt x="60" y="53"/>
                  </a:moveTo>
                  <a:lnTo>
                    <a:pt x="53" y="68"/>
                  </a:lnTo>
                  <a:lnTo>
                    <a:pt x="45" y="76"/>
                  </a:lnTo>
                  <a:lnTo>
                    <a:pt x="38" y="68"/>
                  </a:lnTo>
                  <a:lnTo>
                    <a:pt x="30" y="83"/>
                  </a:lnTo>
                  <a:lnTo>
                    <a:pt x="23" y="91"/>
                  </a:lnTo>
                  <a:lnTo>
                    <a:pt x="23" y="99"/>
                  </a:lnTo>
                  <a:lnTo>
                    <a:pt x="15" y="91"/>
                  </a:lnTo>
                  <a:lnTo>
                    <a:pt x="7" y="91"/>
                  </a:lnTo>
                  <a:lnTo>
                    <a:pt x="7" y="46"/>
                  </a:lnTo>
                  <a:lnTo>
                    <a:pt x="0" y="38"/>
                  </a:lnTo>
                  <a:lnTo>
                    <a:pt x="7" y="30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8" y="23"/>
                  </a:lnTo>
                  <a:lnTo>
                    <a:pt x="45" y="30"/>
                  </a:lnTo>
                  <a:lnTo>
                    <a:pt x="45" y="38"/>
                  </a:lnTo>
                  <a:lnTo>
                    <a:pt x="53" y="38"/>
                  </a:lnTo>
                  <a:lnTo>
                    <a:pt x="53" y="46"/>
                  </a:lnTo>
                  <a:lnTo>
                    <a:pt x="60" y="53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562"/>
            <p:cNvSpPr>
              <a:spLocks/>
            </p:cNvSpPr>
            <p:nvPr/>
          </p:nvSpPr>
          <p:spPr bwMode="auto">
            <a:xfrm>
              <a:off x="2286" y="2892"/>
              <a:ext cx="60" cy="99"/>
            </a:xfrm>
            <a:custGeom>
              <a:avLst/>
              <a:gdLst>
                <a:gd name="T0" fmla="*/ 60 w 60"/>
                <a:gd name="T1" fmla="*/ 53 h 99"/>
                <a:gd name="T2" fmla="*/ 53 w 60"/>
                <a:gd name="T3" fmla="*/ 68 h 99"/>
                <a:gd name="T4" fmla="*/ 45 w 60"/>
                <a:gd name="T5" fmla="*/ 76 h 99"/>
                <a:gd name="T6" fmla="*/ 38 w 60"/>
                <a:gd name="T7" fmla="*/ 68 h 99"/>
                <a:gd name="T8" fmla="*/ 30 w 60"/>
                <a:gd name="T9" fmla="*/ 83 h 99"/>
                <a:gd name="T10" fmla="*/ 23 w 60"/>
                <a:gd name="T11" fmla="*/ 91 h 99"/>
                <a:gd name="T12" fmla="*/ 23 w 60"/>
                <a:gd name="T13" fmla="*/ 99 h 99"/>
                <a:gd name="T14" fmla="*/ 15 w 60"/>
                <a:gd name="T15" fmla="*/ 91 h 99"/>
                <a:gd name="T16" fmla="*/ 7 w 60"/>
                <a:gd name="T17" fmla="*/ 91 h 99"/>
                <a:gd name="T18" fmla="*/ 7 w 60"/>
                <a:gd name="T19" fmla="*/ 46 h 99"/>
                <a:gd name="T20" fmla="*/ 0 w 60"/>
                <a:gd name="T21" fmla="*/ 38 h 99"/>
                <a:gd name="T22" fmla="*/ 7 w 60"/>
                <a:gd name="T23" fmla="*/ 30 h 99"/>
                <a:gd name="T24" fmla="*/ 15 w 60"/>
                <a:gd name="T25" fmla="*/ 23 h 99"/>
                <a:gd name="T26" fmla="*/ 15 w 60"/>
                <a:gd name="T27" fmla="*/ 15 h 99"/>
                <a:gd name="T28" fmla="*/ 7 w 60"/>
                <a:gd name="T29" fmla="*/ 8 h 99"/>
                <a:gd name="T30" fmla="*/ 7 w 60"/>
                <a:gd name="T31" fmla="*/ 0 h 99"/>
                <a:gd name="T32" fmla="*/ 15 w 60"/>
                <a:gd name="T33" fmla="*/ 0 h 99"/>
                <a:gd name="T34" fmla="*/ 23 w 60"/>
                <a:gd name="T35" fmla="*/ 8 h 99"/>
                <a:gd name="T36" fmla="*/ 30 w 60"/>
                <a:gd name="T37" fmla="*/ 15 h 99"/>
                <a:gd name="T38" fmla="*/ 38 w 60"/>
                <a:gd name="T39" fmla="*/ 23 h 99"/>
                <a:gd name="T40" fmla="*/ 45 w 60"/>
                <a:gd name="T41" fmla="*/ 30 h 99"/>
                <a:gd name="T42" fmla="*/ 45 w 60"/>
                <a:gd name="T43" fmla="*/ 38 h 99"/>
                <a:gd name="T44" fmla="*/ 53 w 60"/>
                <a:gd name="T45" fmla="*/ 38 h 99"/>
                <a:gd name="T46" fmla="*/ 53 w 60"/>
                <a:gd name="T47" fmla="*/ 46 h 99"/>
                <a:gd name="T48" fmla="*/ 60 w 60"/>
                <a:gd name="T49" fmla="*/ 53 h 99"/>
                <a:gd name="T50" fmla="*/ 60 w 60"/>
                <a:gd name="T51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99">
                  <a:moveTo>
                    <a:pt x="60" y="53"/>
                  </a:moveTo>
                  <a:lnTo>
                    <a:pt x="53" y="68"/>
                  </a:lnTo>
                  <a:lnTo>
                    <a:pt x="45" y="76"/>
                  </a:lnTo>
                  <a:lnTo>
                    <a:pt x="38" y="68"/>
                  </a:lnTo>
                  <a:lnTo>
                    <a:pt x="30" y="83"/>
                  </a:lnTo>
                  <a:lnTo>
                    <a:pt x="23" y="91"/>
                  </a:lnTo>
                  <a:lnTo>
                    <a:pt x="23" y="99"/>
                  </a:lnTo>
                  <a:lnTo>
                    <a:pt x="15" y="91"/>
                  </a:lnTo>
                  <a:lnTo>
                    <a:pt x="7" y="91"/>
                  </a:lnTo>
                  <a:lnTo>
                    <a:pt x="7" y="46"/>
                  </a:lnTo>
                  <a:lnTo>
                    <a:pt x="0" y="38"/>
                  </a:lnTo>
                  <a:lnTo>
                    <a:pt x="7" y="30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8" y="23"/>
                  </a:lnTo>
                  <a:lnTo>
                    <a:pt x="45" y="30"/>
                  </a:lnTo>
                  <a:lnTo>
                    <a:pt x="45" y="38"/>
                  </a:lnTo>
                  <a:lnTo>
                    <a:pt x="53" y="38"/>
                  </a:lnTo>
                  <a:lnTo>
                    <a:pt x="53" y="46"/>
                  </a:lnTo>
                  <a:lnTo>
                    <a:pt x="60" y="53"/>
                  </a:lnTo>
                  <a:lnTo>
                    <a:pt x="60" y="6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563"/>
            <p:cNvSpPr>
              <a:spLocks/>
            </p:cNvSpPr>
            <p:nvPr/>
          </p:nvSpPr>
          <p:spPr bwMode="auto">
            <a:xfrm>
              <a:off x="2256" y="2839"/>
              <a:ext cx="37" cy="30"/>
            </a:xfrm>
            <a:custGeom>
              <a:avLst/>
              <a:gdLst>
                <a:gd name="T0" fmla="*/ 37 w 37"/>
                <a:gd name="T1" fmla="*/ 23 h 30"/>
                <a:gd name="T2" fmla="*/ 30 w 37"/>
                <a:gd name="T3" fmla="*/ 15 h 30"/>
                <a:gd name="T4" fmla="*/ 22 w 37"/>
                <a:gd name="T5" fmla="*/ 8 h 30"/>
                <a:gd name="T6" fmla="*/ 7 w 37"/>
                <a:gd name="T7" fmla="*/ 8 h 30"/>
                <a:gd name="T8" fmla="*/ 7 w 37"/>
                <a:gd name="T9" fmla="*/ 0 h 30"/>
                <a:gd name="T10" fmla="*/ 0 w 37"/>
                <a:gd name="T11" fmla="*/ 0 h 30"/>
                <a:gd name="T12" fmla="*/ 0 w 37"/>
                <a:gd name="T13" fmla="*/ 15 h 30"/>
                <a:gd name="T14" fmla="*/ 7 w 37"/>
                <a:gd name="T15" fmla="*/ 15 h 30"/>
                <a:gd name="T16" fmla="*/ 15 w 37"/>
                <a:gd name="T17" fmla="*/ 30 h 30"/>
                <a:gd name="T18" fmla="*/ 30 w 37"/>
                <a:gd name="T19" fmla="*/ 30 h 30"/>
                <a:gd name="T20" fmla="*/ 30 w 37"/>
                <a:gd name="T21" fmla="*/ 23 h 30"/>
                <a:gd name="T22" fmla="*/ 37 w 37"/>
                <a:gd name="T23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0">
                  <a:moveTo>
                    <a:pt x="37" y="23"/>
                  </a:moveTo>
                  <a:lnTo>
                    <a:pt x="30" y="15"/>
                  </a:lnTo>
                  <a:lnTo>
                    <a:pt x="22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30" y="23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564"/>
            <p:cNvSpPr>
              <a:spLocks/>
            </p:cNvSpPr>
            <p:nvPr/>
          </p:nvSpPr>
          <p:spPr bwMode="auto">
            <a:xfrm>
              <a:off x="2256" y="2839"/>
              <a:ext cx="37" cy="30"/>
            </a:xfrm>
            <a:custGeom>
              <a:avLst/>
              <a:gdLst>
                <a:gd name="T0" fmla="*/ 37 w 37"/>
                <a:gd name="T1" fmla="*/ 23 h 30"/>
                <a:gd name="T2" fmla="*/ 30 w 37"/>
                <a:gd name="T3" fmla="*/ 15 h 30"/>
                <a:gd name="T4" fmla="*/ 22 w 37"/>
                <a:gd name="T5" fmla="*/ 8 h 30"/>
                <a:gd name="T6" fmla="*/ 7 w 37"/>
                <a:gd name="T7" fmla="*/ 8 h 30"/>
                <a:gd name="T8" fmla="*/ 7 w 37"/>
                <a:gd name="T9" fmla="*/ 0 h 30"/>
                <a:gd name="T10" fmla="*/ 0 w 37"/>
                <a:gd name="T11" fmla="*/ 0 h 30"/>
                <a:gd name="T12" fmla="*/ 0 w 37"/>
                <a:gd name="T13" fmla="*/ 15 h 30"/>
                <a:gd name="T14" fmla="*/ 7 w 37"/>
                <a:gd name="T15" fmla="*/ 15 h 30"/>
                <a:gd name="T16" fmla="*/ 15 w 37"/>
                <a:gd name="T17" fmla="*/ 30 h 30"/>
                <a:gd name="T18" fmla="*/ 30 w 37"/>
                <a:gd name="T19" fmla="*/ 30 h 30"/>
                <a:gd name="T20" fmla="*/ 30 w 37"/>
                <a:gd name="T21" fmla="*/ 23 h 30"/>
                <a:gd name="T22" fmla="*/ 37 w 37"/>
                <a:gd name="T23" fmla="*/ 23 h 30"/>
                <a:gd name="T24" fmla="*/ 37 w 37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0">
                  <a:moveTo>
                    <a:pt x="37" y="23"/>
                  </a:moveTo>
                  <a:lnTo>
                    <a:pt x="30" y="15"/>
                  </a:lnTo>
                  <a:lnTo>
                    <a:pt x="22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30" y="23"/>
                  </a:lnTo>
                  <a:lnTo>
                    <a:pt x="37" y="23"/>
                  </a:lnTo>
                  <a:lnTo>
                    <a:pt x="37" y="3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565"/>
            <p:cNvSpPr>
              <a:spLocks/>
            </p:cNvSpPr>
            <p:nvPr/>
          </p:nvSpPr>
          <p:spPr bwMode="auto">
            <a:xfrm>
              <a:off x="2180" y="2793"/>
              <a:ext cx="30" cy="31"/>
            </a:xfrm>
            <a:custGeom>
              <a:avLst/>
              <a:gdLst>
                <a:gd name="T0" fmla="*/ 30 w 30"/>
                <a:gd name="T1" fmla="*/ 23 h 31"/>
                <a:gd name="T2" fmla="*/ 23 w 30"/>
                <a:gd name="T3" fmla="*/ 16 h 31"/>
                <a:gd name="T4" fmla="*/ 23 w 30"/>
                <a:gd name="T5" fmla="*/ 8 h 31"/>
                <a:gd name="T6" fmla="*/ 15 w 30"/>
                <a:gd name="T7" fmla="*/ 0 h 31"/>
                <a:gd name="T8" fmla="*/ 8 w 30"/>
                <a:gd name="T9" fmla="*/ 0 h 31"/>
                <a:gd name="T10" fmla="*/ 8 w 30"/>
                <a:gd name="T11" fmla="*/ 8 h 31"/>
                <a:gd name="T12" fmla="*/ 0 w 30"/>
                <a:gd name="T13" fmla="*/ 8 h 31"/>
                <a:gd name="T14" fmla="*/ 0 w 30"/>
                <a:gd name="T15" fmla="*/ 16 h 31"/>
                <a:gd name="T16" fmla="*/ 8 w 30"/>
                <a:gd name="T17" fmla="*/ 23 h 31"/>
                <a:gd name="T18" fmla="*/ 15 w 30"/>
                <a:gd name="T19" fmla="*/ 23 h 31"/>
                <a:gd name="T20" fmla="*/ 23 w 30"/>
                <a:gd name="T21" fmla="*/ 31 h 31"/>
                <a:gd name="T22" fmla="*/ 30 w 30"/>
                <a:gd name="T23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30" y="23"/>
                  </a:moveTo>
                  <a:lnTo>
                    <a:pt x="23" y="16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3"/>
                  </a:lnTo>
                  <a:lnTo>
                    <a:pt x="15" y="23"/>
                  </a:lnTo>
                  <a:lnTo>
                    <a:pt x="23" y="31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566"/>
            <p:cNvSpPr>
              <a:spLocks/>
            </p:cNvSpPr>
            <p:nvPr/>
          </p:nvSpPr>
          <p:spPr bwMode="auto">
            <a:xfrm>
              <a:off x="2180" y="2793"/>
              <a:ext cx="30" cy="31"/>
            </a:xfrm>
            <a:custGeom>
              <a:avLst/>
              <a:gdLst>
                <a:gd name="T0" fmla="*/ 30 w 30"/>
                <a:gd name="T1" fmla="*/ 23 h 31"/>
                <a:gd name="T2" fmla="*/ 23 w 30"/>
                <a:gd name="T3" fmla="*/ 16 h 31"/>
                <a:gd name="T4" fmla="*/ 23 w 30"/>
                <a:gd name="T5" fmla="*/ 8 h 31"/>
                <a:gd name="T6" fmla="*/ 15 w 30"/>
                <a:gd name="T7" fmla="*/ 0 h 31"/>
                <a:gd name="T8" fmla="*/ 8 w 30"/>
                <a:gd name="T9" fmla="*/ 0 h 31"/>
                <a:gd name="T10" fmla="*/ 8 w 30"/>
                <a:gd name="T11" fmla="*/ 8 h 31"/>
                <a:gd name="T12" fmla="*/ 0 w 30"/>
                <a:gd name="T13" fmla="*/ 8 h 31"/>
                <a:gd name="T14" fmla="*/ 0 w 30"/>
                <a:gd name="T15" fmla="*/ 16 h 31"/>
                <a:gd name="T16" fmla="*/ 8 w 30"/>
                <a:gd name="T17" fmla="*/ 23 h 31"/>
                <a:gd name="T18" fmla="*/ 15 w 30"/>
                <a:gd name="T19" fmla="*/ 23 h 31"/>
                <a:gd name="T20" fmla="*/ 23 w 30"/>
                <a:gd name="T21" fmla="*/ 31 h 31"/>
                <a:gd name="T22" fmla="*/ 30 w 30"/>
                <a:gd name="T23" fmla="*/ 23 h 31"/>
                <a:gd name="T24" fmla="*/ 30 w 30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1">
                  <a:moveTo>
                    <a:pt x="30" y="23"/>
                  </a:moveTo>
                  <a:lnTo>
                    <a:pt x="23" y="16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3"/>
                  </a:lnTo>
                  <a:lnTo>
                    <a:pt x="15" y="23"/>
                  </a:lnTo>
                  <a:lnTo>
                    <a:pt x="23" y="31"/>
                  </a:lnTo>
                  <a:lnTo>
                    <a:pt x="30" y="23"/>
                  </a:lnTo>
                  <a:lnTo>
                    <a:pt x="30" y="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567"/>
            <p:cNvSpPr>
              <a:spLocks/>
            </p:cNvSpPr>
            <p:nvPr/>
          </p:nvSpPr>
          <p:spPr bwMode="auto">
            <a:xfrm>
              <a:off x="2225" y="2824"/>
              <a:ext cx="31" cy="15"/>
            </a:xfrm>
            <a:custGeom>
              <a:avLst/>
              <a:gdLst>
                <a:gd name="T0" fmla="*/ 31 w 31"/>
                <a:gd name="T1" fmla="*/ 7 h 15"/>
                <a:gd name="T2" fmla="*/ 23 w 31"/>
                <a:gd name="T3" fmla="*/ 15 h 15"/>
                <a:gd name="T4" fmla="*/ 8 w 31"/>
                <a:gd name="T5" fmla="*/ 7 h 15"/>
                <a:gd name="T6" fmla="*/ 0 w 31"/>
                <a:gd name="T7" fmla="*/ 7 h 15"/>
                <a:gd name="T8" fmla="*/ 0 w 31"/>
                <a:gd name="T9" fmla="*/ 0 h 15"/>
                <a:gd name="T10" fmla="*/ 15 w 31"/>
                <a:gd name="T11" fmla="*/ 7 h 15"/>
                <a:gd name="T12" fmla="*/ 15 w 31"/>
                <a:gd name="T13" fmla="*/ 0 h 15"/>
                <a:gd name="T14" fmla="*/ 23 w 31"/>
                <a:gd name="T15" fmla="*/ 7 h 15"/>
                <a:gd name="T16" fmla="*/ 31 w 31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5">
                  <a:moveTo>
                    <a:pt x="31" y="7"/>
                  </a:moveTo>
                  <a:lnTo>
                    <a:pt x="23" y="1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23" y="7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568"/>
            <p:cNvSpPr>
              <a:spLocks/>
            </p:cNvSpPr>
            <p:nvPr/>
          </p:nvSpPr>
          <p:spPr bwMode="auto">
            <a:xfrm>
              <a:off x="2225" y="2824"/>
              <a:ext cx="31" cy="15"/>
            </a:xfrm>
            <a:custGeom>
              <a:avLst/>
              <a:gdLst>
                <a:gd name="T0" fmla="*/ 31 w 31"/>
                <a:gd name="T1" fmla="*/ 7 h 15"/>
                <a:gd name="T2" fmla="*/ 23 w 31"/>
                <a:gd name="T3" fmla="*/ 15 h 15"/>
                <a:gd name="T4" fmla="*/ 8 w 31"/>
                <a:gd name="T5" fmla="*/ 7 h 15"/>
                <a:gd name="T6" fmla="*/ 0 w 31"/>
                <a:gd name="T7" fmla="*/ 7 h 15"/>
                <a:gd name="T8" fmla="*/ 0 w 31"/>
                <a:gd name="T9" fmla="*/ 0 h 15"/>
                <a:gd name="T10" fmla="*/ 15 w 31"/>
                <a:gd name="T11" fmla="*/ 7 h 15"/>
                <a:gd name="T12" fmla="*/ 15 w 31"/>
                <a:gd name="T13" fmla="*/ 0 h 15"/>
                <a:gd name="T14" fmla="*/ 23 w 31"/>
                <a:gd name="T15" fmla="*/ 7 h 15"/>
                <a:gd name="T16" fmla="*/ 31 w 31"/>
                <a:gd name="T17" fmla="*/ 7 h 15"/>
                <a:gd name="T18" fmla="*/ 31 w 3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5">
                  <a:moveTo>
                    <a:pt x="31" y="7"/>
                  </a:moveTo>
                  <a:lnTo>
                    <a:pt x="23" y="1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5" y="7"/>
                  </a:lnTo>
                  <a:lnTo>
                    <a:pt x="15" y="0"/>
                  </a:lnTo>
                  <a:lnTo>
                    <a:pt x="23" y="7"/>
                  </a:lnTo>
                  <a:lnTo>
                    <a:pt x="31" y="7"/>
                  </a:lnTo>
                  <a:lnTo>
                    <a:pt x="31" y="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569"/>
            <p:cNvSpPr>
              <a:spLocks/>
            </p:cNvSpPr>
            <p:nvPr/>
          </p:nvSpPr>
          <p:spPr bwMode="auto">
            <a:xfrm>
              <a:off x="2104" y="2755"/>
              <a:ext cx="23" cy="23"/>
            </a:xfrm>
            <a:custGeom>
              <a:avLst/>
              <a:gdLst>
                <a:gd name="T0" fmla="*/ 23 w 23"/>
                <a:gd name="T1" fmla="*/ 8 h 23"/>
                <a:gd name="T2" fmla="*/ 23 w 23"/>
                <a:gd name="T3" fmla="*/ 16 h 23"/>
                <a:gd name="T4" fmla="*/ 15 w 23"/>
                <a:gd name="T5" fmla="*/ 23 h 23"/>
                <a:gd name="T6" fmla="*/ 8 w 23"/>
                <a:gd name="T7" fmla="*/ 23 h 23"/>
                <a:gd name="T8" fmla="*/ 0 w 23"/>
                <a:gd name="T9" fmla="*/ 16 h 23"/>
                <a:gd name="T10" fmla="*/ 0 w 23"/>
                <a:gd name="T11" fmla="*/ 8 h 23"/>
                <a:gd name="T12" fmla="*/ 8 w 23"/>
                <a:gd name="T13" fmla="*/ 0 h 23"/>
                <a:gd name="T14" fmla="*/ 23 w 23"/>
                <a:gd name="T15" fmla="*/ 0 h 23"/>
                <a:gd name="T16" fmla="*/ 23 w 23"/>
                <a:gd name="T1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23" y="8"/>
                  </a:moveTo>
                  <a:lnTo>
                    <a:pt x="23" y="16"/>
                  </a:lnTo>
                  <a:lnTo>
                    <a:pt x="15" y="23"/>
                  </a:lnTo>
                  <a:lnTo>
                    <a:pt x="8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570"/>
            <p:cNvSpPr>
              <a:spLocks/>
            </p:cNvSpPr>
            <p:nvPr/>
          </p:nvSpPr>
          <p:spPr bwMode="auto">
            <a:xfrm>
              <a:off x="2104" y="2755"/>
              <a:ext cx="23" cy="23"/>
            </a:xfrm>
            <a:custGeom>
              <a:avLst/>
              <a:gdLst>
                <a:gd name="T0" fmla="*/ 23 w 23"/>
                <a:gd name="T1" fmla="*/ 8 h 23"/>
                <a:gd name="T2" fmla="*/ 23 w 23"/>
                <a:gd name="T3" fmla="*/ 16 h 23"/>
                <a:gd name="T4" fmla="*/ 15 w 23"/>
                <a:gd name="T5" fmla="*/ 23 h 23"/>
                <a:gd name="T6" fmla="*/ 8 w 23"/>
                <a:gd name="T7" fmla="*/ 23 h 23"/>
                <a:gd name="T8" fmla="*/ 0 w 23"/>
                <a:gd name="T9" fmla="*/ 16 h 23"/>
                <a:gd name="T10" fmla="*/ 0 w 23"/>
                <a:gd name="T11" fmla="*/ 8 h 23"/>
                <a:gd name="T12" fmla="*/ 8 w 23"/>
                <a:gd name="T13" fmla="*/ 0 h 23"/>
                <a:gd name="T14" fmla="*/ 23 w 23"/>
                <a:gd name="T15" fmla="*/ 0 h 23"/>
                <a:gd name="T16" fmla="*/ 23 w 23"/>
                <a:gd name="T17" fmla="*/ 8 h 23"/>
                <a:gd name="T18" fmla="*/ 23 w 23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23" y="8"/>
                  </a:moveTo>
                  <a:lnTo>
                    <a:pt x="23" y="16"/>
                  </a:lnTo>
                  <a:lnTo>
                    <a:pt x="15" y="23"/>
                  </a:lnTo>
                  <a:lnTo>
                    <a:pt x="8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23" y="1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571"/>
            <p:cNvSpPr>
              <a:spLocks/>
            </p:cNvSpPr>
            <p:nvPr/>
          </p:nvSpPr>
          <p:spPr bwMode="auto">
            <a:xfrm>
              <a:off x="2082" y="2763"/>
              <a:ext cx="7" cy="23"/>
            </a:xfrm>
            <a:custGeom>
              <a:avLst/>
              <a:gdLst>
                <a:gd name="T0" fmla="*/ 7 w 7"/>
                <a:gd name="T1" fmla="*/ 8 h 23"/>
                <a:gd name="T2" fmla="*/ 7 w 7"/>
                <a:gd name="T3" fmla="*/ 0 h 23"/>
                <a:gd name="T4" fmla="*/ 7 w 7"/>
                <a:gd name="T5" fmla="*/ 8 h 23"/>
                <a:gd name="T6" fmla="*/ 0 w 7"/>
                <a:gd name="T7" fmla="*/ 15 h 23"/>
                <a:gd name="T8" fmla="*/ 0 w 7"/>
                <a:gd name="T9" fmla="*/ 23 h 23"/>
                <a:gd name="T10" fmla="*/ 7 w 7"/>
                <a:gd name="T11" fmla="*/ 15 h 23"/>
                <a:gd name="T12" fmla="*/ 7 w 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">
                  <a:moveTo>
                    <a:pt x="7" y="8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5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572"/>
            <p:cNvSpPr>
              <a:spLocks/>
            </p:cNvSpPr>
            <p:nvPr/>
          </p:nvSpPr>
          <p:spPr bwMode="auto">
            <a:xfrm>
              <a:off x="2082" y="2763"/>
              <a:ext cx="7" cy="23"/>
            </a:xfrm>
            <a:custGeom>
              <a:avLst/>
              <a:gdLst>
                <a:gd name="T0" fmla="*/ 7 w 7"/>
                <a:gd name="T1" fmla="*/ 8 h 23"/>
                <a:gd name="T2" fmla="*/ 7 w 7"/>
                <a:gd name="T3" fmla="*/ 0 h 23"/>
                <a:gd name="T4" fmla="*/ 7 w 7"/>
                <a:gd name="T5" fmla="*/ 8 h 23"/>
                <a:gd name="T6" fmla="*/ 0 w 7"/>
                <a:gd name="T7" fmla="*/ 15 h 23"/>
                <a:gd name="T8" fmla="*/ 0 w 7"/>
                <a:gd name="T9" fmla="*/ 23 h 23"/>
                <a:gd name="T10" fmla="*/ 7 w 7"/>
                <a:gd name="T11" fmla="*/ 15 h 23"/>
                <a:gd name="T12" fmla="*/ 7 w 7"/>
                <a:gd name="T13" fmla="*/ 8 h 23"/>
                <a:gd name="T14" fmla="*/ 7 w 7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3">
                  <a:moveTo>
                    <a:pt x="7" y="8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573"/>
            <p:cNvSpPr>
              <a:spLocks/>
            </p:cNvSpPr>
            <p:nvPr/>
          </p:nvSpPr>
          <p:spPr bwMode="auto">
            <a:xfrm>
              <a:off x="2256" y="2869"/>
              <a:ext cx="7" cy="8"/>
            </a:xfrm>
            <a:custGeom>
              <a:avLst/>
              <a:gdLst>
                <a:gd name="T0" fmla="*/ 7 w 7"/>
                <a:gd name="T1" fmla="*/ 8 h 8"/>
                <a:gd name="T2" fmla="*/ 0 w 7"/>
                <a:gd name="T3" fmla="*/ 8 h 8"/>
                <a:gd name="T4" fmla="*/ 7 w 7"/>
                <a:gd name="T5" fmla="*/ 0 h 8"/>
                <a:gd name="T6" fmla="*/ 7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574"/>
            <p:cNvSpPr>
              <a:spLocks/>
            </p:cNvSpPr>
            <p:nvPr/>
          </p:nvSpPr>
          <p:spPr bwMode="auto">
            <a:xfrm>
              <a:off x="2256" y="2869"/>
              <a:ext cx="7" cy="15"/>
            </a:xfrm>
            <a:custGeom>
              <a:avLst/>
              <a:gdLst>
                <a:gd name="T0" fmla="*/ 7 w 7"/>
                <a:gd name="T1" fmla="*/ 8 h 15"/>
                <a:gd name="T2" fmla="*/ 0 w 7"/>
                <a:gd name="T3" fmla="*/ 8 h 15"/>
                <a:gd name="T4" fmla="*/ 7 w 7"/>
                <a:gd name="T5" fmla="*/ 0 h 15"/>
                <a:gd name="T6" fmla="*/ 7 w 7"/>
                <a:gd name="T7" fmla="*/ 8 h 15"/>
                <a:gd name="T8" fmla="*/ 7 w 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7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575"/>
            <p:cNvSpPr>
              <a:spLocks/>
            </p:cNvSpPr>
            <p:nvPr/>
          </p:nvSpPr>
          <p:spPr bwMode="auto">
            <a:xfrm>
              <a:off x="2240" y="2847"/>
              <a:ext cx="8" cy="15"/>
            </a:xfrm>
            <a:custGeom>
              <a:avLst/>
              <a:gdLst>
                <a:gd name="T0" fmla="*/ 8 w 8"/>
                <a:gd name="T1" fmla="*/ 7 h 15"/>
                <a:gd name="T2" fmla="*/ 8 w 8"/>
                <a:gd name="T3" fmla="*/ 15 h 15"/>
                <a:gd name="T4" fmla="*/ 0 w 8"/>
                <a:gd name="T5" fmla="*/ 15 h 15"/>
                <a:gd name="T6" fmla="*/ 0 w 8"/>
                <a:gd name="T7" fmla="*/ 0 h 15"/>
                <a:gd name="T8" fmla="*/ 8 w 8"/>
                <a:gd name="T9" fmla="*/ 0 h 15"/>
                <a:gd name="T10" fmla="*/ 8 w 8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8" y="7"/>
                  </a:moveTo>
                  <a:lnTo>
                    <a:pt x="8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576"/>
            <p:cNvSpPr>
              <a:spLocks/>
            </p:cNvSpPr>
            <p:nvPr/>
          </p:nvSpPr>
          <p:spPr bwMode="auto">
            <a:xfrm>
              <a:off x="2240" y="2847"/>
              <a:ext cx="8" cy="15"/>
            </a:xfrm>
            <a:custGeom>
              <a:avLst/>
              <a:gdLst>
                <a:gd name="T0" fmla="*/ 8 w 8"/>
                <a:gd name="T1" fmla="*/ 7 h 15"/>
                <a:gd name="T2" fmla="*/ 8 w 8"/>
                <a:gd name="T3" fmla="*/ 15 h 15"/>
                <a:gd name="T4" fmla="*/ 0 w 8"/>
                <a:gd name="T5" fmla="*/ 15 h 15"/>
                <a:gd name="T6" fmla="*/ 0 w 8"/>
                <a:gd name="T7" fmla="*/ 0 h 15"/>
                <a:gd name="T8" fmla="*/ 8 w 8"/>
                <a:gd name="T9" fmla="*/ 0 h 15"/>
                <a:gd name="T10" fmla="*/ 8 w 8"/>
                <a:gd name="T11" fmla="*/ 7 h 15"/>
                <a:gd name="T12" fmla="*/ 8 w 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8" y="7"/>
                  </a:moveTo>
                  <a:lnTo>
                    <a:pt x="8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577"/>
            <p:cNvSpPr>
              <a:spLocks/>
            </p:cNvSpPr>
            <p:nvPr/>
          </p:nvSpPr>
          <p:spPr bwMode="auto">
            <a:xfrm>
              <a:off x="1923" y="1390"/>
              <a:ext cx="302" cy="486"/>
            </a:xfrm>
            <a:custGeom>
              <a:avLst/>
              <a:gdLst>
                <a:gd name="T0" fmla="*/ 302 w 302"/>
                <a:gd name="T1" fmla="*/ 334 h 486"/>
                <a:gd name="T2" fmla="*/ 287 w 302"/>
                <a:gd name="T3" fmla="*/ 311 h 486"/>
                <a:gd name="T4" fmla="*/ 280 w 302"/>
                <a:gd name="T5" fmla="*/ 326 h 486"/>
                <a:gd name="T6" fmla="*/ 242 w 302"/>
                <a:gd name="T7" fmla="*/ 319 h 486"/>
                <a:gd name="T8" fmla="*/ 219 w 302"/>
                <a:gd name="T9" fmla="*/ 326 h 486"/>
                <a:gd name="T10" fmla="*/ 212 w 302"/>
                <a:gd name="T11" fmla="*/ 296 h 486"/>
                <a:gd name="T12" fmla="*/ 196 w 302"/>
                <a:gd name="T13" fmla="*/ 288 h 486"/>
                <a:gd name="T14" fmla="*/ 181 w 302"/>
                <a:gd name="T15" fmla="*/ 235 h 486"/>
                <a:gd name="T16" fmla="*/ 166 w 302"/>
                <a:gd name="T17" fmla="*/ 243 h 486"/>
                <a:gd name="T18" fmla="*/ 159 w 302"/>
                <a:gd name="T19" fmla="*/ 235 h 486"/>
                <a:gd name="T20" fmla="*/ 181 w 302"/>
                <a:gd name="T21" fmla="*/ 167 h 486"/>
                <a:gd name="T22" fmla="*/ 159 w 302"/>
                <a:gd name="T23" fmla="*/ 167 h 486"/>
                <a:gd name="T24" fmla="*/ 143 w 302"/>
                <a:gd name="T25" fmla="*/ 121 h 486"/>
                <a:gd name="T26" fmla="*/ 128 w 302"/>
                <a:gd name="T27" fmla="*/ 106 h 486"/>
                <a:gd name="T28" fmla="*/ 128 w 302"/>
                <a:gd name="T29" fmla="*/ 91 h 486"/>
                <a:gd name="T30" fmla="*/ 121 w 302"/>
                <a:gd name="T31" fmla="*/ 76 h 486"/>
                <a:gd name="T32" fmla="*/ 136 w 302"/>
                <a:gd name="T33" fmla="*/ 8 h 486"/>
                <a:gd name="T34" fmla="*/ 98 w 302"/>
                <a:gd name="T35" fmla="*/ 0 h 486"/>
                <a:gd name="T36" fmla="*/ 60 w 302"/>
                <a:gd name="T37" fmla="*/ 167 h 486"/>
                <a:gd name="T38" fmla="*/ 60 w 302"/>
                <a:gd name="T39" fmla="*/ 190 h 486"/>
                <a:gd name="T40" fmla="*/ 75 w 302"/>
                <a:gd name="T41" fmla="*/ 212 h 486"/>
                <a:gd name="T42" fmla="*/ 22 w 302"/>
                <a:gd name="T43" fmla="*/ 281 h 486"/>
                <a:gd name="T44" fmla="*/ 30 w 302"/>
                <a:gd name="T45" fmla="*/ 303 h 486"/>
                <a:gd name="T46" fmla="*/ 0 w 302"/>
                <a:gd name="T47" fmla="*/ 432 h 486"/>
                <a:gd name="T48" fmla="*/ 136 w 302"/>
                <a:gd name="T49" fmla="*/ 463 h 486"/>
                <a:gd name="T50" fmla="*/ 272 w 302"/>
                <a:gd name="T51" fmla="*/ 486 h 486"/>
                <a:gd name="T52" fmla="*/ 302 w 302"/>
                <a:gd name="T53" fmla="*/ 33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486">
                  <a:moveTo>
                    <a:pt x="302" y="334"/>
                  </a:moveTo>
                  <a:lnTo>
                    <a:pt x="287" y="311"/>
                  </a:lnTo>
                  <a:lnTo>
                    <a:pt x="280" y="326"/>
                  </a:lnTo>
                  <a:lnTo>
                    <a:pt x="242" y="319"/>
                  </a:lnTo>
                  <a:lnTo>
                    <a:pt x="219" y="326"/>
                  </a:lnTo>
                  <a:lnTo>
                    <a:pt x="212" y="296"/>
                  </a:lnTo>
                  <a:lnTo>
                    <a:pt x="196" y="288"/>
                  </a:lnTo>
                  <a:lnTo>
                    <a:pt x="181" y="235"/>
                  </a:lnTo>
                  <a:lnTo>
                    <a:pt x="166" y="243"/>
                  </a:lnTo>
                  <a:lnTo>
                    <a:pt x="159" y="235"/>
                  </a:lnTo>
                  <a:lnTo>
                    <a:pt x="181" y="167"/>
                  </a:lnTo>
                  <a:lnTo>
                    <a:pt x="159" y="167"/>
                  </a:lnTo>
                  <a:lnTo>
                    <a:pt x="143" y="121"/>
                  </a:lnTo>
                  <a:lnTo>
                    <a:pt x="128" y="106"/>
                  </a:lnTo>
                  <a:lnTo>
                    <a:pt x="128" y="91"/>
                  </a:lnTo>
                  <a:lnTo>
                    <a:pt x="121" y="76"/>
                  </a:lnTo>
                  <a:lnTo>
                    <a:pt x="136" y="8"/>
                  </a:lnTo>
                  <a:lnTo>
                    <a:pt x="98" y="0"/>
                  </a:lnTo>
                  <a:lnTo>
                    <a:pt x="60" y="167"/>
                  </a:lnTo>
                  <a:lnTo>
                    <a:pt x="60" y="190"/>
                  </a:lnTo>
                  <a:lnTo>
                    <a:pt x="75" y="212"/>
                  </a:lnTo>
                  <a:lnTo>
                    <a:pt x="22" y="281"/>
                  </a:lnTo>
                  <a:lnTo>
                    <a:pt x="30" y="303"/>
                  </a:lnTo>
                  <a:lnTo>
                    <a:pt x="0" y="432"/>
                  </a:lnTo>
                  <a:lnTo>
                    <a:pt x="136" y="463"/>
                  </a:lnTo>
                  <a:lnTo>
                    <a:pt x="272" y="486"/>
                  </a:lnTo>
                  <a:lnTo>
                    <a:pt x="302" y="334"/>
                  </a:lnTo>
                  <a:close/>
                </a:path>
              </a:pathLst>
            </a:custGeom>
            <a:solidFill>
              <a:srgbClr val="FF8C00"/>
            </a:solidFill>
            <a:ln w="12700">
              <a:solidFill>
                <a:srgbClr val="FF8C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6" name="Freeform 578"/>
            <p:cNvSpPr>
              <a:spLocks/>
            </p:cNvSpPr>
            <p:nvPr/>
          </p:nvSpPr>
          <p:spPr bwMode="auto">
            <a:xfrm>
              <a:off x="1923" y="1390"/>
              <a:ext cx="302" cy="486"/>
            </a:xfrm>
            <a:custGeom>
              <a:avLst/>
              <a:gdLst>
                <a:gd name="T0" fmla="*/ 302 w 302"/>
                <a:gd name="T1" fmla="*/ 334 h 486"/>
                <a:gd name="T2" fmla="*/ 287 w 302"/>
                <a:gd name="T3" fmla="*/ 311 h 486"/>
                <a:gd name="T4" fmla="*/ 280 w 302"/>
                <a:gd name="T5" fmla="*/ 326 h 486"/>
                <a:gd name="T6" fmla="*/ 242 w 302"/>
                <a:gd name="T7" fmla="*/ 319 h 486"/>
                <a:gd name="T8" fmla="*/ 219 w 302"/>
                <a:gd name="T9" fmla="*/ 326 h 486"/>
                <a:gd name="T10" fmla="*/ 212 w 302"/>
                <a:gd name="T11" fmla="*/ 296 h 486"/>
                <a:gd name="T12" fmla="*/ 196 w 302"/>
                <a:gd name="T13" fmla="*/ 288 h 486"/>
                <a:gd name="T14" fmla="*/ 181 w 302"/>
                <a:gd name="T15" fmla="*/ 235 h 486"/>
                <a:gd name="T16" fmla="*/ 166 w 302"/>
                <a:gd name="T17" fmla="*/ 243 h 486"/>
                <a:gd name="T18" fmla="*/ 159 w 302"/>
                <a:gd name="T19" fmla="*/ 235 h 486"/>
                <a:gd name="T20" fmla="*/ 181 w 302"/>
                <a:gd name="T21" fmla="*/ 167 h 486"/>
                <a:gd name="T22" fmla="*/ 159 w 302"/>
                <a:gd name="T23" fmla="*/ 167 h 486"/>
                <a:gd name="T24" fmla="*/ 143 w 302"/>
                <a:gd name="T25" fmla="*/ 121 h 486"/>
                <a:gd name="T26" fmla="*/ 128 w 302"/>
                <a:gd name="T27" fmla="*/ 106 h 486"/>
                <a:gd name="T28" fmla="*/ 128 w 302"/>
                <a:gd name="T29" fmla="*/ 91 h 486"/>
                <a:gd name="T30" fmla="*/ 121 w 302"/>
                <a:gd name="T31" fmla="*/ 76 h 486"/>
                <a:gd name="T32" fmla="*/ 136 w 302"/>
                <a:gd name="T33" fmla="*/ 8 h 486"/>
                <a:gd name="T34" fmla="*/ 98 w 302"/>
                <a:gd name="T35" fmla="*/ 0 h 486"/>
                <a:gd name="T36" fmla="*/ 60 w 302"/>
                <a:gd name="T37" fmla="*/ 167 h 486"/>
                <a:gd name="T38" fmla="*/ 60 w 302"/>
                <a:gd name="T39" fmla="*/ 190 h 486"/>
                <a:gd name="T40" fmla="*/ 75 w 302"/>
                <a:gd name="T41" fmla="*/ 212 h 486"/>
                <a:gd name="T42" fmla="*/ 22 w 302"/>
                <a:gd name="T43" fmla="*/ 281 h 486"/>
                <a:gd name="T44" fmla="*/ 30 w 302"/>
                <a:gd name="T45" fmla="*/ 303 h 486"/>
                <a:gd name="T46" fmla="*/ 0 w 302"/>
                <a:gd name="T47" fmla="*/ 432 h 486"/>
                <a:gd name="T48" fmla="*/ 136 w 302"/>
                <a:gd name="T49" fmla="*/ 463 h 486"/>
                <a:gd name="T50" fmla="*/ 272 w 302"/>
                <a:gd name="T51" fmla="*/ 486 h 486"/>
                <a:gd name="T52" fmla="*/ 302 w 302"/>
                <a:gd name="T53" fmla="*/ 334 h 486"/>
                <a:gd name="T54" fmla="*/ 302 w 302"/>
                <a:gd name="T55" fmla="*/ 34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2" h="486">
                  <a:moveTo>
                    <a:pt x="302" y="334"/>
                  </a:moveTo>
                  <a:lnTo>
                    <a:pt x="287" y="311"/>
                  </a:lnTo>
                  <a:lnTo>
                    <a:pt x="280" y="326"/>
                  </a:lnTo>
                  <a:lnTo>
                    <a:pt x="242" y="319"/>
                  </a:lnTo>
                  <a:lnTo>
                    <a:pt x="219" y="326"/>
                  </a:lnTo>
                  <a:lnTo>
                    <a:pt x="212" y="296"/>
                  </a:lnTo>
                  <a:lnTo>
                    <a:pt x="196" y="288"/>
                  </a:lnTo>
                  <a:lnTo>
                    <a:pt x="181" y="235"/>
                  </a:lnTo>
                  <a:lnTo>
                    <a:pt x="166" y="243"/>
                  </a:lnTo>
                  <a:lnTo>
                    <a:pt x="159" y="235"/>
                  </a:lnTo>
                  <a:lnTo>
                    <a:pt x="181" y="167"/>
                  </a:lnTo>
                  <a:lnTo>
                    <a:pt x="159" y="167"/>
                  </a:lnTo>
                  <a:lnTo>
                    <a:pt x="143" y="121"/>
                  </a:lnTo>
                  <a:lnTo>
                    <a:pt x="128" y="106"/>
                  </a:lnTo>
                  <a:lnTo>
                    <a:pt x="128" y="91"/>
                  </a:lnTo>
                  <a:lnTo>
                    <a:pt x="121" y="76"/>
                  </a:lnTo>
                  <a:lnTo>
                    <a:pt x="136" y="8"/>
                  </a:lnTo>
                  <a:lnTo>
                    <a:pt x="98" y="0"/>
                  </a:lnTo>
                  <a:lnTo>
                    <a:pt x="60" y="167"/>
                  </a:lnTo>
                  <a:lnTo>
                    <a:pt x="60" y="190"/>
                  </a:lnTo>
                  <a:lnTo>
                    <a:pt x="75" y="212"/>
                  </a:lnTo>
                  <a:lnTo>
                    <a:pt x="22" y="281"/>
                  </a:lnTo>
                  <a:lnTo>
                    <a:pt x="30" y="303"/>
                  </a:lnTo>
                  <a:lnTo>
                    <a:pt x="0" y="432"/>
                  </a:lnTo>
                  <a:lnTo>
                    <a:pt x="136" y="463"/>
                  </a:lnTo>
                  <a:lnTo>
                    <a:pt x="272" y="486"/>
                  </a:lnTo>
                  <a:lnTo>
                    <a:pt x="302" y="334"/>
                  </a:lnTo>
                  <a:lnTo>
                    <a:pt x="302" y="3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579"/>
            <p:cNvSpPr>
              <a:spLocks/>
            </p:cNvSpPr>
            <p:nvPr/>
          </p:nvSpPr>
          <p:spPr bwMode="auto">
            <a:xfrm>
              <a:off x="3126" y="1891"/>
              <a:ext cx="204" cy="356"/>
            </a:xfrm>
            <a:custGeom>
              <a:avLst/>
              <a:gdLst>
                <a:gd name="T0" fmla="*/ 189 w 204"/>
                <a:gd name="T1" fmla="*/ 212 h 356"/>
                <a:gd name="T2" fmla="*/ 182 w 204"/>
                <a:gd name="T3" fmla="*/ 45 h 356"/>
                <a:gd name="T4" fmla="*/ 166 w 204"/>
                <a:gd name="T5" fmla="*/ 0 h 356"/>
                <a:gd name="T6" fmla="*/ 30 w 204"/>
                <a:gd name="T7" fmla="*/ 7 h 356"/>
                <a:gd name="T8" fmla="*/ 60 w 204"/>
                <a:gd name="T9" fmla="*/ 30 h 356"/>
                <a:gd name="T10" fmla="*/ 60 w 204"/>
                <a:gd name="T11" fmla="*/ 45 h 356"/>
                <a:gd name="T12" fmla="*/ 45 w 204"/>
                <a:gd name="T13" fmla="*/ 68 h 356"/>
                <a:gd name="T14" fmla="*/ 15 w 204"/>
                <a:gd name="T15" fmla="*/ 76 h 356"/>
                <a:gd name="T16" fmla="*/ 23 w 204"/>
                <a:gd name="T17" fmla="*/ 106 h 356"/>
                <a:gd name="T18" fmla="*/ 0 w 204"/>
                <a:gd name="T19" fmla="*/ 144 h 356"/>
                <a:gd name="T20" fmla="*/ 7 w 204"/>
                <a:gd name="T21" fmla="*/ 182 h 356"/>
                <a:gd name="T22" fmla="*/ 38 w 204"/>
                <a:gd name="T23" fmla="*/ 212 h 356"/>
                <a:gd name="T24" fmla="*/ 45 w 204"/>
                <a:gd name="T25" fmla="*/ 235 h 356"/>
                <a:gd name="T26" fmla="*/ 53 w 204"/>
                <a:gd name="T27" fmla="*/ 227 h 356"/>
                <a:gd name="T28" fmla="*/ 76 w 204"/>
                <a:gd name="T29" fmla="*/ 235 h 356"/>
                <a:gd name="T30" fmla="*/ 60 w 204"/>
                <a:gd name="T31" fmla="*/ 280 h 356"/>
                <a:gd name="T32" fmla="*/ 106 w 204"/>
                <a:gd name="T33" fmla="*/ 311 h 356"/>
                <a:gd name="T34" fmla="*/ 106 w 204"/>
                <a:gd name="T35" fmla="*/ 333 h 356"/>
                <a:gd name="T36" fmla="*/ 129 w 204"/>
                <a:gd name="T37" fmla="*/ 356 h 356"/>
                <a:gd name="T38" fmla="*/ 136 w 204"/>
                <a:gd name="T39" fmla="*/ 341 h 356"/>
                <a:gd name="T40" fmla="*/ 159 w 204"/>
                <a:gd name="T41" fmla="*/ 349 h 356"/>
                <a:gd name="T42" fmla="*/ 159 w 204"/>
                <a:gd name="T43" fmla="*/ 326 h 356"/>
                <a:gd name="T44" fmla="*/ 182 w 204"/>
                <a:gd name="T45" fmla="*/ 318 h 356"/>
                <a:gd name="T46" fmla="*/ 182 w 204"/>
                <a:gd name="T47" fmla="*/ 265 h 356"/>
                <a:gd name="T48" fmla="*/ 204 w 204"/>
                <a:gd name="T49" fmla="*/ 235 h 356"/>
                <a:gd name="T50" fmla="*/ 189 w 204"/>
                <a:gd name="T51" fmla="*/ 21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56">
                  <a:moveTo>
                    <a:pt x="189" y="212"/>
                  </a:moveTo>
                  <a:lnTo>
                    <a:pt x="182" y="45"/>
                  </a:lnTo>
                  <a:lnTo>
                    <a:pt x="166" y="0"/>
                  </a:lnTo>
                  <a:lnTo>
                    <a:pt x="30" y="7"/>
                  </a:lnTo>
                  <a:lnTo>
                    <a:pt x="60" y="30"/>
                  </a:lnTo>
                  <a:lnTo>
                    <a:pt x="60" y="45"/>
                  </a:lnTo>
                  <a:lnTo>
                    <a:pt x="45" y="68"/>
                  </a:lnTo>
                  <a:lnTo>
                    <a:pt x="15" y="76"/>
                  </a:lnTo>
                  <a:lnTo>
                    <a:pt x="23" y="106"/>
                  </a:lnTo>
                  <a:lnTo>
                    <a:pt x="0" y="144"/>
                  </a:lnTo>
                  <a:lnTo>
                    <a:pt x="7" y="182"/>
                  </a:lnTo>
                  <a:lnTo>
                    <a:pt x="38" y="212"/>
                  </a:lnTo>
                  <a:lnTo>
                    <a:pt x="45" y="235"/>
                  </a:lnTo>
                  <a:lnTo>
                    <a:pt x="53" y="227"/>
                  </a:lnTo>
                  <a:lnTo>
                    <a:pt x="76" y="235"/>
                  </a:lnTo>
                  <a:lnTo>
                    <a:pt x="60" y="280"/>
                  </a:lnTo>
                  <a:lnTo>
                    <a:pt x="106" y="311"/>
                  </a:lnTo>
                  <a:lnTo>
                    <a:pt x="106" y="333"/>
                  </a:lnTo>
                  <a:lnTo>
                    <a:pt x="129" y="356"/>
                  </a:lnTo>
                  <a:lnTo>
                    <a:pt x="136" y="341"/>
                  </a:lnTo>
                  <a:lnTo>
                    <a:pt x="159" y="349"/>
                  </a:lnTo>
                  <a:lnTo>
                    <a:pt x="159" y="326"/>
                  </a:lnTo>
                  <a:lnTo>
                    <a:pt x="182" y="318"/>
                  </a:lnTo>
                  <a:lnTo>
                    <a:pt x="182" y="265"/>
                  </a:lnTo>
                  <a:lnTo>
                    <a:pt x="204" y="235"/>
                  </a:lnTo>
                  <a:lnTo>
                    <a:pt x="189" y="212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580"/>
            <p:cNvSpPr>
              <a:spLocks/>
            </p:cNvSpPr>
            <p:nvPr/>
          </p:nvSpPr>
          <p:spPr bwMode="auto">
            <a:xfrm>
              <a:off x="3126" y="1891"/>
              <a:ext cx="204" cy="356"/>
            </a:xfrm>
            <a:custGeom>
              <a:avLst/>
              <a:gdLst>
                <a:gd name="T0" fmla="*/ 189 w 204"/>
                <a:gd name="T1" fmla="*/ 212 h 356"/>
                <a:gd name="T2" fmla="*/ 182 w 204"/>
                <a:gd name="T3" fmla="*/ 45 h 356"/>
                <a:gd name="T4" fmla="*/ 166 w 204"/>
                <a:gd name="T5" fmla="*/ 0 h 356"/>
                <a:gd name="T6" fmla="*/ 30 w 204"/>
                <a:gd name="T7" fmla="*/ 7 h 356"/>
                <a:gd name="T8" fmla="*/ 60 w 204"/>
                <a:gd name="T9" fmla="*/ 30 h 356"/>
                <a:gd name="T10" fmla="*/ 60 w 204"/>
                <a:gd name="T11" fmla="*/ 45 h 356"/>
                <a:gd name="T12" fmla="*/ 45 w 204"/>
                <a:gd name="T13" fmla="*/ 68 h 356"/>
                <a:gd name="T14" fmla="*/ 15 w 204"/>
                <a:gd name="T15" fmla="*/ 76 h 356"/>
                <a:gd name="T16" fmla="*/ 23 w 204"/>
                <a:gd name="T17" fmla="*/ 106 h 356"/>
                <a:gd name="T18" fmla="*/ 0 w 204"/>
                <a:gd name="T19" fmla="*/ 144 h 356"/>
                <a:gd name="T20" fmla="*/ 7 w 204"/>
                <a:gd name="T21" fmla="*/ 182 h 356"/>
                <a:gd name="T22" fmla="*/ 38 w 204"/>
                <a:gd name="T23" fmla="*/ 212 h 356"/>
                <a:gd name="T24" fmla="*/ 45 w 204"/>
                <a:gd name="T25" fmla="*/ 235 h 356"/>
                <a:gd name="T26" fmla="*/ 53 w 204"/>
                <a:gd name="T27" fmla="*/ 227 h 356"/>
                <a:gd name="T28" fmla="*/ 76 w 204"/>
                <a:gd name="T29" fmla="*/ 235 h 356"/>
                <a:gd name="T30" fmla="*/ 60 w 204"/>
                <a:gd name="T31" fmla="*/ 280 h 356"/>
                <a:gd name="T32" fmla="*/ 106 w 204"/>
                <a:gd name="T33" fmla="*/ 311 h 356"/>
                <a:gd name="T34" fmla="*/ 106 w 204"/>
                <a:gd name="T35" fmla="*/ 333 h 356"/>
                <a:gd name="T36" fmla="*/ 129 w 204"/>
                <a:gd name="T37" fmla="*/ 356 h 356"/>
                <a:gd name="T38" fmla="*/ 136 w 204"/>
                <a:gd name="T39" fmla="*/ 341 h 356"/>
                <a:gd name="T40" fmla="*/ 159 w 204"/>
                <a:gd name="T41" fmla="*/ 349 h 356"/>
                <a:gd name="T42" fmla="*/ 159 w 204"/>
                <a:gd name="T43" fmla="*/ 326 h 356"/>
                <a:gd name="T44" fmla="*/ 182 w 204"/>
                <a:gd name="T45" fmla="*/ 318 h 356"/>
                <a:gd name="T46" fmla="*/ 182 w 204"/>
                <a:gd name="T47" fmla="*/ 265 h 356"/>
                <a:gd name="T48" fmla="*/ 204 w 204"/>
                <a:gd name="T49" fmla="*/ 235 h 356"/>
                <a:gd name="T50" fmla="*/ 189 w 204"/>
                <a:gd name="T51" fmla="*/ 212 h 356"/>
                <a:gd name="T52" fmla="*/ 189 w 204"/>
                <a:gd name="T53" fmla="*/ 22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4" h="356">
                  <a:moveTo>
                    <a:pt x="189" y="212"/>
                  </a:moveTo>
                  <a:lnTo>
                    <a:pt x="182" y="45"/>
                  </a:lnTo>
                  <a:lnTo>
                    <a:pt x="166" y="0"/>
                  </a:lnTo>
                  <a:lnTo>
                    <a:pt x="30" y="7"/>
                  </a:lnTo>
                  <a:lnTo>
                    <a:pt x="60" y="30"/>
                  </a:lnTo>
                  <a:lnTo>
                    <a:pt x="60" y="45"/>
                  </a:lnTo>
                  <a:lnTo>
                    <a:pt x="45" y="68"/>
                  </a:lnTo>
                  <a:lnTo>
                    <a:pt x="15" y="76"/>
                  </a:lnTo>
                  <a:lnTo>
                    <a:pt x="23" y="106"/>
                  </a:lnTo>
                  <a:lnTo>
                    <a:pt x="0" y="144"/>
                  </a:lnTo>
                  <a:lnTo>
                    <a:pt x="7" y="182"/>
                  </a:lnTo>
                  <a:lnTo>
                    <a:pt x="38" y="212"/>
                  </a:lnTo>
                  <a:lnTo>
                    <a:pt x="45" y="235"/>
                  </a:lnTo>
                  <a:lnTo>
                    <a:pt x="53" y="227"/>
                  </a:lnTo>
                  <a:lnTo>
                    <a:pt x="76" y="235"/>
                  </a:lnTo>
                  <a:lnTo>
                    <a:pt x="60" y="280"/>
                  </a:lnTo>
                  <a:lnTo>
                    <a:pt x="106" y="311"/>
                  </a:lnTo>
                  <a:lnTo>
                    <a:pt x="106" y="333"/>
                  </a:lnTo>
                  <a:lnTo>
                    <a:pt x="129" y="356"/>
                  </a:lnTo>
                  <a:lnTo>
                    <a:pt x="136" y="341"/>
                  </a:lnTo>
                  <a:lnTo>
                    <a:pt x="159" y="349"/>
                  </a:lnTo>
                  <a:lnTo>
                    <a:pt x="159" y="326"/>
                  </a:lnTo>
                  <a:lnTo>
                    <a:pt x="182" y="318"/>
                  </a:lnTo>
                  <a:lnTo>
                    <a:pt x="182" y="265"/>
                  </a:lnTo>
                  <a:lnTo>
                    <a:pt x="204" y="235"/>
                  </a:lnTo>
                  <a:lnTo>
                    <a:pt x="189" y="212"/>
                  </a:lnTo>
                  <a:lnTo>
                    <a:pt x="189" y="22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581"/>
            <p:cNvSpPr>
              <a:spLocks/>
            </p:cNvSpPr>
            <p:nvPr/>
          </p:nvSpPr>
          <p:spPr bwMode="auto">
            <a:xfrm>
              <a:off x="3308" y="1921"/>
              <a:ext cx="151" cy="266"/>
            </a:xfrm>
            <a:custGeom>
              <a:avLst/>
              <a:gdLst>
                <a:gd name="T0" fmla="*/ 151 w 151"/>
                <a:gd name="T1" fmla="*/ 190 h 266"/>
                <a:gd name="T2" fmla="*/ 121 w 151"/>
                <a:gd name="T3" fmla="*/ 197 h 266"/>
                <a:gd name="T4" fmla="*/ 121 w 151"/>
                <a:gd name="T5" fmla="*/ 205 h 266"/>
                <a:gd name="T6" fmla="*/ 98 w 151"/>
                <a:gd name="T7" fmla="*/ 250 h 266"/>
                <a:gd name="T8" fmla="*/ 75 w 151"/>
                <a:gd name="T9" fmla="*/ 235 h 266"/>
                <a:gd name="T10" fmla="*/ 68 w 151"/>
                <a:gd name="T11" fmla="*/ 258 h 266"/>
                <a:gd name="T12" fmla="*/ 60 w 151"/>
                <a:gd name="T13" fmla="*/ 250 h 266"/>
                <a:gd name="T14" fmla="*/ 45 w 151"/>
                <a:gd name="T15" fmla="*/ 266 h 266"/>
                <a:gd name="T16" fmla="*/ 22 w 151"/>
                <a:gd name="T17" fmla="*/ 250 h 266"/>
                <a:gd name="T18" fmla="*/ 22 w 151"/>
                <a:gd name="T19" fmla="*/ 266 h 266"/>
                <a:gd name="T20" fmla="*/ 7 w 151"/>
                <a:gd name="T21" fmla="*/ 258 h 266"/>
                <a:gd name="T22" fmla="*/ 0 w 151"/>
                <a:gd name="T23" fmla="*/ 266 h 266"/>
                <a:gd name="T24" fmla="*/ 0 w 151"/>
                <a:gd name="T25" fmla="*/ 235 h 266"/>
                <a:gd name="T26" fmla="*/ 22 w 151"/>
                <a:gd name="T27" fmla="*/ 205 h 266"/>
                <a:gd name="T28" fmla="*/ 7 w 151"/>
                <a:gd name="T29" fmla="*/ 182 h 266"/>
                <a:gd name="T30" fmla="*/ 0 w 151"/>
                <a:gd name="T31" fmla="*/ 15 h 266"/>
                <a:gd name="T32" fmla="*/ 15 w 151"/>
                <a:gd name="T33" fmla="*/ 23 h 266"/>
                <a:gd name="T34" fmla="*/ 37 w 151"/>
                <a:gd name="T35" fmla="*/ 8 h 266"/>
                <a:gd name="T36" fmla="*/ 128 w 151"/>
                <a:gd name="T37" fmla="*/ 0 h 266"/>
                <a:gd name="T38" fmla="*/ 151 w 151"/>
                <a:gd name="T39" fmla="*/ 167 h 266"/>
                <a:gd name="T40" fmla="*/ 151 w 151"/>
                <a:gd name="T41" fmla="*/ 19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266">
                  <a:moveTo>
                    <a:pt x="151" y="190"/>
                  </a:moveTo>
                  <a:lnTo>
                    <a:pt x="121" y="197"/>
                  </a:lnTo>
                  <a:lnTo>
                    <a:pt x="121" y="205"/>
                  </a:lnTo>
                  <a:lnTo>
                    <a:pt x="98" y="250"/>
                  </a:lnTo>
                  <a:lnTo>
                    <a:pt x="75" y="235"/>
                  </a:lnTo>
                  <a:lnTo>
                    <a:pt x="68" y="258"/>
                  </a:lnTo>
                  <a:lnTo>
                    <a:pt x="60" y="250"/>
                  </a:lnTo>
                  <a:lnTo>
                    <a:pt x="45" y="266"/>
                  </a:lnTo>
                  <a:lnTo>
                    <a:pt x="22" y="250"/>
                  </a:lnTo>
                  <a:lnTo>
                    <a:pt x="22" y="266"/>
                  </a:lnTo>
                  <a:lnTo>
                    <a:pt x="7" y="258"/>
                  </a:lnTo>
                  <a:lnTo>
                    <a:pt x="0" y="266"/>
                  </a:lnTo>
                  <a:lnTo>
                    <a:pt x="0" y="235"/>
                  </a:lnTo>
                  <a:lnTo>
                    <a:pt x="22" y="205"/>
                  </a:lnTo>
                  <a:lnTo>
                    <a:pt x="7" y="182"/>
                  </a:lnTo>
                  <a:lnTo>
                    <a:pt x="0" y="15"/>
                  </a:lnTo>
                  <a:lnTo>
                    <a:pt x="15" y="23"/>
                  </a:lnTo>
                  <a:lnTo>
                    <a:pt x="37" y="8"/>
                  </a:lnTo>
                  <a:lnTo>
                    <a:pt x="128" y="0"/>
                  </a:lnTo>
                  <a:lnTo>
                    <a:pt x="151" y="167"/>
                  </a:lnTo>
                  <a:lnTo>
                    <a:pt x="151" y="19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582"/>
            <p:cNvSpPr>
              <a:spLocks/>
            </p:cNvSpPr>
            <p:nvPr/>
          </p:nvSpPr>
          <p:spPr bwMode="auto">
            <a:xfrm>
              <a:off x="3308" y="1921"/>
              <a:ext cx="151" cy="266"/>
            </a:xfrm>
            <a:custGeom>
              <a:avLst/>
              <a:gdLst>
                <a:gd name="T0" fmla="*/ 151 w 151"/>
                <a:gd name="T1" fmla="*/ 190 h 266"/>
                <a:gd name="T2" fmla="*/ 121 w 151"/>
                <a:gd name="T3" fmla="*/ 197 h 266"/>
                <a:gd name="T4" fmla="*/ 121 w 151"/>
                <a:gd name="T5" fmla="*/ 205 h 266"/>
                <a:gd name="T6" fmla="*/ 98 w 151"/>
                <a:gd name="T7" fmla="*/ 250 h 266"/>
                <a:gd name="T8" fmla="*/ 75 w 151"/>
                <a:gd name="T9" fmla="*/ 235 h 266"/>
                <a:gd name="T10" fmla="*/ 68 w 151"/>
                <a:gd name="T11" fmla="*/ 258 h 266"/>
                <a:gd name="T12" fmla="*/ 60 w 151"/>
                <a:gd name="T13" fmla="*/ 250 h 266"/>
                <a:gd name="T14" fmla="*/ 45 w 151"/>
                <a:gd name="T15" fmla="*/ 266 h 266"/>
                <a:gd name="T16" fmla="*/ 22 w 151"/>
                <a:gd name="T17" fmla="*/ 250 h 266"/>
                <a:gd name="T18" fmla="*/ 22 w 151"/>
                <a:gd name="T19" fmla="*/ 266 h 266"/>
                <a:gd name="T20" fmla="*/ 7 w 151"/>
                <a:gd name="T21" fmla="*/ 258 h 266"/>
                <a:gd name="T22" fmla="*/ 0 w 151"/>
                <a:gd name="T23" fmla="*/ 266 h 266"/>
                <a:gd name="T24" fmla="*/ 0 w 151"/>
                <a:gd name="T25" fmla="*/ 235 h 266"/>
                <a:gd name="T26" fmla="*/ 22 w 151"/>
                <a:gd name="T27" fmla="*/ 205 h 266"/>
                <a:gd name="T28" fmla="*/ 7 w 151"/>
                <a:gd name="T29" fmla="*/ 182 h 266"/>
                <a:gd name="T30" fmla="*/ 0 w 151"/>
                <a:gd name="T31" fmla="*/ 15 h 266"/>
                <a:gd name="T32" fmla="*/ 15 w 151"/>
                <a:gd name="T33" fmla="*/ 23 h 266"/>
                <a:gd name="T34" fmla="*/ 37 w 151"/>
                <a:gd name="T35" fmla="*/ 8 h 266"/>
                <a:gd name="T36" fmla="*/ 128 w 151"/>
                <a:gd name="T37" fmla="*/ 0 h 266"/>
                <a:gd name="T38" fmla="*/ 151 w 151"/>
                <a:gd name="T39" fmla="*/ 167 h 266"/>
                <a:gd name="T40" fmla="*/ 151 w 151"/>
                <a:gd name="T41" fmla="*/ 190 h 266"/>
                <a:gd name="T42" fmla="*/ 151 w 151"/>
                <a:gd name="T43" fmla="*/ 19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66">
                  <a:moveTo>
                    <a:pt x="151" y="190"/>
                  </a:moveTo>
                  <a:lnTo>
                    <a:pt x="121" y="197"/>
                  </a:lnTo>
                  <a:lnTo>
                    <a:pt x="121" y="205"/>
                  </a:lnTo>
                  <a:lnTo>
                    <a:pt x="98" y="250"/>
                  </a:lnTo>
                  <a:lnTo>
                    <a:pt x="75" y="235"/>
                  </a:lnTo>
                  <a:lnTo>
                    <a:pt x="68" y="258"/>
                  </a:lnTo>
                  <a:lnTo>
                    <a:pt x="60" y="250"/>
                  </a:lnTo>
                  <a:lnTo>
                    <a:pt x="45" y="266"/>
                  </a:lnTo>
                  <a:lnTo>
                    <a:pt x="22" y="250"/>
                  </a:lnTo>
                  <a:lnTo>
                    <a:pt x="22" y="266"/>
                  </a:lnTo>
                  <a:lnTo>
                    <a:pt x="7" y="258"/>
                  </a:lnTo>
                  <a:lnTo>
                    <a:pt x="0" y="266"/>
                  </a:lnTo>
                  <a:lnTo>
                    <a:pt x="0" y="235"/>
                  </a:lnTo>
                  <a:lnTo>
                    <a:pt x="22" y="205"/>
                  </a:lnTo>
                  <a:lnTo>
                    <a:pt x="7" y="182"/>
                  </a:lnTo>
                  <a:lnTo>
                    <a:pt x="0" y="15"/>
                  </a:lnTo>
                  <a:lnTo>
                    <a:pt x="15" y="23"/>
                  </a:lnTo>
                  <a:lnTo>
                    <a:pt x="37" y="8"/>
                  </a:lnTo>
                  <a:lnTo>
                    <a:pt x="128" y="0"/>
                  </a:lnTo>
                  <a:lnTo>
                    <a:pt x="151" y="167"/>
                  </a:lnTo>
                  <a:lnTo>
                    <a:pt x="151" y="190"/>
                  </a:lnTo>
                  <a:lnTo>
                    <a:pt x="151" y="19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583"/>
            <p:cNvSpPr>
              <a:spLocks/>
            </p:cNvSpPr>
            <p:nvPr/>
          </p:nvSpPr>
          <p:spPr bwMode="auto">
            <a:xfrm>
              <a:off x="2876" y="1830"/>
              <a:ext cx="310" cy="205"/>
            </a:xfrm>
            <a:custGeom>
              <a:avLst/>
              <a:gdLst>
                <a:gd name="T0" fmla="*/ 310 w 310"/>
                <a:gd name="T1" fmla="*/ 91 h 205"/>
                <a:gd name="T2" fmla="*/ 280 w 310"/>
                <a:gd name="T3" fmla="*/ 68 h 205"/>
                <a:gd name="T4" fmla="*/ 265 w 310"/>
                <a:gd name="T5" fmla="*/ 53 h 205"/>
                <a:gd name="T6" fmla="*/ 250 w 310"/>
                <a:gd name="T7" fmla="*/ 0 h 205"/>
                <a:gd name="T8" fmla="*/ 8 w 310"/>
                <a:gd name="T9" fmla="*/ 8 h 205"/>
                <a:gd name="T10" fmla="*/ 0 w 310"/>
                <a:gd name="T11" fmla="*/ 8 h 205"/>
                <a:gd name="T12" fmla="*/ 8 w 310"/>
                <a:gd name="T13" fmla="*/ 30 h 205"/>
                <a:gd name="T14" fmla="*/ 0 w 310"/>
                <a:gd name="T15" fmla="*/ 61 h 205"/>
                <a:gd name="T16" fmla="*/ 8 w 310"/>
                <a:gd name="T17" fmla="*/ 76 h 205"/>
                <a:gd name="T18" fmla="*/ 30 w 310"/>
                <a:gd name="T19" fmla="*/ 137 h 205"/>
                <a:gd name="T20" fmla="*/ 38 w 310"/>
                <a:gd name="T21" fmla="*/ 137 h 205"/>
                <a:gd name="T22" fmla="*/ 46 w 310"/>
                <a:gd name="T23" fmla="*/ 197 h 205"/>
                <a:gd name="T24" fmla="*/ 235 w 310"/>
                <a:gd name="T25" fmla="*/ 190 h 205"/>
                <a:gd name="T26" fmla="*/ 250 w 310"/>
                <a:gd name="T27" fmla="*/ 205 h 205"/>
                <a:gd name="T28" fmla="*/ 273 w 310"/>
                <a:gd name="T29" fmla="*/ 167 h 205"/>
                <a:gd name="T30" fmla="*/ 265 w 310"/>
                <a:gd name="T31" fmla="*/ 137 h 205"/>
                <a:gd name="T32" fmla="*/ 295 w 310"/>
                <a:gd name="T33" fmla="*/ 129 h 205"/>
                <a:gd name="T34" fmla="*/ 310 w 310"/>
                <a:gd name="T35" fmla="*/ 106 h 205"/>
                <a:gd name="T36" fmla="*/ 310 w 310"/>
                <a:gd name="T37" fmla="*/ 9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205">
                  <a:moveTo>
                    <a:pt x="310" y="91"/>
                  </a:moveTo>
                  <a:lnTo>
                    <a:pt x="280" y="68"/>
                  </a:lnTo>
                  <a:lnTo>
                    <a:pt x="265" y="53"/>
                  </a:lnTo>
                  <a:lnTo>
                    <a:pt x="250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30"/>
                  </a:lnTo>
                  <a:lnTo>
                    <a:pt x="0" y="61"/>
                  </a:lnTo>
                  <a:lnTo>
                    <a:pt x="8" y="76"/>
                  </a:lnTo>
                  <a:lnTo>
                    <a:pt x="30" y="137"/>
                  </a:lnTo>
                  <a:lnTo>
                    <a:pt x="38" y="137"/>
                  </a:lnTo>
                  <a:lnTo>
                    <a:pt x="46" y="197"/>
                  </a:lnTo>
                  <a:lnTo>
                    <a:pt x="235" y="190"/>
                  </a:lnTo>
                  <a:lnTo>
                    <a:pt x="250" y="205"/>
                  </a:lnTo>
                  <a:lnTo>
                    <a:pt x="273" y="167"/>
                  </a:lnTo>
                  <a:lnTo>
                    <a:pt x="265" y="137"/>
                  </a:lnTo>
                  <a:lnTo>
                    <a:pt x="295" y="129"/>
                  </a:lnTo>
                  <a:lnTo>
                    <a:pt x="310" y="106"/>
                  </a:lnTo>
                  <a:lnTo>
                    <a:pt x="310" y="91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584"/>
            <p:cNvSpPr>
              <a:spLocks/>
            </p:cNvSpPr>
            <p:nvPr/>
          </p:nvSpPr>
          <p:spPr bwMode="auto">
            <a:xfrm>
              <a:off x="2876" y="1830"/>
              <a:ext cx="310" cy="205"/>
            </a:xfrm>
            <a:custGeom>
              <a:avLst/>
              <a:gdLst>
                <a:gd name="T0" fmla="*/ 310 w 310"/>
                <a:gd name="T1" fmla="*/ 91 h 205"/>
                <a:gd name="T2" fmla="*/ 280 w 310"/>
                <a:gd name="T3" fmla="*/ 68 h 205"/>
                <a:gd name="T4" fmla="*/ 265 w 310"/>
                <a:gd name="T5" fmla="*/ 53 h 205"/>
                <a:gd name="T6" fmla="*/ 250 w 310"/>
                <a:gd name="T7" fmla="*/ 0 h 205"/>
                <a:gd name="T8" fmla="*/ 8 w 310"/>
                <a:gd name="T9" fmla="*/ 8 h 205"/>
                <a:gd name="T10" fmla="*/ 0 w 310"/>
                <a:gd name="T11" fmla="*/ 8 h 205"/>
                <a:gd name="T12" fmla="*/ 8 w 310"/>
                <a:gd name="T13" fmla="*/ 30 h 205"/>
                <a:gd name="T14" fmla="*/ 0 w 310"/>
                <a:gd name="T15" fmla="*/ 61 h 205"/>
                <a:gd name="T16" fmla="*/ 8 w 310"/>
                <a:gd name="T17" fmla="*/ 76 h 205"/>
                <a:gd name="T18" fmla="*/ 30 w 310"/>
                <a:gd name="T19" fmla="*/ 137 h 205"/>
                <a:gd name="T20" fmla="*/ 38 w 310"/>
                <a:gd name="T21" fmla="*/ 137 h 205"/>
                <a:gd name="T22" fmla="*/ 46 w 310"/>
                <a:gd name="T23" fmla="*/ 197 h 205"/>
                <a:gd name="T24" fmla="*/ 235 w 310"/>
                <a:gd name="T25" fmla="*/ 190 h 205"/>
                <a:gd name="T26" fmla="*/ 250 w 310"/>
                <a:gd name="T27" fmla="*/ 205 h 205"/>
                <a:gd name="T28" fmla="*/ 273 w 310"/>
                <a:gd name="T29" fmla="*/ 167 h 205"/>
                <a:gd name="T30" fmla="*/ 265 w 310"/>
                <a:gd name="T31" fmla="*/ 137 h 205"/>
                <a:gd name="T32" fmla="*/ 295 w 310"/>
                <a:gd name="T33" fmla="*/ 129 h 205"/>
                <a:gd name="T34" fmla="*/ 310 w 310"/>
                <a:gd name="T35" fmla="*/ 106 h 205"/>
                <a:gd name="T36" fmla="*/ 310 w 310"/>
                <a:gd name="T37" fmla="*/ 91 h 205"/>
                <a:gd name="T38" fmla="*/ 310 w 310"/>
                <a:gd name="T39" fmla="*/ 9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205">
                  <a:moveTo>
                    <a:pt x="310" y="91"/>
                  </a:moveTo>
                  <a:lnTo>
                    <a:pt x="280" y="68"/>
                  </a:lnTo>
                  <a:lnTo>
                    <a:pt x="265" y="53"/>
                  </a:lnTo>
                  <a:lnTo>
                    <a:pt x="250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30"/>
                  </a:lnTo>
                  <a:lnTo>
                    <a:pt x="0" y="61"/>
                  </a:lnTo>
                  <a:lnTo>
                    <a:pt x="8" y="76"/>
                  </a:lnTo>
                  <a:lnTo>
                    <a:pt x="30" y="137"/>
                  </a:lnTo>
                  <a:lnTo>
                    <a:pt x="38" y="137"/>
                  </a:lnTo>
                  <a:lnTo>
                    <a:pt x="46" y="197"/>
                  </a:lnTo>
                  <a:lnTo>
                    <a:pt x="235" y="190"/>
                  </a:lnTo>
                  <a:lnTo>
                    <a:pt x="250" y="205"/>
                  </a:lnTo>
                  <a:lnTo>
                    <a:pt x="273" y="167"/>
                  </a:lnTo>
                  <a:lnTo>
                    <a:pt x="265" y="137"/>
                  </a:lnTo>
                  <a:lnTo>
                    <a:pt x="295" y="129"/>
                  </a:lnTo>
                  <a:lnTo>
                    <a:pt x="310" y="106"/>
                  </a:lnTo>
                  <a:lnTo>
                    <a:pt x="310" y="91"/>
                  </a:lnTo>
                  <a:lnTo>
                    <a:pt x="310" y="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585"/>
            <p:cNvSpPr>
              <a:spLocks/>
            </p:cNvSpPr>
            <p:nvPr/>
          </p:nvSpPr>
          <p:spPr bwMode="auto">
            <a:xfrm>
              <a:off x="2604" y="2050"/>
              <a:ext cx="371" cy="205"/>
            </a:xfrm>
            <a:custGeom>
              <a:avLst/>
              <a:gdLst>
                <a:gd name="T0" fmla="*/ 371 w 371"/>
                <a:gd name="T1" fmla="*/ 205 h 205"/>
                <a:gd name="T2" fmla="*/ 0 w 371"/>
                <a:gd name="T3" fmla="*/ 197 h 205"/>
                <a:gd name="T4" fmla="*/ 7 w 371"/>
                <a:gd name="T5" fmla="*/ 0 h 205"/>
                <a:gd name="T6" fmla="*/ 340 w 371"/>
                <a:gd name="T7" fmla="*/ 15 h 205"/>
                <a:gd name="T8" fmla="*/ 355 w 371"/>
                <a:gd name="T9" fmla="*/ 23 h 205"/>
                <a:gd name="T10" fmla="*/ 355 w 371"/>
                <a:gd name="T11" fmla="*/ 30 h 205"/>
                <a:gd name="T12" fmla="*/ 348 w 371"/>
                <a:gd name="T13" fmla="*/ 46 h 205"/>
                <a:gd name="T14" fmla="*/ 371 w 371"/>
                <a:gd name="T15" fmla="*/ 68 h 205"/>
                <a:gd name="T16" fmla="*/ 371 w 371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205">
                  <a:moveTo>
                    <a:pt x="371" y="205"/>
                  </a:moveTo>
                  <a:lnTo>
                    <a:pt x="0" y="197"/>
                  </a:lnTo>
                  <a:lnTo>
                    <a:pt x="7" y="0"/>
                  </a:lnTo>
                  <a:lnTo>
                    <a:pt x="340" y="15"/>
                  </a:lnTo>
                  <a:lnTo>
                    <a:pt x="355" y="23"/>
                  </a:lnTo>
                  <a:lnTo>
                    <a:pt x="355" y="30"/>
                  </a:lnTo>
                  <a:lnTo>
                    <a:pt x="348" y="46"/>
                  </a:lnTo>
                  <a:lnTo>
                    <a:pt x="371" y="68"/>
                  </a:lnTo>
                  <a:lnTo>
                    <a:pt x="371" y="205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586"/>
            <p:cNvSpPr>
              <a:spLocks/>
            </p:cNvSpPr>
            <p:nvPr/>
          </p:nvSpPr>
          <p:spPr bwMode="auto">
            <a:xfrm>
              <a:off x="2604" y="2050"/>
              <a:ext cx="371" cy="212"/>
            </a:xfrm>
            <a:custGeom>
              <a:avLst/>
              <a:gdLst>
                <a:gd name="T0" fmla="*/ 371 w 371"/>
                <a:gd name="T1" fmla="*/ 205 h 212"/>
                <a:gd name="T2" fmla="*/ 0 w 371"/>
                <a:gd name="T3" fmla="*/ 197 h 212"/>
                <a:gd name="T4" fmla="*/ 7 w 371"/>
                <a:gd name="T5" fmla="*/ 0 h 212"/>
                <a:gd name="T6" fmla="*/ 340 w 371"/>
                <a:gd name="T7" fmla="*/ 15 h 212"/>
                <a:gd name="T8" fmla="*/ 355 w 371"/>
                <a:gd name="T9" fmla="*/ 23 h 212"/>
                <a:gd name="T10" fmla="*/ 355 w 371"/>
                <a:gd name="T11" fmla="*/ 30 h 212"/>
                <a:gd name="T12" fmla="*/ 348 w 371"/>
                <a:gd name="T13" fmla="*/ 46 h 212"/>
                <a:gd name="T14" fmla="*/ 371 w 371"/>
                <a:gd name="T15" fmla="*/ 68 h 212"/>
                <a:gd name="T16" fmla="*/ 371 w 371"/>
                <a:gd name="T17" fmla="*/ 205 h 212"/>
                <a:gd name="T18" fmla="*/ 371 w 371"/>
                <a:gd name="T1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212">
                  <a:moveTo>
                    <a:pt x="371" y="205"/>
                  </a:moveTo>
                  <a:lnTo>
                    <a:pt x="0" y="197"/>
                  </a:lnTo>
                  <a:lnTo>
                    <a:pt x="7" y="0"/>
                  </a:lnTo>
                  <a:lnTo>
                    <a:pt x="340" y="15"/>
                  </a:lnTo>
                  <a:lnTo>
                    <a:pt x="355" y="23"/>
                  </a:lnTo>
                  <a:lnTo>
                    <a:pt x="355" y="30"/>
                  </a:lnTo>
                  <a:lnTo>
                    <a:pt x="348" y="46"/>
                  </a:lnTo>
                  <a:lnTo>
                    <a:pt x="371" y="68"/>
                  </a:lnTo>
                  <a:lnTo>
                    <a:pt x="371" y="205"/>
                  </a:lnTo>
                  <a:lnTo>
                    <a:pt x="371" y="2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587"/>
            <p:cNvSpPr>
              <a:spLocks/>
            </p:cNvSpPr>
            <p:nvPr/>
          </p:nvSpPr>
          <p:spPr bwMode="auto">
            <a:xfrm>
              <a:off x="3239" y="2088"/>
              <a:ext cx="371" cy="190"/>
            </a:xfrm>
            <a:custGeom>
              <a:avLst/>
              <a:gdLst>
                <a:gd name="T0" fmla="*/ 341 w 371"/>
                <a:gd name="T1" fmla="*/ 61 h 190"/>
                <a:gd name="T2" fmla="*/ 333 w 371"/>
                <a:gd name="T3" fmla="*/ 30 h 190"/>
                <a:gd name="T4" fmla="*/ 318 w 371"/>
                <a:gd name="T5" fmla="*/ 15 h 190"/>
                <a:gd name="T6" fmla="*/ 296 w 371"/>
                <a:gd name="T7" fmla="*/ 23 h 190"/>
                <a:gd name="T8" fmla="*/ 280 w 371"/>
                <a:gd name="T9" fmla="*/ 23 h 190"/>
                <a:gd name="T10" fmla="*/ 250 w 371"/>
                <a:gd name="T11" fmla="*/ 15 h 190"/>
                <a:gd name="T12" fmla="*/ 235 w 371"/>
                <a:gd name="T13" fmla="*/ 0 h 190"/>
                <a:gd name="T14" fmla="*/ 220 w 371"/>
                <a:gd name="T15" fmla="*/ 0 h 190"/>
                <a:gd name="T16" fmla="*/ 220 w 371"/>
                <a:gd name="T17" fmla="*/ 23 h 190"/>
                <a:gd name="T18" fmla="*/ 190 w 371"/>
                <a:gd name="T19" fmla="*/ 30 h 190"/>
                <a:gd name="T20" fmla="*/ 190 w 371"/>
                <a:gd name="T21" fmla="*/ 38 h 190"/>
                <a:gd name="T22" fmla="*/ 167 w 371"/>
                <a:gd name="T23" fmla="*/ 83 h 190"/>
                <a:gd name="T24" fmla="*/ 144 w 371"/>
                <a:gd name="T25" fmla="*/ 68 h 190"/>
                <a:gd name="T26" fmla="*/ 137 w 371"/>
                <a:gd name="T27" fmla="*/ 91 h 190"/>
                <a:gd name="T28" fmla="*/ 129 w 371"/>
                <a:gd name="T29" fmla="*/ 83 h 190"/>
                <a:gd name="T30" fmla="*/ 114 w 371"/>
                <a:gd name="T31" fmla="*/ 99 h 190"/>
                <a:gd name="T32" fmla="*/ 91 w 371"/>
                <a:gd name="T33" fmla="*/ 83 h 190"/>
                <a:gd name="T34" fmla="*/ 91 w 371"/>
                <a:gd name="T35" fmla="*/ 99 h 190"/>
                <a:gd name="T36" fmla="*/ 76 w 371"/>
                <a:gd name="T37" fmla="*/ 91 h 190"/>
                <a:gd name="T38" fmla="*/ 69 w 371"/>
                <a:gd name="T39" fmla="*/ 99 h 190"/>
                <a:gd name="T40" fmla="*/ 69 w 371"/>
                <a:gd name="T41" fmla="*/ 121 h 190"/>
                <a:gd name="T42" fmla="*/ 46 w 371"/>
                <a:gd name="T43" fmla="*/ 129 h 190"/>
                <a:gd name="T44" fmla="*/ 46 w 371"/>
                <a:gd name="T45" fmla="*/ 152 h 190"/>
                <a:gd name="T46" fmla="*/ 23 w 371"/>
                <a:gd name="T47" fmla="*/ 144 h 190"/>
                <a:gd name="T48" fmla="*/ 16 w 371"/>
                <a:gd name="T49" fmla="*/ 159 h 190"/>
                <a:gd name="T50" fmla="*/ 16 w 371"/>
                <a:gd name="T51" fmla="*/ 174 h 190"/>
                <a:gd name="T52" fmla="*/ 0 w 371"/>
                <a:gd name="T53" fmla="*/ 190 h 190"/>
                <a:gd name="T54" fmla="*/ 76 w 371"/>
                <a:gd name="T55" fmla="*/ 182 h 190"/>
                <a:gd name="T56" fmla="*/ 69 w 371"/>
                <a:gd name="T57" fmla="*/ 174 h 190"/>
                <a:gd name="T58" fmla="*/ 296 w 371"/>
                <a:gd name="T59" fmla="*/ 152 h 190"/>
                <a:gd name="T60" fmla="*/ 318 w 371"/>
                <a:gd name="T61" fmla="*/ 144 h 190"/>
                <a:gd name="T62" fmla="*/ 371 w 371"/>
                <a:gd name="T63" fmla="*/ 83 h 190"/>
                <a:gd name="T64" fmla="*/ 341 w 371"/>
                <a:gd name="T65" fmla="*/ 6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1" h="190">
                  <a:moveTo>
                    <a:pt x="341" y="61"/>
                  </a:moveTo>
                  <a:lnTo>
                    <a:pt x="333" y="30"/>
                  </a:lnTo>
                  <a:lnTo>
                    <a:pt x="318" y="15"/>
                  </a:lnTo>
                  <a:lnTo>
                    <a:pt x="296" y="23"/>
                  </a:lnTo>
                  <a:lnTo>
                    <a:pt x="280" y="23"/>
                  </a:lnTo>
                  <a:lnTo>
                    <a:pt x="250" y="15"/>
                  </a:lnTo>
                  <a:lnTo>
                    <a:pt x="235" y="0"/>
                  </a:lnTo>
                  <a:lnTo>
                    <a:pt x="220" y="0"/>
                  </a:lnTo>
                  <a:lnTo>
                    <a:pt x="220" y="23"/>
                  </a:lnTo>
                  <a:lnTo>
                    <a:pt x="190" y="30"/>
                  </a:lnTo>
                  <a:lnTo>
                    <a:pt x="190" y="38"/>
                  </a:lnTo>
                  <a:lnTo>
                    <a:pt x="167" y="83"/>
                  </a:lnTo>
                  <a:lnTo>
                    <a:pt x="144" y="68"/>
                  </a:lnTo>
                  <a:lnTo>
                    <a:pt x="137" y="91"/>
                  </a:lnTo>
                  <a:lnTo>
                    <a:pt x="129" y="83"/>
                  </a:lnTo>
                  <a:lnTo>
                    <a:pt x="114" y="99"/>
                  </a:lnTo>
                  <a:lnTo>
                    <a:pt x="91" y="83"/>
                  </a:lnTo>
                  <a:lnTo>
                    <a:pt x="91" y="99"/>
                  </a:lnTo>
                  <a:lnTo>
                    <a:pt x="76" y="91"/>
                  </a:lnTo>
                  <a:lnTo>
                    <a:pt x="69" y="99"/>
                  </a:lnTo>
                  <a:lnTo>
                    <a:pt x="69" y="121"/>
                  </a:lnTo>
                  <a:lnTo>
                    <a:pt x="46" y="129"/>
                  </a:lnTo>
                  <a:lnTo>
                    <a:pt x="46" y="152"/>
                  </a:lnTo>
                  <a:lnTo>
                    <a:pt x="23" y="144"/>
                  </a:lnTo>
                  <a:lnTo>
                    <a:pt x="16" y="159"/>
                  </a:lnTo>
                  <a:lnTo>
                    <a:pt x="16" y="174"/>
                  </a:lnTo>
                  <a:lnTo>
                    <a:pt x="0" y="190"/>
                  </a:lnTo>
                  <a:lnTo>
                    <a:pt x="76" y="182"/>
                  </a:lnTo>
                  <a:lnTo>
                    <a:pt x="69" y="174"/>
                  </a:lnTo>
                  <a:lnTo>
                    <a:pt x="296" y="152"/>
                  </a:lnTo>
                  <a:lnTo>
                    <a:pt x="318" y="144"/>
                  </a:lnTo>
                  <a:lnTo>
                    <a:pt x="371" y="83"/>
                  </a:lnTo>
                  <a:lnTo>
                    <a:pt x="341" y="61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588"/>
            <p:cNvSpPr>
              <a:spLocks/>
            </p:cNvSpPr>
            <p:nvPr/>
          </p:nvSpPr>
          <p:spPr bwMode="auto">
            <a:xfrm>
              <a:off x="3239" y="2088"/>
              <a:ext cx="371" cy="190"/>
            </a:xfrm>
            <a:custGeom>
              <a:avLst/>
              <a:gdLst>
                <a:gd name="T0" fmla="*/ 341 w 371"/>
                <a:gd name="T1" fmla="*/ 61 h 190"/>
                <a:gd name="T2" fmla="*/ 333 w 371"/>
                <a:gd name="T3" fmla="*/ 30 h 190"/>
                <a:gd name="T4" fmla="*/ 318 w 371"/>
                <a:gd name="T5" fmla="*/ 15 h 190"/>
                <a:gd name="T6" fmla="*/ 296 w 371"/>
                <a:gd name="T7" fmla="*/ 23 h 190"/>
                <a:gd name="T8" fmla="*/ 280 w 371"/>
                <a:gd name="T9" fmla="*/ 23 h 190"/>
                <a:gd name="T10" fmla="*/ 250 w 371"/>
                <a:gd name="T11" fmla="*/ 15 h 190"/>
                <a:gd name="T12" fmla="*/ 235 w 371"/>
                <a:gd name="T13" fmla="*/ 0 h 190"/>
                <a:gd name="T14" fmla="*/ 220 w 371"/>
                <a:gd name="T15" fmla="*/ 0 h 190"/>
                <a:gd name="T16" fmla="*/ 220 w 371"/>
                <a:gd name="T17" fmla="*/ 23 h 190"/>
                <a:gd name="T18" fmla="*/ 190 w 371"/>
                <a:gd name="T19" fmla="*/ 30 h 190"/>
                <a:gd name="T20" fmla="*/ 190 w 371"/>
                <a:gd name="T21" fmla="*/ 38 h 190"/>
                <a:gd name="T22" fmla="*/ 167 w 371"/>
                <a:gd name="T23" fmla="*/ 83 h 190"/>
                <a:gd name="T24" fmla="*/ 144 w 371"/>
                <a:gd name="T25" fmla="*/ 68 h 190"/>
                <a:gd name="T26" fmla="*/ 137 w 371"/>
                <a:gd name="T27" fmla="*/ 91 h 190"/>
                <a:gd name="T28" fmla="*/ 129 w 371"/>
                <a:gd name="T29" fmla="*/ 83 h 190"/>
                <a:gd name="T30" fmla="*/ 114 w 371"/>
                <a:gd name="T31" fmla="*/ 99 h 190"/>
                <a:gd name="T32" fmla="*/ 91 w 371"/>
                <a:gd name="T33" fmla="*/ 83 h 190"/>
                <a:gd name="T34" fmla="*/ 91 w 371"/>
                <a:gd name="T35" fmla="*/ 99 h 190"/>
                <a:gd name="T36" fmla="*/ 76 w 371"/>
                <a:gd name="T37" fmla="*/ 91 h 190"/>
                <a:gd name="T38" fmla="*/ 69 w 371"/>
                <a:gd name="T39" fmla="*/ 99 h 190"/>
                <a:gd name="T40" fmla="*/ 69 w 371"/>
                <a:gd name="T41" fmla="*/ 121 h 190"/>
                <a:gd name="T42" fmla="*/ 46 w 371"/>
                <a:gd name="T43" fmla="*/ 129 h 190"/>
                <a:gd name="T44" fmla="*/ 46 w 371"/>
                <a:gd name="T45" fmla="*/ 152 h 190"/>
                <a:gd name="T46" fmla="*/ 23 w 371"/>
                <a:gd name="T47" fmla="*/ 144 h 190"/>
                <a:gd name="T48" fmla="*/ 16 w 371"/>
                <a:gd name="T49" fmla="*/ 159 h 190"/>
                <a:gd name="T50" fmla="*/ 16 w 371"/>
                <a:gd name="T51" fmla="*/ 174 h 190"/>
                <a:gd name="T52" fmla="*/ 0 w 371"/>
                <a:gd name="T53" fmla="*/ 190 h 190"/>
                <a:gd name="T54" fmla="*/ 76 w 371"/>
                <a:gd name="T55" fmla="*/ 182 h 190"/>
                <a:gd name="T56" fmla="*/ 69 w 371"/>
                <a:gd name="T57" fmla="*/ 174 h 190"/>
                <a:gd name="T58" fmla="*/ 296 w 371"/>
                <a:gd name="T59" fmla="*/ 152 h 190"/>
                <a:gd name="T60" fmla="*/ 318 w 371"/>
                <a:gd name="T61" fmla="*/ 144 h 190"/>
                <a:gd name="T62" fmla="*/ 371 w 371"/>
                <a:gd name="T63" fmla="*/ 83 h 190"/>
                <a:gd name="T64" fmla="*/ 341 w 371"/>
                <a:gd name="T65" fmla="*/ 61 h 190"/>
                <a:gd name="T66" fmla="*/ 341 w 371"/>
                <a:gd name="T67" fmla="*/ 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1" h="190">
                  <a:moveTo>
                    <a:pt x="341" y="61"/>
                  </a:moveTo>
                  <a:lnTo>
                    <a:pt x="333" y="30"/>
                  </a:lnTo>
                  <a:lnTo>
                    <a:pt x="318" y="15"/>
                  </a:lnTo>
                  <a:lnTo>
                    <a:pt x="296" y="23"/>
                  </a:lnTo>
                  <a:lnTo>
                    <a:pt x="280" y="23"/>
                  </a:lnTo>
                  <a:lnTo>
                    <a:pt x="250" y="15"/>
                  </a:lnTo>
                  <a:lnTo>
                    <a:pt x="235" y="0"/>
                  </a:lnTo>
                  <a:lnTo>
                    <a:pt x="220" y="0"/>
                  </a:lnTo>
                  <a:lnTo>
                    <a:pt x="220" y="23"/>
                  </a:lnTo>
                  <a:lnTo>
                    <a:pt x="190" y="30"/>
                  </a:lnTo>
                  <a:lnTo>
                    <a:pt x="190" y="38"/>
                  </a:lnTo>
                  <a:lnTo>
                    <a:pt x="167" y="83"/>
                  </a:lnTo>
                  <a:lnTo>
                    <a:pt x="144" y="68"/>
                  </a:lnTo>
                  <a:lnTo>
                    <a:pt x="137" y="91"/>
                  </a:lnTo>
                  <a:lnTo>
                    <a:pt x="129" y="83"/>
                  </a:lnTo>
                  <a:lnTo>
                    <a:pt x="114" y="99"/>
                  </a:lnTo>
                  <a:lnTo>
                    <a:pt x="91" y="83"/>
                  </a:lnTo>
                  <a:lnTo>
                    <a:pt x="91" y="99"/>
                  </a:lnTo>
                  <a:lnTo>
                    <a:pt x="76" y="91"/>
                  </a:lnTo>
                  <a:lnTo>
                    <a:pt x="69" y="99"/>
                  </a:lnTo>
                  <a:lnTo>
                    <a:pt x="69" y="121"/>
                  </a:lnTo>
                  <a:lnTo>
                    <a:pt x="46" y="129"/>
                  </a:lnTo>
                  <a:lnTo>
                    <a:pt x="46" y="152"/>
                  </a:lnTo>
                  <a:lnTo>
                    <a:pt x="23" y="144"/>
                  </a:lnTo>
                  <a:lnTo>
                    <a:pt x="16" y="159"/>
                  </a:lnTo>
                  <a:lnTo>
                    <a:pt x="16" y="174"/>
                  </a:lnTo>
                  <a:lnTo>
                    <a:pt x="0" y="190"/>
                  </a:lnTo>
                  <a:lnTo>
                    <a:pt x="76" y="182"/>
                  </a:lnTo>
                  <a:lnTo>
                    <a:pt x="69" y="174"/>
                  </a:lnTo>
                  <a:lnTo>
                    <a:pt x="296" y="152"/>
                  </a:lnTo>
                  <a:lnTo>
                    <a:pt x="318" y="144"/>
                  </a:lnTo>
                  <a:lnTo>
                    <a:pt x="371" y="83"/>
                  </a:lnTo>
                  <a:lnTo>
                    <a:pt x="341" y="61"/>
                  </a:lnTo>
                  <a:lnTo>
                    <a:pt x="341" y="6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589"/>
            <p:cNvSpPr>
              <a:spLocks/>
            </p:cNvSpPr>
            <p:nvPr/>
          </p:nvSpPr>
          <p:spPr bwMode="auto">
            <a:xfrm>
              <a:off x="3012" y="2505"/>
              <a:ext cx="280" cy="250"/>
            </a:xfrm>
            <a:custGeom>
              <a:avLst/>
              <a:gdLst>
                <a:gd name="T0" fmla="*/ 250 w 280"/>
                <a:gd name="T1" fmla="*/ 228 h 250"/>
                <a:gd name="T2" fmla="*/ 258 w 280"/>
                <a:gd name="T3" fmla="*/ 213 h 250"/>
                <a:gd name="T4" fmla="*/ 273 w 280"/>
                <a:gd name="T5" fmla="*/ 175 h 250"/>
                <a:gd name="T6" fmla="*/ 235 w 280"/>
                <a:gd name="T7" fmla="*/ 190 h 250"/>
                <a:gd name="T8" fmla="*/ 243 w 280"/>
                <a:gd name="T9" fmla="*/ 175 h 250"/>
                <a:gd name="T10" fmla="*/ 205 w 280"/>
                <a:gd name="T11" fmla="*/ 182 h 250"/>
                <a:gd name="T12" fmla="*/ 250 w 280"/>
                <a:gd name="T13" fmla="*/ 175 h 250"/>
                <a:gd name="T14" fmla="*/ 235 w 280"/>
                <a:gd name="T15" fmla="*/ 122 h 250"/>
                <a:gd name="T16" fmla="*/ 129 w 280"/>
                <a:gd name="T17" fmla="*/ 114 h 250"/>
                <a:gd name="T18" fmla="*/ 137 w 280"/>
                <a:gd name="T19" fmla="*/ 91 h 250"/>
                <a:gd name="T20" fmla="*/ 144 w 280"/>
                <a:gd name="T21" fmla="*/ 76 h 250"/>
                <a:gd name="T22" fmla="*/ 152 w 280"/>
                <a:gd name="T23" fmla="*/ 53 h 250"/>
                <a:gd name="T24" fmla="*/ 159 w 280"/>
                <a:gd name="T25" fmla="*/ 31 h 250"/>
                <a:gd name="T26" fmla="*/ 159 w 280"/>
                <a:gd name="T27" fmla="*/ 23 h 250"/>
                <a:gd name="T28" fmla="*/ 152 w 280"/>
                <a:gd name="T29" fmla="*/ 0 h 250"/>
                <a:gd name="T30" fmla="*/ 0 w 280"/>
                <a:gd name="T31" fmla="*/ 68 h 250"/>
                <a:gd name="T32" fmla="*/ 16 w 280"/>
                <a:gd name="T33" fmla="*/ 197 h 250"/>
                <a:gd name="T34" fmla="*/ 53 w 280"/>
                <a:gd name="T35" fmla="*/ 213 h 250"/>
                <a:gd name="T36" fmla="*/ 137 w 280"/>
                <a:gd name="T37" fmla="*/ 220 h 250"/>
                <a:gd name="T38" fmla="*/ 121 w 280"/>
                <a:gd name="T39" fmla="*/ 205 h 250"/>
                <a:gd name="T40" fmla="*/ 137 w 280"/>
                <a:gd name="T41" fmla="*/ 213 h 250"/>
                <a:gd name="T42" fmla="*/ 159 w 280"/>
                <a:gd name="T43" fmla="*/ 228 h 250"/>
                <a:gd name="T44" fmla="*/ 159 w 280"/>
                <a:gd name="T45" fmla="*/ 235 h 250"/>
                <a:gd name="T46" fmla="*/ 159 w 280"/>
                <a:gd name="T47" fmla="*/ 243 h 250"/>
                <a:gd name="T48" fmla="*/ 205 w 280"/>
                <a:gd name="T49" fmla="*/ 235 h 250"/>
                <a:gd name="T50" fmla="*/ 227 w 280"/>
                <a:gd name="T51" fmla="*/ 243 h 250"/>
                <a:gd name="T52" fmla="*/ 212 w 280"/>
                <a:gd name="T53" fmla="*/ 220 h 250"/>
                <a:gd name="T54" fmla="*/ 212 w 280"/>
                <a:gd name="T55" fmla="*/ 197 h 250"/>
                <a:gd name="T56" fmla="*/ 227 w 280"/>
                <a:gd name="T57" fmla="*/ 220 h 250"/>
                <a:gd name="T58" fmla="*/ 243 w 280"/>
                <a:gd name="T59" fmla="*/ 235 h 250"/>
                <a:gd name="T60" fmla="*/ 265 w 280"/>
                <a:gd name="T61" fmla="*/ 243 h 250"/>
                <a:gd name="T62" fmla="*/ 280 w 280"/>
                <a:gd name="T6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250">
                  <a:moveTo>
                    <a:pt x="280" y="235"/>
                  </a:moveTo>
                  <a:lnTo>
                    <a:pt x="250" y="228"/>
                  </a:lnTo>
                  <a:lnTo>
                    <a:pt x="243" y="205"/>
                  </a:lnTo>
                  <a:lnTo>
                    <a:pt x="258" y="213"/>
                  </a:lnTo>
                  <a:lnTo>
                    <a:pt x="265" y="205"/>
                  </a:lnTo>
                  <a:lnTo>
                    <a:pt x="273" y="175"/>
                  </a:lnTo>
                  <a:lnTo>
                    <a:pt x="243" y="197"/>
                  </a:lnTo>
                  <a:lnTo>
                    <a:pt x="235" y="190"/>
                  </a:lnTo>
                  <a:lnTo>
                    <a:pt x="243" y="182"/>
                  </a:lnTo>
                  <a:lnTo>
                    <a:pt x="243" y="175"/>
                  </a:lnTo>
                  <a:lnTo>
                    <a:pt x="220" y="190"/>
                  </a:lnTo>
                  <a:lnTo>
                    <a:pt x="205" y="182"/>
                  </a:lnTo>
                  <a:lnTo>
                    <a:pt x="212" y="167"/>
                  </a:lnTo>
                  <a:lnTo>
                    <a:pt x="250" y="175"/>
                  </a:lnTo>
                  <a:lnTo>
                    <a:pt x="235" y="144"/>
                  </a:lnTo>
                  <a:lnTo>
                    <a:pt x="235" y="122"/>
                  </a:lnTo>
                  <a:lnTo>
                    <a:pt x="137" y="129"/>
                  </a:lnTo>
                  <a:lnTo>
                    <a:pt x="129" y="114"/>
                  </a:lnTo>
                  <a:lnTo>
                    <a:pt x="144" y="91"/>
                  </a:lnTo>
                  <a:lnTo>
                    <a:pt x="137" y="91"/>
                  </a:lnTo>
                  <a:lnTo>
                    <a:pt x="152" y="84"/>
                  </a:lnTo>
                  <a:lnTo>
                    <a:pt x="144" y="76"/>
                  </a:lnTo>
                  <a:lnTo>
                    <a:pt x="167" y="53"/>
                  </a:lnTo>
                  <a:lnTo>
                    <a:pt x="152" y="53"/>
                  </a:lnTo>
                  <a:lnTo>
                    <a:pt x="167" y="38"/>
                  </a:lnTo>
                  <a:lnTo>
                    <a:pt x="159" y="31"/>
                  </a:lnTo>
                  <a:lnTo>
                    <a:pt x="167" y="31"/>
                  </a:lnTo>
                  <a:lnTo>
                    <a:pt x="159" y="23"/>
                  </a:lnTo>
                  <a:lnTo>
                    <a:pt x="152" y="23"/>
                  </a:lnTo>
                  <a:lnTo>
                    <a:pt x="152" y="0"/>
                  </a:lnTo>
                  <a:lnTo>
                    <a:pt x="0" y="8"/>
                  </a:lnTo>
                  <a:lnTo>
                    <a:pt x="0" y="68"/>
                  </a:lnTo>
                  <a:lnTo>
                    <a:pt x="31" y="129"/>
                  </a:lnTo>
                  <a:lnTo>
                    <a:pt x="16" y="197"/>
                  </a:lnTo>
                  <a:lnTo>
                    <a:pt x="16" y="220"/>
                  </a:lnTo>
                  <a:lnTo>
                    <a:pt x="53" y="213"/>
                  </a:lnTo>
                  <a:lnTo>
                    <a:pt x="129" y="228"/>
                  </a:lnTo>
                  <a:lnTo>
                    <a:pt x="137" y="220"/>
                  </a:lnTo>
                  <a:lnTo>
                    <a:pt x="106" y="213"/>
                  </a:lnTo>
                  <a:lnTo>
                    <a:pt x="121" y="205"/>
                  </a:lnTo>
                  <a:lnTo>
                    <a:pt x="121" y="213"/>
                  </a:lnTo>
                  <a:lnTo>
                    <a:pt x="137" y="213"/>
                  </a:lnTo>
                  <a:lnTo>
                    <a:pt x="144" y="228"/>
                  </a:lnTo>
                  <a:lnTo>
                    <a:pt x="159" y="228"/>
                  </a:lnTo>
                  <a:lnTo>
                    <a:pt x="167" y="243"/>
                  </a:lnTo>
                  <a:lnTo>
                    <a:pt x="159" y="235"/>
                  </a:lnTo>
                  <a:lnTo>
                    <a:pt x="152" y="235"/>
                  </a:lnTo>
                  <a:lnTo>
                    <a:pt x="159" y="243"/>
                  </a:lnTo>
                  <a:lnTo>
                    <a:pt x="182" y="250"/>
                  </a:lnTo>
                  <a:lnTo>
                    <a:pt x="205" y="235"/>
                  </a:lnTo>
                  <a:lnTo>
                    <a:pt x="220" y="250"/>
                  </a:lnTo>
                  <a:lnTo>
                    <a:pt x="227" y="243"/>
                  </a:lnTo>
                  <a:lnTo>
                    <a:pt x="227" y="228"/>
                  </a:lnTo>
                  <a:lnTo>
                    <a:pt x="212" y="220"/>
                  </a:lnTo>
                  <a:lnTo>
                    <a:pt x="205" y="213"/>
                  </a:lnTo>
                  <a:lnTo>
                    <a:pt x="212" y="197"/>
                  </a:lnTo>
                  <a:lnTo>
                    <a:pt x="220" y="220"/>
                  </a:lnTo>
                  <a:lnTo>
                    <a:pt x="227" y="220"/>
                  </a:lnTo>
                  <a:lnTo>
                    <a:pt x="227" y="213"/>
                  </a:lnTo>
                  <a:lnTo>
                    <a:pt x="243" y="235"/>
                  </a:lnTo>
                  <a:lnTo>
                    <a:pt x="250" y="228"/>
                  </a:lnTo>
                  <a:lnTo>
                    <a:pt x="265" y="243"/>
                  </a:lnTo>
                  <a:lnTo>
                    <a:pt x="273" y="243"/>
                  </a:lnTo>
                  <a:lnTo>
                    <a:pt x="280" y="250"/>
                  </a:lnTo>
                  <a:lnTo>
                    <a:pt x="280" y="235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590"/>
            <p:cNvSpPr>
              <a:spLocks/>
            </p:cNvSpPr>
            <p:nvPr/>
          </p:nvSpPr>
          <p:spPr bwMode="auto">
            <a:xfrm>
              <a:off x="3012" y="2505"/>
              <a:ext cx="280" cy="250"/>
            </a:xfrm>
            <a:custGeom>
              <a:avLst/>
              <a:gdLst>
                <a:gd name="T0" fmla="*/ 250 w 280"/>
                <a:gd name="T1" fmla="*/ 228 h 250"/>
                <a:gd name="T2" fmla="*/ 258 w 280"/>
                <a:gd name="T3" fmla="*/ 213 h 250"/>
                <a:gd name="T4" fmla="*/ 273 w 280"/>
                <a:gd name="T5" fmla="*/ 175 h 250"/>
                <a:gd name="T6" fmla="*/ 235 w 280"/>
                <a:gd name="T7" fmla="*/ 190 h 250"/>
                <a:gd name="T8" fmla="*/ 243 w 280"/>
                <a:gd name="T9" fmla="*/ 175 h 250"/>
                <a:gd name="T10" fmla="*/ 205 w 280"/>
                <a:gd name="T11" fmla="*/ 182 h 250"/>
                <a:gd name="T12" fmla="*/ 250 w 280"/>
                <a:gd name="T13" fmla="*/ 175 h 250"/>
                <a:gd name="T14" fmla="*/ 235 w 280"/>
                <a:gd name="T15" fmla="*/ 122 h 250"/>
                <a:gd name="T16" fmla="*/ 129 w 280"/>
                <a:gd name="T17" fmla="*/ 114 h 250"/>
                <a:gd name="T18" fmla="*/ 137 w 280"/>
                <a:gd name="T19" fmla="*/ 91 h 250"/>
                <a:gd name="T20" fmla="*/ 144 w 280"/>
                <a:gd name="T21" fmla="*/ 76 h 250"/>
                <a:gd name="T22" fmla="*/ 152 w 280"/>
                <a:gd name="T23" fmla="*/ 53 h 250"/>
                <a:gd name="T24" fmla="*/ 159 w 280"/>
                <a:gd name="T25" fmla="*/ 31 h 250"/>
                <a:gd name="T26" fmla="*/ 159 w 280"/>
                <a:gd name="T27" fmla="*/ 23 h 250"/>
                <a:gd name="T28" fmla="*/ 152 w 280"/>
                <a:gd name="T29" fmla="*/ 0 h 250"/>
                <a:gd name="T30" fmla="*/ 0 w 280"/>
                <a:gd name="T31" fmla="*/ 68 h 250"/>
                <a:gd name="T32" fmla="*/ 16 w 280"/>
                <a:gd name="T33" fmla="*/ 197 h 250"/>
                <a:gd name="T34" fmla="*/ 53 w 280"/>
                <a:gd name="T35" fmla="*/ 213 h 250"/>
                <a:gd name="T36" fmla="*/ 137 w 280"/>
                <a:gd name="T37" fmla="*/ 220 h 250"/>
                <a:gd name="T38" fmla="*/ 121 w 280"/>
                <a:gd name="T39" fmla="*/ 205 h 250"/>
                <a:gd name="T40" fmla="*/ 137 w 280"/>
                <a:gd name="T41" fmla="*/ 213 h 250"/>
                <a:gd name="T42" fmla="*/ 159 w 280"/>
                <a:gd name="T43" fmla="*/ 228 h 250"/>
                <a:gd name="T44" fmla="*/ 159 w 280"/>
                <a:gd name="T45" fmla="*/ 235 h 250"/>
                <a:gd name="T46" fmla="*/ 159 w 280"/>
                <a:gd name="T47" fmla="*/ 243 h 250"/>
                <a:gd name="T48" fmla="*/ 205 w 280"/>
                <a:gd name="T49" fmla="*/ 235 h 250"/>
                <a:gd name="T50" fmla="*/ 227 w 280"/>
                <a:gd name="T51" fmla="*/ 243 h 250"/>
                <a:gd name="T52" fmla="*/ 212 w 280"/>
                <a:gd name="T53" fmla="*/ 220 h 250"/>
                <a:gd name="T54" fmla="*/ 212 w 280"/>
                <a:gd name="T55" fmla="*/ 197 h 250"/>
                <a:gd name="T56" fmla="*/ 227 w 280"/>
                <a:gd name="T57" fmla="*/ 220 h 250"/>
                <a:gd name="T58" fmla="*/ 243 w 280"/>
                <a:gd name="T59" fmla="*/ 235 h 250"/>
                <a:gd name="T60" fmla="*/ 265 w 280"/>
                <a:gd name="T61" fmla="*/ 243 h 250"/>
                <a:gd name="T62" fmla="*/ 280 w 280"/>
                <a:gd name="T63" fmla="*/ 250 h 250"/>
                <a:gd name="T64" fmla="*/ 280 w 280"/>
                <a:gd name="T65" fmla="*/ 24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50">
                  <a:moveTo>
                    <a:pt x="280" y="235"/>
                  </a:moveTo>
                  <a:lnTo>
                    <a:pt x="250" y="228"/>
                  </a:lnTo>
                  <a:lnTo>
                    <a:pt x="243" y="205"/>
                  </a:lnTo>
                  <a:lnTo>
                    <a:pt x="258" y="213"/>
                  </a:lnTo>
                  <a:lnTo>
                    <a:pt x="265" y="205"/>
                  </a:lnTo>
                  <a:lnTo>
                    <a:pt x="273" y="175"/>
                  </a:lnTo>
                  <a:lnTo>
                    <a:pt x="243" y="197"/>
                  </a:lnTo>
                  <a:lnTo>
                    <a:pt x="235" y="190"/>
                  </a:lnTo>
                  <a:lnTo>
                    <a:pt x="243" y="182"/>
                  </a:lnTo>
                  <a:lnTo>
                    <a:pt x="243" y="175"/>
                  </a:lnTo>
                  <a:lnTo>
                    <a:pt x="220" y="190"/>
                  </a:lnTo>
                  <a:lnTo>
                    <a:pt x="205" y="182"/>
                  </a:lnTo>
                  <a:lnTo>
                    <a:pt x="212" y="167"/>
                  </a:lnTo>
                  <a:lnTo>
                    <a:pt x="250" y="175"/>
                  </a:lnTo>
                  <a:lnTo>
                    <a:pt x="235" y="144"/>
                  </a:lnTo>
                  <a:lnTo>
                    <a:pt x="235" y="122"/>
                  </a:lnTo>
                  <a:lnTo>
                    <a:pt x="137" y="129"/>
                  </a:lnTo>
                  <a:lnTo>
                    <a:pt x="129" y="114"/>
                  </a:lnTo>
                  <a:lnTo>
                    <a:pt x="144" y="91"/>
                  </a:lnTo>
                  <a:lnTo>
                    <a:pt x="137" y="91"/>
                  </a:lnTo>
                  <a:lnTo>
                    <a:pt x="152" y="84"/>
                  </a:lnTo>
                  <a:lnTo>
                    <a:pt x="144" y="76"/>
                  </a:lnTo>
                  <a:lnTo>
                    <a:pt x="167" y="53"/>
                  </a:lnTo>
                  <a:lnTo>
                    <a:pt x="152" y="53"/>
                  </a:lnTo>
                  <a:lnTo>
                    <a:pt x="167" y="38"/>
                  </a:lnTo>
                  <a:lnTo>
                    <a:pt x="159" y="31"/>
                  </a:lnTo>
                  <a:lnTo>
                    <a:pt x="167" y="31"/>
                  </a:lnTo>
                  <a:lnTo>
                    <a:pt x="159" y="23"/>
                  </a:lnTo>
                  <a:lnTo>
                    <a:pt x="152" y="23"/>
                  </a:lnTo>
                  <a:lnTo>
                    <a:pt x="152" y="0"/>
                  </a:lnTo>
                  <a:lnTo>
                    <a:pt x="0" y="8"/>
                  </a:lnTo>
                  <a:lnTo>
                    <a:pt x="0" y="68"/>
                  </a:lnTo>
                  <a:lnTo>
                    <a:pt x="31" y="129"/>
                  </a:lnTo>
                  <a:lnTo>
                    <a:pt x="16" y="197"/>
                  </a:lnTo>
                  <a:lnTo>
                    <a:pt x="16" y="220"/>
                  </a:lnTo>
                  <a:lnTo>
                    <a:pt x="53" y="213"/>
                  </a:lnTo>
                  <a:lnTo>
                    <a:pt x="129" y="228"/>
                  </a:lnTo>
                  <a:lnTo>
                    <a:pt x="137" y="220"/>
                  </a:lnTo>
                  <a:lnTo>
                    <a:pt x="106" y="213"/>
                  </a:lnTo>
                  <a:lnTo>
                    <a:pt x="121" y="205"/>
                  </a:lnTo>
                  <a:lnTo>
                    <a:pt x="121" y="213"/>
                  </a:lnTo>
                  <a:lnTo>
                    <a:pt x="137" y="213"/>
                  </a:lnTo>
                  <a:lnTo>
                    <a:pt x="144" y="228"/>
                  </a:lnTo>
                  <a:lnTo>
                    <a:pt x="159" y="228"/>
                  </a:lnTo>
                  <a:lnTo>
                    <a:pt x="167" y="243"/>
                  </a:lnTo>
                  <a:lnTo>
                    <a:pt x="159" y="235"/>
                  </a:lnTo>
                  <a:lnTo>
                    <a:pt x="152" y="235"/>
                  </a:lnTo>
                  <a:lnTo>
                    <a:pt x="159" y="243"/>
                  </a:lnTo>
                  <a:lnTo>
                    <a:pt x="182" y="250"/>
                  </a:lnTo>
                  <a:lnTo>
                    <a:pt x="205" y="235"/>
                  </a:lnTo>
                  <a:lnTo>
                    <a:pt x="220" y="250"/>
                  </a:lnTo>
                  <a:lnTo>
                    <a:pt x="227" y="243"/>
                  </a:lnTo>
                  <a:lnTo>
                    <a:pt x="227" y="228"/>
                  </a:lnTo>
                  <a:lnTo>
                    <a:pt x="212" y="220"/>
                  </a:lnTo>
                  <a:lnTo>
                    <a:pt x="205" y="213"/>
                  </a:lnTo>
                  <a:lnTo>
                    <a:pt x="212" y="197"/>
                  </a:lnTo>
                  <a:lnTo>
                    <a:pt x="220" y="220"/>
                  </a:lnTo>
                  <a:lnTo>
                    <a:pt x="227" y="220"/>
                  </a:lnTo>
                  <a:lnTo>
                    <a:pt x="227" y="213"/>
                  </a:lnTo>
                  <a:lnTo>
                    <a:pt x="243" y="235"/>
                  </a:lnTo>
                  <a:lnTo>
                    <a:pt x="250" y="228"/>
                  </a:lnTo>
                  <a:lnTo>
                    <a:pt x="265" y="243"/>
                  </a:lnTo>
                  <a:lnTo>
                    <a:pt x="273" y="243"/>
                  </a:lnTo>
                  <a:lnTo>
                    <a:pt x="280" y="250"/>
                  </a:lnTo>
                  <a:lnTo>
                    <a:pt x="280" y="235"/>
                  </a:lnTo>
                  <a:lnTo>
                    <a:pt x="280" y="2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591"/>
            <p:cNvSpPr>
              <a:spLocks/>
            </p:cNvSpPr>
            <p:nvPr/>
          </p:nvSpPr>
          <p:spPr bwMode="auto">
            <a:xfrm>
              <a:off x="4019" y="1420"/>
              <a:ext cx="189" cy="296"/>
            </a:xfrm>
            <a:custGeom>
              <a:avLst/>
              <a:gdLst>
                <a:gd name="T0" fmla="*/ 182 w 189"/>
                <a:gd name="T1" fmla="*/ 145 h 296"/>
                <a:gd name="T2" fmla="*/ 174 w 189"/>
                <a:gd name="T3" fmla="*/ 137 h 296"/>
                <a:gd name="T4" fmla="*/ 189 w 189"/>
                <a:gd name="T5" fmla="*/ 129 h 296"/>
                <a:gd name="T6" fmla="*/ 174 w 189"/>
                <a:gd name="T7" fmla="*/ 122 h 296"/>
                <a:gd name="T8" fmla="*/ 159 w 189"/>
                <a:gd name="T9" fmla="*/ 122 h 296"/>
                <a:gd name="T10" fmla="*/ 151 w 189"/>
                <a:gd name="T11" fmla="*/ 99 h 296"/>
                <a:gd name="T12" fmla="*/ 136 w 189"/>
                <a:gd name="T13" fmla="*/ 99 h 296"/>
                <a:gd name="T14" fmla="*/ 113 w 189"/>
                <a:gd name="T15" fmla="*/ 16 h 296"/>
                <a:gd name="T16" fmla="*/ 91 w 189"/>
                <a:gd name="T17" fmla="*/ 0 h 296"/>
                <a:gd name="T18" fmla="*/ 60 w 189"/>
                <a:gd name="T19" fmla="*/ 23 h 296"/>
                <a:gd name="T20" fmla="*/ 45 w 189"/>
                <a:gd name="T21" fmla="*/ 8 h 296"/>
                <a:gd name="T22" fmla="*/ 23 w 189"/>
                <a:gd name="T23" fmla="*/ 61 h 296"/>
                <a:gd name="T24" fmla="*/ 30 w 189"/>
                <a:gd name="T25" fmla="*/ 114 h 296"/>
                <a:gd name="T26" fmla="*/ 15 w 189"/>
                <a:gd name="T27" fmla="*/ 145 h 296"/>
                <a:gd name="T28" fmla="*/ 23 w 189"/>
                <a:gd name="T29" fmla="*/ 152 h 296"/>
                <a:gd name="T30" fmla="*/ 15 w 189"/>
                <a:gd name="T31" fmla="*/ 152 h 296"/>
                <a:gd name="T32" fmla="*/ 15 w 189"/>
                <a:gd name="T33" fmla="*/ 160 h 296"/>
                <a:gd name="T34" fmla="*/ 0 w 189"/>
                <a:gd name="T35" fmla="*/ 160 h 296"/>
                <a:gd name="T36" fmla="*/ 38 w 189"/>
                <a:gd name="T37" fmla="*/ 273 h 296"/>
                <a:gd name="T38" fmla="*/ 53 w 189"/>
                <a:gd name="T39" fmla="*/ 296 h 296"/>
                <a:gd name="T40" fmla="*/ 68 w 189"/>
                <a:gd name="T41" fmla="*/ 243 h 296"/>
                <a:gd name="T42" fmla="*/ 76 w 189"/>
                <a:gd name="T43" fmla="*/ 236 h 296"/>
                <a:gd name="T44" fmla="*/ 76 w 189"/>
                <a:gd name="T45" fmla="*/ 228 h 296"/>
                <a:gd name="T46" fmla="*/ 91 w 189"/>
                <a:gd name="T47" fmla="*/ 236 h 296"/>
                <a:gd name="T48" fmla="*/ 98 w 189"/>
                <a:gd name="T49" fmla="*/ 213 h 296"/>
                <a:gd name="T50" fmla="*/ 106 w 189"/>
                <a:gd name="T51" fmla="*/ 220 h 296"/>
                <a:gd name="T52" fmla="*/ 106 w 189"/>
                <a:gd name="T53" fmla="*/ 190 h 296"/>
                <a:gd name="T54" fmla="*/ 113 w 189"/>
                <a:gd name="T55" fmla="*/ 182 h 296"/>
                <a:gd name="T56" fmla="*/ 113 w 189"/>
                <a:gd name="T57" fmla="*/ 190 h 296"/>
                <a:gd name="T58" fmla="*/ 129 w 189"/>
                <a:gd name="T59" fmla="*/ 198 h 296"/>
                <a:gd name="T60" fmla="*/ 129 w 189"/>
                <a:gd name="T61" fmla="*/ 175 h 296"/>
                <a:gd name="T62" fmla="*/ 136 w 189"/>
                <a:gd name="T63" fmla="*/ 182 h 296"/>
                <a:gd name="T64" fmla="*/ 136 w 189"/>
                <a:gd name="T65" fmla="*/ 167 h 296"/>
                <a:gd name="T66" fmla="*/ 151 w 189"/>
                <a:gd name="T67" fmla="*/ 182 h 296"/>
                <a:gd name="T68" fmla="*/ 159 w 189"/>
                <a:gd name="T69" fmla="*/ 160 h 296"/>
                <a:gd name="T70" fmla="*/ 166 w 189"/>
                <a:gd name="T71" fmla="*/ 167 h 296"/>
                <a:gd name="T72" fmla="*/ 166 w 189"/>
                <a:gd name="T73" fmla="*/ 160 h 296"/>
                <a:gd name="T74" fmla="*/ 182 w 189"/>
                <a:gd name="T75" fmla="*/ 152 h 296"/>
                <a:gd name="T76" fmla="*/ 189 w 189"/>
                <a:gd name="T77" fmla="*/ 137 h 296"/>
                <a:gd name="T78" fmla="*/ 182 w 189"/>
                <a:gd name="T79" fmla="*/ 14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96">
                  <a:moveTo>
                    <a:pt x="182" y="145"/>
                  </a:moveTo>
                  <a:lnTo>
                    <a:pt x="174" y="137"/>
                  </a:lnTo>
                  <a:lnTo>
                    <a:pt x="189" y="129"/>
                  </a:lnTo>
                  <a:lnTo>
                    <a:pt x="174" y="122"/>
                  </a:lnTo>
                  <a:lnTo>
                    <a:pt x="159" y="122"/>
                  </a:lnTo>
                  <a:lnTo>
                    <a:pt x="151" y="99"/>
                  </a:lnTo>
                  <a:lnTo>
                    <a:pt x="136" y="99"/>
                  </a:lnTo>
                  <a:lnTo>
                    <a:pt x="113" y="16"/>
                  </a:lnTo>
                  <a:lnTo>
                    <a:pt x="91" y="0"/>
                  </a:lnTo>
                  <a:lnTo>
                    <a:pt x="60" y="23"/>
                  </a:lnTo>
                  <a:lnTo>
                    <a:pt x="45" y="8"/>
                  </a:lnTo>
                  <a:lnTo>
                    <a:pt x="23" y="61"/>
                  </a:lnTo>
                  <a:lnTo>
                    <a:pt x="30" y="114"/>
                  </a:lnTo>
                  <a:lnTo>
                    <a:pt x="15" y="145"/>
                  </a:lnTo>
                  <a:lnTo>
                    <a:pt x="23" y="152"/>
                  </a:lnTo>
                  <a:lnTo>
                    <a:pt x="15" y="152"/>
                  </a:lnTo>
                  <a:lnTo>
                    <a:pt x="15" y="160"/>
                  </a:lnTo>
                  <a:lnTo>
                    <a:pt x="0" y="160"/>
                  </a:lnTo>
                  <a:lnTo>
                    <a:pt x="38" y="273"/>
                  </a:lnTo>
                  <a:lnTo>
                    <a:pt x="53" y="296"/>
                  </a:lnTo>
                  <a:lnTo>
                    <a:pt x="68" y="243"/>
                  </a:lnTo>
                  <a:lnTo>
                    <a:pt x="76" y="236"/>
                  </a:lnTo>
                  <a:lnTo>
                    <a:pt x="76" y="228"/>
                  </a:lnTo>
                  <a:lnTo>
                    <a:pt x="91" y="236"/>
                  </a:lnTo>
                  <a:lnTo>
                    <a:pt x="98" y="213"/>
                  </a:lnTo>
                  <a:lnTo>
                    <a:pt x="106" y="220"/>
                  </a:lnTo>
                  <a:lnTo>
                    <a:pt x="106" y="190"/>
                  </a:lnTo>
                  <a:lnTo>
                    <a:pt x="113" y="182"/>
                  </a:lnTo>
                  <a:lnTo>
                    <a:pt x="113" y="190"/>
                  </a:lnTo>
                  <a:lnTo>
                    <a:pt x="129" y="198"/>
                  </a:lnTo>
                  <a:lnTo>
                    <a:pt x="129" y="175"/>
                  </a:lnTo>
                  <a:lnTo>
                    <a:pt x="136" y="182"/>
                  </a:lnTo>
                  <a:lnTo>
                    <a:pt x="136" y="167"/>
                  </a:lnTo>
                  <a:lnTo>
                    <a:pt x="151" y="182"/>
                  </a:lnTo>
                  <a:lnTo>
                    <a:pt x="159" y="160"/>
                  </a:lnTo>
                  <a:lnTo>
                    <a:pt x="166" y="167"/>
                  </a:lnTo>
                  <a:lnTo>
                    <a:pt x="166" y="160"/>
                  </a:lnTo>
                  <a:lnTo>
                    <a:pt x="182" y="152"/>
                  </a:lnTo>
                  <a:lnTo>
                    <a:pt x="189" y="137"/>
                  </a:lnTo>
                  <a:lnTo>
                    <a:pt x="182" y="145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592"/>
            <p:cNvSpPr>
              <a:spLocks/>
            </p:cNvSpPr>
            <p:nvPr/>
          </p:nvSpPr>
          <p:spPr bwMode="auto">
            <a:xfrm>
              <a:off x="4019" y="1420"/>
              <a:ext cx="189" cy="296"/>
            </a:xfrm>
            <a:custGeom>
              <a:avLst/>
              <a:gdLst>
                <a:gd name="T0" fmla="*/ 182 w 189"/>
                <a:gd name="T1" fmla="*/ 145 h 296"/>
                <a:gd name="T2" fmla="*/ 174 w 189"/>
                <a:gd name="T3" fmla="*/ 137 h 296"/>
                <a:gd name="T4" fmla="*/ 189 w 189"/>
                <a:gd name="T5" fmla="*/ 129 h 296"/>
                <a:gd name="T6" fmla="*/ 174 w 189"/>
                <a:gd name="T7" fmla="*/ 122 h 296"/>
                <a:gd name="T8" fmla="*/ 159 w 189"/>
                <a:gd name="T9" fmla="*/ 122 h 296"/>
                <a:gd name="T10" fmla="*/ 151 w 189"/>
                <a:gd name="T11" fmla="*/ 99 h 296"/>
                <a:gd name="T12" fmla="*/ 136 w 189"/>
                <a:gd name="T13" fmla="*/ 99 h 296"/>
                <a:gd name="T14" fmla="*/ 113 w 189"/>
                <a:gd name="T15" fmla="*/ 16 h 296"/>
                <a:gd name="T16" fmla="*/ 91 w 189"/>
                <a:gd name="T17" fmla="*/ 0 h 296"/>
                <a:gd name="T18" fmla="*/ 60 w 189"/>
                <a:gd name="T19" fmla="*/ 23 h 296"/>
                <a:gd name="T20" fmla="*/ 45 w 189"/>
                <a:gd name="T21" fmla="*/ 8 h 296"/>
                <a:gd name="T22" fmla="*/ 23 w 189"/>
                <a:gd name="T23" fmla="*/ 61 h 296"/>
                <a:gd name="T24" fmla="*/ 30 w 189"/>
                <a:gd name="T25" fmla="*/ 114 h 296"/>
                <a:gd name="T26" fmla="*/ 15 w 189"/>
                <a:gd name="T27" fmla="*/ 145 h 296"/>
                <a:gd name="T28" fmla="*/ 23 w 189"/>
                <a:gd name="T29" fmla="*/ 152 h 296"/>
                <a:gd name="T30" fmla="*/ 15 w 189"/>
                <a:gd name="T31" fmla="*/ 152 h 296"/>
                <a:gd name="T32" fmla="*/ 15 w 189"/>
                <a:gd name="T33" fmla="*/ 160 h 296"/>
                <a:gd name="T34" fmla="*/ 0 w 189"/>
                <a:gd name="T35" fmla="*/ 160 h 296"/>
                <a:gd name="T36" fmla="*/ 38 w 189"/>
                <a:gd name="T37" fmla="*/ 273 h 296"/>
                <a:gd name="T38" fmla="*/ 53 w 189"/>
                <a:gd name="T39" fmla="*/ 296 h 296"/>
                <a:gd name="T40" fmla="*/ 68 w 189"/>
                <a:gd name="T41" fmla="*/ 243 h 296"/>
                <a:gd name="T42" fmla="*/ 76 w 189"/>
                <a:gd name="T43" fmla="*/ 236 h 296"/>
                <a:gd name="T44" fmla="*/ 76 w 189"/>
                <a:gd name="T45" fmla="*/ 228 h 296"/>
                <a:gd name="T46" fmla="*/ 91 w 189"/>
                <a:gd name="T47" fmla="*/ 236 h 296"/>
                <a:gd name="T48" fmla="*/ 98 w 189"/>
                <a:gd name="T49" fmla="*/ 213 h 296"/>
                <a:gd name="T50" fmla="*/ 106 w 189"/>
                <a:gd name="T51" fmla="*/ 220 h 296"/>
                <a:gd name="T52" fmla="*/ 106 w 189"/>
                <a:gd name="T53" fmla="*/ 190 h 296"/>
                <a:gd name="T54" fmla="*/ 113 w 189"/>
                <a:gd name="T55" fmla="*/ 182 h 296"/>
                <a:gd name="T56" fmla="*/ 113 w 189"/>
                <a:gd name="T57" fmla="*/ 190 h 296"/>
                <a:gd name="T58" fmla="*/ 129 w 189"/>
                <a:gd name="T59" fmla="*/ 198 h 296"/>
                <a:gd name="T60" fmla="*/ 129 w 189"/>
                <a:gd name="T61" fmla="*/ 175 h 296"/>
                <a:gd name="T62" fmla="*/ 136 w 189"/>
                <a:gd name="T63" fmla="*/ 182 h 296"/>
                <a:gd name="T64" fmla="*/ 136 w 189"/>
                <a:gd name="T65" fmla="*/ 167 h 296"/>
                <a:gd name="T66" fmla="*/ 151 w 189"/>
                <a:gd name="T67" fmla="*/ 182 h 296"/>
                <a:gd name="T68" fmla="*/ 159 w 189"/>
                <a:gd name="T69" fmla="*/ 160 h 296"/>
                <a:gd name="T70" fmla="*/ 166 w 189"/>
                <a:gd name="T71" fmla="*/ 167 h 296"/>
                <a:gd name="T72" fmla="*/ 166 w 189"/>
                <a:gd name="T73" fmla="*/ 160 h 296"/>
                <a:gd name="T74" fmla="*/ 182 w 189"/>
                <a:gd name="T75" fmla="*/ 152 h 296"/>
                <a:gd name="T76" fmla="*/ 189 w 189"/>
                <a:gd name="T77" fmla="*/ 137 h 296"/>
                <a:gd name="T78" fmla="*/ 182 w 189"/>
                <a:gd name="T79" fmla="*/ 145 h 296"/>
                <a:gd name="T80" fmla="*/ 182 w 189"/>
                <a:gd name="T81" fmla="*/ 15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296">
                  <a:moveTo>
                    <a:pt x="182" y="145"/>
                  </a:moveTo>
                  <a:lnTo>
                    <a:pt x="174" y="137"/>
                  </a:lnTo>
                  <a:lnTo>
                    <a:pt x="189" y="129"/>
                  </a:lnTo>
                  <a:lnTo>
                    <a:pt x="174" y="122"/>
                  </a:lnTo>
                  <a:lnTo>
                    <a:pt x="159" y="122"/>
                  </a:lnTo>
                  <a:lnTo>
                    <a:pt x="151" y="99"/>
                  </a:lnTo>
                  <a:lnTo>
                    <a:pt x="136" y="99"/>
                  </a:lnTo>
                  <a:lnTo>
                    <a:pt x="113" y="16"/>
                  </a:lnTo>
                  <a:lnTo>
                    <a:pt x="91" y="0"/>
                  </a:lnTo>
                  <a:lnTo>
                    <a:pt x="60" y="23"/>
                  </a:lnTo>
                  <a:lnTo>
                    <a:pt x="45" y="8"/>
                  </a:lnTo>
                  <a:lnTo>
                    <a:pt x="23" y="61"/>
                  </a:lnTo>
                  <a:lnTo>
                    <a:pt x="30" y="114"/>
                  </a:lnTo>
                  <a:lnTo>
                    <a:pt x="15" y="145"/>
                  </a:lnTo>
                  <a:lnTo>
                    <a:pt x="23" y="152"/>
                  </a:lnTo>
                  <a:lnTo>
                    <a:pt x="15" y="152"/>
                  </a:lnTo>
                  <a:lnTo>
                    <a:pt x="15" y="160"/>
                  </a:lnTo>
                  <a:lnTo>
                    <a:pt x="0" y="160"/>
                  </a:lnTo>
                  <a:lnTo>
                    <a:pt x="38" y="273"/>
                  </a:lnTo>
                  <a:lnTo>
                    <a:pt x="53" y="296"/>
                  </a:lnTo>
                  <a:lnTo>
                    <a:pt x="68" y="243"/>
                  </a:lnTo>
                  <a:lnTo>
                    <a:pt x="76" y="236"/>
                  </a:lnTo>
                  <a:lnTo>
                    <a:pt x="76" y="228"/>
                  </a:lnTo>
                  <a:lnTo>
                    <a:pt x="91" y="236"/>
                  </a:lnTo>
                  <a:lnTo>
                    <a:pt x="98" y="213"/>
                  </a:lnTo>
                  <a:lnTo>
                    <a:pt x="106" y="220"/>
                  </a:lnTo>
                  <a:lnTo>
                    <a:pt x="106" y="190"/>
                  </a:lnTo>
                  <a:lnTo>
                    <a:pt x="113" y="182"/>
                  </a:lnTo>
                  <a:lnTo>
                    <a:pt x="113" y="190"/>
                  </a:lnTo>
                  <a:lnTo>
                    <a:pt x="129" y="198"/>
                  </a:lnTo>
                  <a:lnTo>
                    <a:pt x="129" y="175"/>
                  </a:lnTo>
                  <a:lnTo>
                    <a:pt x="136" y="182"/>
                  </a:lnTo>
                  <a:lnTo>
                    <a:pt x="136" y="167"/>
                  </a:lnTo>
                  <a:lnTo>
                    <a:pt x="151" y="182"/>
                  </a:lnTo>
                  <a:lnTo>
                    <a:pt x="159" y="160"/>
                  </a:lnTo>
                  <a:lnTo>
                    <a:pt x="166" y="167"/>
                  </a:lnTo>
                  <a:lnTo>
                    <a:pt x="166" y="160"/>
                  </a:lnTo>
                  <a:lnTo>
                    <a:pt x="182" y="152"/>
                  </a:lnTo>
                  <a:lnTo>
                    <a:pt x="189" y="137"/>
                  </a:lnTo>
                  <a:lnTo>
                    <a:pt x="182" y="145"/>
                  </a:lnTo>
                  <a:lnTo>
                    <a:pt x="182" y="15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593"/>
            <p:cNvSpPr>
              <a:spLocks/>
            </p:cNvSpPr>
            <p:nvPr/>
          </p:nvSpPr>
          <p:spPr bwMode="auto">
            <a:xfrm>
              <a:off x="4155" y="1602"/>
              <a:ext cx="8" cy="8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0 w 8"/>
                <a:gd name="T7" fmla="*/ 0 h 8"/>
                <a:gd name="T8" fmla="*/ 8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594"/>
            <p:cNvSpPr>
              <a:spLocks/>
            </p:cNvSpPr>
            <p:nvPr/>
          </p:nvSpPr>
          <p:spPr bwMode="auto">
            <a:xfrm>
              <a:off x="4155" y="1602"/>
              <a:ext cx="8" cy="8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0 w 8"/>
                <a:gd name="T7" fmla="*/ 0 h 8"/>
                <a:gd name="T8" fmla="*/ 8 w 8"/>
                <a:gd name="T9" fmla="*/ 0 h 8"/>
                <a:gd name="T10" fmla="*/ 8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595"/>
            <p:cNvSpPr>
              <a:spLocks/>
            </p:cNvSpPr>
            <p:nvPr/>
          </p:nvSpPr>
          <p:spPr bwMode="auto">
            <a:xfrm>
              <a:off x="3709" y="1982"/>
              <a:ext cx="227" cy="106"/>
            </a:xfrm>
            <a:custGeom>
              <a:avLst/>
              <a:gdLst>
                <a:gd name="T0" fmla="*/ 227 w 227"/>
                <a:gd name="T1" fmla="*/ 68 h 106"/>
                <a:gd name="T2" fmla="*/ 196 w 227"/>
                <a:gd name="T3" fmla="*/ 76 h 106"/>
                <a:gd name="T4" fmla="*/ 181 w 227"/>
                <a:gd name="T5" fmla="*/ 0 h 106"/>
                <a:gd name="T6" fmla="*/ 0 w 227"/>
                <a:gd name="T7" fmla="*/ 30 h 106"/>
                <a:gd name="T8" fmla="*/ 7 w 227"/>
                <a:gd name="T9" fmla="*/ 60 h 106"/>
                <a:gd name="T10" fmla="*/ 37 w 227"/>
                <a:gd name="T11" fmla="*/ 30 h 106"/>
                <a:gd name="T12" fmla="*/ 53 w 227"/>
                <a:gd name="T13" fmla="*/ 38 h 106"/>
                <a:gd name="T14" fmla="*/ 68 w 227"/>
                <a:gd name="T15" fmla="*/ 22 h 106"/>
                <a:gd name="T16" fmla="*/ 83 w 227"/>
                <a:gd name="T17" fmla="*/ 22 h 106"/>
                <a:gd name="T18" fmla="*/ 90 w 227"/>
                <a:gd name="T19" fmla="*/ 38 h 106"/>
                <a:gd name="T20" fmla="*/ 128 w 227"/>
                <a:gd name="T21" fmla="*/ 60 h 106"/>
                <a:gd name="T22" fmla="*/ 136 w 227"/>
                <a:gd name="T23" fmla="*/ 60 h 106"/>
                <a:gd name="T24" fmla="*/ 128 w 227"/>
                <a:gd name="T25" fmla="*/ 68 h 106"/>
                <a:gd name="T26" fmla="*/ 128 w 227"/>
                <a:gd name="T27" fmla="*/ 98 h 106"/>
                <a:gd name="T28" fmla="*/ 143 w 227"/>
                <a:gd name="T29" fmla="*/ 98 h 106"/>
                <a:gd name="T30" fmla="*/ 143 w 227"/>
                <a:gd name="T31" fmla="*/ 91 h 106"/>
                <a:gd name="T32" fmla="*/ 174 w 227"/>
                <a:gd name="T33" fmla="*/ 106 h 106"/>
                <a:gd name="T34" fmla="*/ 166 w 227"/>
                <a:gd name="T35" fmla="*/ 91 h 106"/>
                <a:gd name="T36" fmla="*/ 151 w 227"/>
                <a:gd name="T37" fmla="*/ 83 h 106"/>
                <a:gd name="T38" fmla="*/ 151 w 227"/>
                <a:gd name="T39" fmla="*/ 76 h 106"/>
                <a:gd name="T40" fmla="*/ 166 w 227"/>
                <a:gd name="T41" fmla="*/ 83 h 106"/>
                <a:gd name="T42" fmla="*/ 151 w 227"/>
                <a:gd name="T43" fmla="*/ 53 h 106"/>
                <a:gd name="T44" fmla="*/ 159 w 227"/>
                <a:gd name="T45" fmla="*/ 53 h 106"/>
                <a:gd name="T46" fmla="*/ 159 w 227"/>
                <a:gd name="T47" fmla="*/ 45 h 106"/>
                <a:gd name="T48" fmla="*/ 143 w 227"/>
                <a:gd name="T49" fmla="*/ 30 h 106"/>
                <a:gd name="T50" fmla="*/ 151 w 227"/>
                <a:gd name="T51" fmla="*/ 38 h 106"/>
                <a:gd name="T52" fmla="*/ 159 w 227"/>
                <a:gd name="T53" fmla="*/ 15 h 106"/>
                <a:gd name="T54" fmla="*/ 166 w 227"/>
                <a:gd name="T55" fmla="*/ 22 h 106"/>
                <a:gd name="T56" fmla="*/ 166 w 227"/>
                <a:gd name="T57" fmla="*/ 7 h 106"/>
                <a:gd name="T58" fmla="*/ 174 w 227"/>
                <a:gd name="T59" fmla="*/ 7 h 106"/>
                <a:gd name="T60" fmla="*/ 174 w 227"/>
                <a:gd name="T61" fmla="*/ 22 h 106"/>
                <a:gd name="T62" fmla="*/ 166 w 227"/>
                <a:gd name="T63" fmla="*/ 22 h 106"/>
                <a:gd name="T64" fmla="*/ 166 w 227"/>
                <a:gd name="T65" fmla="*/ 38 h 106"/>
                <a:gd name="T66" fmla="*/ 174 w 227"/>
                <a:gd name="T67" fmla="*/ 38 h 106"/>
                <a:gd name="T68" fmla="*/ 166 w 227"/>
                <a:gd name="T69" fmla="*/ 45 h 106"/>
                <a:gd name="T70" fmla="*/ 174 w 227"/>
                <a:gd name="T71" fmla="*/ 60 h 106"/>
                <a:gd name="T72" fmla="*/ 166 w 227"/>
                <a:gd name="T73" fmla="*/ 53 h 106"/>
                <a:gd name="T74" fmla="*/ 166 w 227"/>
                <a:gd name="T75" fmla="*/ 60 h 106"/>
                <a:gd name="T76" fmla="*/ 174 w 227"/>
                <a:gd name="T77" fmla="*/ 68 h 106"/>
                <a:gd name="T78" fmla="*/ 174 w 227"/>
                <a:gd name="T79" fmla="*/ 60 h 106"/>
                <a:gd name="T80" fmla="*/ 181 w 227"/>
                <a:gd name="T81" fmla="*/ 68 h 106"/>
                <a:gd name="T82" fmla="*/ 166 w 227"/>
                <a:gd name="T83" fmla="*/ 68 h 106"/>
                <a:gd name="T84" fmla="*/ 174 w 227"/>
                <a:gd name="T85" fmla="*/ 76 h 106"/>
                <a:gd name="T86" fmla="*/ 166 w 227"/>
                <a:gd name="T87" fmla="*/ 76 h 106"/>
                <a:gd name="T88" fmla="*/ 174 w 227"/>
                <a:gd name="T89" fmla="*/ 83 h 106"/>
                <a:gd name="T90" fmla="*/ 196 w 227"/>
                <a:gd name="T91" fmla="*/ 83 h 106"/>
                <a:gd name="T92" fmla="*/ 204 w 227"/>
                <a:gd name="T93" fmla="*/ 91 h 106"/>
                <a:gd name="T94" fmla="*/ 196 w 227"/>
                <a:gd name="T95" fmla="*/ 106 h 106"/>
                <a:gd name="T96" fmla="*/ 212 w 227"/>
                <a:gd name="T97" fmla="*/ 106 h 106"/>
                <a:gd name="T98" fmla="*/ 219 w 227"/>
                <a:gd name="T99" fmla="*/ 98 h 106"/>
                <a:gd name="T100" fmla="*/ 227 w 227"/>
                <a:gd name="T101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" h="106">
                  <a:moveTo>
                    <a:pt x="227" y="68"/>
                  </a:moveTo>
                  <a:lnTo>
                    <a:pt x="196" y="76"/>
                  </a:lnTo>
                  <a:lnTo>
                    <a:pt x="181" y="0"/>
                  </a:lnTo>
                  <a:lnTo>
                    <a:pt x="0" y="30"/>
                  </a:lnTo>
                  <a:lnTo>
                    <a:pt x="7" y="60"/>
                  </a:lnTo>
                  <a:lnTo>
                    <a:pt x="37" y="30"/>
                  </a:lnTo>
                  <a:lnTo>
                    <a:pt x="53" y="38"/>
                  </a:lnTo>
                  <a:lnTo>
                    <a:pt x="68" y="22"/>
                  </a:lnTo>
                  <a:lnTo>
                    <a:pt x="83" y="22"/>
                  </a:lnTo>
                  <a:lnTo>
                    <a:pt x="90" y="38"/>
                  </a:lnTo>
                  <a:lnTo>
                    <a:pt x="128" y="60"/>
                  </a:lnTo>
                  <a:lnTo>
                    <a:pt x="136" y="60"/>
                  </a:lnTo>
                  <a:lnTo>
                    <a:pt x="128" y="68"/>
                  </a:lnTo>
                  <a:lnTo>
                    <a:pt x="128" y="98"/>
                  </a:lnTo>
                  <a:lnTo>
                    <a:pt x="143" y="98"/>
                  </a:lnTo>
                  <a:lnTo>
                    <a:pt x="143" y="91"/>
                  </a:lnTo>
                  <a:lnTo>
                    <a:pt x="174" y="106"/>
                  </a:lnTo>
                  <a:lnTo>
                    <a:pt x="166" y="91"/>
                  </a:lnTo>
                  <a:lnTo>
                    <a:pt x="151" y="83"/>
                  </a:lnTo>
                  <a:lnTo>
                    <a:pt x="151" y="76"/>
                  </a:lnTo>
                  <a:lnTo>
                    <a:pt x="166" y="83"/>
                  </a:lnTo>
                  <a:lnTo>
                    <a:pt x="151" y="53"/>
                  </a:lnTo>
                  <a:lnTo>
                    <a:pt x="159" y="53"/>
                  </a:lnTo>
                  <a:lnTo>
                    <a:pt x="159" y="45"/>
                  </a:lnTo>
                  <a:lnTo>
                    <a:pt x="143" y="30"/>
                  </a:lnTo>
                  <a:lnTo>
                    <a:pt x="151" y="38"/>
                  </a:lnTo>
                  <a:lnTo>
                    <a:pt x="159" y="15"/>
                  </a:lnTo>
                  <a:lnTo>
                    <a:pt x="166" y="22"/>
                  </a:lnTo>
                  <a:lnTo>
                    <a:pt x="166" y="7"/>
                  </a:lnTo>
                  <a:lnTo>
                    <a:pt x="174" y="7"/>
                  </a:lnTo>
                  <a:lnTo>
                    <a:pt x="174" y="22"/>
                  </a:lnTo>
                  <a:lnTo>
                    <a:pt x="166" y="22"/>
                  </a:lnTo>
                  <a:lnTo>
                    <a:pt x="166" y="38"/>
                  </a:lnTo>
                  <a:lnTo>
                    <a:pt x="174" y="38"/>
                  </a:lnTo>
                  <a:lnTo>
                    <a:pt x="166" y="45"/>
                  </a:lnTo>
                  <a:lnTo>
                    <a:pt x="174" y="60"/>
                  </a:lnTo>
                  <a:lnTo>
                    <a:pt x="166" y="53"/>
                  </a:lnTo>
                  <a:lnTo>
                    <a:pt x="166" y="60"/>
                  </a:lnTo>
                  <a:lnTo>
                    <a:pt x="174" y="68"/>
                  </a:lnTo>
                  <a:lnTo>
                    <a:pt x="174" y="60"/>
                  </a:lnTo>
                  <a:lnTo>
                    <a:pt x="181" y="68"/>
                  </a:lnTo>
                  <a:lnTo>
                    <a:pt x="166" y="68"/>
                  </a:lnTo>
                  <a:lnTo>
                    <a:pt x="174" y="76"/>
                  </a:lnTo>
                  <a:lnTo>
                    <a:pt x="166" y="76"/>
                  </a:lnTo>
                  <a:lnTo>
                    <a:pt x="174" y="83"/>
                  </a:lnTo>
                  <a:lnTo>
                    <a:pt x="196" y="83"/>
                  </a:lnTo>
                  <a:lnTo>
                    <a:pt x="204" y="91"/>
                  </a:lnTo>
                  <a:lnTo>
                    <a:pt x="196" y="106"/>
                  </a:lnTo>
                  <a:lnTo>
                    <a:pt x="212" y="106"/>
                  </a:lnTo>
                  <a:lnTo>
                    <a:pt x="219" y="98"/>
                  </a:lnTo>
                  <a:lnTo>
                    <a:pt x="227" y="68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596"/>
            <p:cNvSpPr>
              <a:spLocks/>
            </p:cNvSpPr>
            <p:nvPr/>
          </p:nvSpPr>
          <p:spPr bwMode="auto">
            <a:xfrm>
              <a:off x="3709" y="1982"/>
              <a:ext cx="227" cy="106"/>
            </a:xfrm>
            <a:custGeom>
              <a:avLst/>
              <a:gdLst>
                <a:gd name="T0" fmla="*/ 227 w 227"/>
                <a:gd name="T1" fmla="*/ 68 h 106"/>
                <a:gd name="T2" fmla="*/ 196 w 227"/>
                <a:gd name="T3" fmla="*/ 76 h 106"/>
                <a:gd name="T4" fmla="*/ 181 w 227"/>
                <a:gd name="T5" fmla="*/ 0 h 106"/>
                <a:gd name="T6" fmla="*/ 0 w 227"/>
                <a:gd name="T7" fmla="*/ 30 h 106"/>
                <a:gd name="T8" fmla="*/ 7 w 227"/>
                <a:gd name="T9" fmla="*/ 60 h 106"/>
                <a:gd name="T10" fmla="*/ 37 w 227"/>
                <a:gd name="T11" fmla="*/ 30 h 106"/>
                <a:gd name="T12" fmla="*/ 53 w 227"/>
                <a:gd name="T13" fmla="*/ 38 h 106"/>
                <a:gd name="T14" fmla="*/ 68 w 227"/>
                <a:gd name="T15" fmla="*/ 22 h 106"/>
                <a:gd name="T16" fmla="*/ 83 w 227"/>
                <a:gd name="T17" fmla="*/ 22 h 106"/>
                <a:gd name="T18" fmla="*/ 90 w 227"/>
                <a:gd name="T19" fmla="*/ 38 h 106"/>
                <a:gd name="T20" fmla="*/ 128 w 227"/>
                <a:gd name="T21" fmla="*/ 60 h 106"/>
                <a:gd name="T22" fmla="*/ 136 w 227"/>
                <a:gd name="T23" fmla="*/ 60 h 106"/>
                <a:gd name="T24" fmla="*/ 128 w 227"/>
                <a:gd name="T25" fmla="*/ 68 h 106"/>
                <a:gd name="T26" fmla="*/ 128 w 227"/>
                <a:gd name="T27" fmla="*/ 98 h 106"/>
                <a:gd name="T28" fmla="*/ 143 w 227"/>
                <a:gd name="T29" fmla="*/ 98 h 106"/>
                <a:gd name="T30" fmla="*/ 143 w 227"/>
                <a:gd name="T31" fmla="*/ 91 h 106"/>
                <a:gd name="T32" fmla="*/ 174 w 227"/>
                <a:gd name="T33" fmla="*/ 106 h 106"/>
                <a:gd name="T34" fmla="*/ 166 w 227"/>
                <a:gd name="T35" fmla="*/ 91 h 106"/>
                <a:gd name="T36" fmla="*/ 151 w 227"/>
                <a:gd name="T37" fmla="*/ 83 h 106"/>
                <a:gd name="T38" fmla="*/ 151 w 227"/>
                <a:gd name="T39" fmla="*/ 76 h 106"/>
                <a:gd name="T40" fmla="*/ 166 w 227"/>
                <a:gd name="T41" fmla="*/ 83 h 106"/>
                <a:gd name="T42" fmla="*/ 151 w 227"/>
                <a:gd name="T43" fmla="*/ 53 h 106"/>
                <a:gd name="T44" fmla="*/ 159 w 227"/>
                <a:gd name="T45" fmla="*/ 53 h 106"/>
                <a:gd name="T46" fmla="*/ 159 w 227"/>
                <a:gd name="T47" fmla="*/ 45 h 106"/>
                <a:gd name="T48" fmla="*/ 143 w 227"/>
                <a:gd name="T49" fmla="*/ 30 h 106"/>
                <a:gd name="T50" fmla="*/ 151 w 227"/>
                <a:gd name="T51" fmla="*/ 38 h 106"/>
                <a:gd name="T52" fmla="*/ 159 w 227"/>
                <a:gd name="T53" fmla="*/ 15 h 106"/>
                <a:gd name="T54" fmla="*/ 166 w 227"/>
                <a:gd name="T55" fmla="*/ 22 h 106"/>
                <a:gd name="T56" fmla="*/ 166 w 227"/>
                <a:gd name="T57" fmla="*/ 7 h 106"/>
                <a:gd name="T58" fmla="*/ 174 w 227"/>
                <a:gd name="T59" fmla="*/ 7 h 106"/>
                <a:gd name="T60" fmla="*/ 174 w 227"/>
                <a:gd name="T61" fmla="*/ 22 h 106"/>
                <a:gd name="T62" fmla="*/ 166 w 227"/>
                <a:gd name="T63" fmla="*/ 22 h 106"/>
                <a:gd name="T64" fmla="*/ 166 w 227"/>
                <a:gd name="T65" fmla="*/ 38 h 106"/>
                <a:gd name="T66" fmla="*/ 174 w 227"/>
                <a:gd name="T67" fmla="*/ 38 h 106"/>
                <a:gd name="T68" fmla="*/ 166 w 227"/>
                <a:gd name="T69" fmla="*/ 45 h 106"/>
                <a:gd name="T70" fmla="*/ 174 w 227"/>
                <a:gd name="T71" fmla="*/ 60 h 106"/>
                <a:gd name="T72" fmla="*/ 166 w 227"/>
                <a:gd name="T73" fmla="*/ 53 h 106"/>
                <a:gd name="T74" fmla="*/ 166 w 227"/>
                <a:gd name="T75" fmla="*/ 60 h 106"/>
                <a:gd name="T76" fmla="*/ 174 w 227"/>
                <a:gd name="T77" fmla="*/ 68 h 106"/>
                <a:gd name="T78" fmla="*/ 174 w 227"/>
                <a:gd name="T79" fmla="*/ 60 h 106"/>
                <a:gd name="T80" fmla="*/ 181 w 227"/>
                <a:gd name="T81" fmla="*/ 68 h 106"/>
                <a:gd name="T82" fmla="*/ 166 w 227"/>
                <a:gd name="T83" fmla="*/ 68 h 106"/>
                <a:gd name="T84" fmla="*/ 174 w 227"/>
                <a:gd name="T85" fmla="*/ 76 h 106"/>
                <a:gd name="T86" fmla="*/ 166 w 227"/>
                <a:gd name="T87" fmla="*/ 76 h 106"/>
                <a:gd name="T88" fmla="*/ 174 w 227"/>
                <a:gd name="T89" fmla="*/ 83 h 106"/>
                <a:gd name="T90" fmla="*/ 196 w 227"/>
                <a:gd name="T91" fmla="*/ 83 h 106"/>
                <a:gd name="T92" fmla="*/ 204 w 227"/>
                <a:gd name="T93" fmla="*/ 91 h 106"/>
                <a:gd name="T94" fmla="*/ 196 w 227"/>
                <a:gd name="T95" fmla="*/ 106 h 106"/>
                <a:gd name="T96" fmla="*/ 212 w 227"/>
                <a:gd name="T97" fmla="*/ 106 h 106"/>
                <a:gd name="T98" fmla="*/ 219 w 227"/>
                <a:gd name="T99" fmla="*/ 98 h 106"/>
                <a:gd name="T100" fmla="*/ 227 w 227"/>
                <a:gd name="T101" fmla="*/ 68 h 106"/>
                <a:gd name="T102" fmla="*/ 227 w 227"/>
                <a:gd name="T103" fmla="*/ 7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7" h="106">
                  <a:moveTo>
                    <a:pt x="227" y="68"/>
                  </a:moveTo>
                  <a:lnTo>
                    <a:pt x="196" y="76"/>
                  </a:lnTo>
                  <a:lnTo>
                    <a:pt x="181" y="0"/>
                  </a:lnTo>
                  <a:lnTo>
                    <a:pt x="0" y="30"/>
                  </a:lnTo>
                  <a:lnTo>
                    <a:pt x="7" y="60"/>
                  </a:lnTo>
                  <a:lnTo>
                    <a:pt x="37" y="30"/>
                  </a:lnTo>
                  <a:lnTo>
                    <a:pt x="53" y="38"/>
                  </a:lnTo>
                  <a:lnTo>
                    <a:pt x="68" y="22"/>
                  </a:lnTo>
                  <a:lnTo>
                    <a:pt x="83" y="22"/>
                  </a:lnTo>
                  <a:lnTo>
                    <a:pt x="90" y="38"/>
                  </a:lnTo>
                  <a:lnTo>
                    <a:pt x="128" y="60"/>
                  </a:lnTo>
                  <a:lnTo>
                    <a:pt x="136" y="60"/>
                  </a:lnTo>
                  <a:lnTo>
                    <a:pt x="128" y="68"/>
                  </a:lnTo>
                  <a:lnTo>
                    <a:pt x="128" y="98"/>
                  </a:lnTo>
                  <a:lnTo>
                    <a:pt x="143" y="98"/>
                  </a:lnTo>
                  <a:lnTo>
                    <a:pt x="143" y="91"/>
                  </a:lnTo>
                  <a:lnTo>
                    <a:pt x="174" y="106"/>
                  </a:lnTo>
                  <a:lnTo>
                    <a:pt x="166" y="91"/>
                  </a:lnTo>
                  <a:lnTo>
                    <a:pt x="151" y="83"/>
                  </a:lnTo>
                  <a:lnTo>
                    <a:pt x="151" y="76"/>
                  </a:lnTo>
                  <a:lnTo>
                    <a:pt x="166" y="83"/>
                  </a:lnTo>
                  <a:lnTo>
                    <a:pt x="151" y="53"/>
                  </a:lnTo>
                  <a:lnTo>
                    <a:pt x="159" y="53"/>
                  </a:lnTo>
                  <a:lnTo>
                    <a:pt x="159" y="45"/>
                  </a:lnTo>
                  <a:lnTo>
                    <a:pt x="143" y="30"/>
                  </a:lnTo>
                  <a:lnTo>
                    <a:pt x="151" y="38"/>
                  </a:lnTo>
                  <a:lnTo>
                    <a:pt x="159" y="15"/>
                  </a:lnTo>
                  <a:lnTo>
                    <a:pt x="166" y="22"/>
                  </a:lnTo>
                  <a:lnTo>
                    <a:pt x="166" y="7"/>
                  </a:lnTo>
                  <a:lnTo>
                    <a:pt x="174" y="7"/>
                  </a:lnTo>
                  <a:lnTo>
                    <a:pt x="174" y="22"/>
                  </a:lnTo>
                  <a:lnTo>
                    <a:pt x="166" y="22"/>
                  </a:lnTo>
                  <a:lnTo>
                    <a:pt x="166" y="38"/>
                  </a:lnTo>
                  <a:lnTo>
                    <a:pt x="174" y="38"/>
                  </a:lnTo>
                  <a:lnTo>
                    <a:pt x="166" y="45"/>
                  </a:lnTo>
                  <a:lnTo>
                    <a:pt x="174" y="60"/>
                  </a:lnTo>
                  <a:lnTo>
                    <a:pt x="166" y="53"/>
                  </a:lnTo>
                  <a:lnTo>
                    <a:pt x="166" y="60"/>
                  </a:lnTo>
                  <a:lnTo>
                    <a:pt x="174" y="68"/>
                  </a:lnTo>
                  <a:lnTo>
                    <a:pt x="174" y="60"/>
                  </a:lnTo>
                  <a:lnTo>
                    <a:pt x="181" y="68"/>
                  </a:lnTo>
                  <a:lnTo>
                    <a:pt x="166" y="68"/>
                  </a:lnTo>
                  <a:lnTo>
                    <a:pt x="174" y="76"/>
                  </a:lnTo>
                  <a:lnTo>
                    <a:pt x="166" y="76"/>
                  </a:lnTo>
                  <a:lnTo>
                    <a:pt x="174" y="83"/>
                  </a:lnTo>
                  <a:lnTo>
                    <a:pt x="196" y="83"/>
                  </a:lnTo>
                  <a:lnTo>
                    <a:pt x="204" y="91"/>
                  </a:lnTo>
                  <a:lnTo>
                    <a:pt x="196" y="106"/>
                  </a:lnTo>
                  <a:lnTo>
                    <a:pt x="212" y="106"/>
                  </a:lnTo>
                  <a:lnTo>
                    <a:pt x="219" y="98"/>
                  </a:lnTo>
                  <a:lnTo>
                    <a:pt x="227" y="68"/>
                  </a:lnTo>
                  <a:lnTo>
                    <a:pt x="227" y="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597"/>
            <p:cNvSpPr>
              <a:spLocks/>
            </p:cNvSpPr>
            <p:nvPr/>
          </p:nvSpPr>
          <p:spPr bwMode="auto">
            <a:xfrm>
              <a:off x="3966" y="1724"/>
              <a:ext cx="166" cy="91"/>
            </a:xfrm>
            <a:custGeom>
              <a:avLst/>
              <a:gdLst>
                <a:gd name="T0" fmla="*/ 151 w 166"/>
                <a:gd name="T1" fmla="*/ 45 h 91"/>
                <a:gd name="T2" fmla="*/ 144 w 166"/>
                <a:gd name="T3" fmla="*/ 45 h 91"/>
                <a:gd name="T4" fmla="*/ 159 w 166"/>
                <a:gd name="T5" fmla="*/ 60 h 91"/>
                <a:gd name="T6" fmla="*/ 144 w 166"/>
                <a:gd name="T7" fmla="*/ 68 h 91"/>
                <a:gd name="T8" fmla="*/ 121 w 166"/>
                <a:gd name="T9" fmla="*/ 53 h 91"/>
                <a:gd name="T10" fmla="*/ 121 w 166"/>
                <a:gd name="T11" fmla="*/ 38 h 91"/>
                <a:gd name="T12" fmla="*/ 106 w 166"/>
                <a:gd name="T13" fmla="*/ 45 h 91"/>
                <a:gd name="T14" fmla="*/ 121 w 166"/>
                <a:gd name="T15" fmla="*/ 15 h 91"/>
                <a:gd name="T16" fmla="*/ 106 w 166"/>
                <a:gd name="T17" fmla="*/ 15 h 91"/>
                <a:gd name="T18" fmla="*/ 106 w 166"/>
                <a:gd name="T19" fmla="*/ 0 h 91"/>
                <a:gd name="T20" fmla="*/ 83 w 166"/>
                <a:gd name="T21" fmla="*/ 23 h 91"/>
                <a:gd name="T22" fmla="*/ 30 w 166"/>
                <a:gd name="T23" fmla="*/ 30 h 91"/>
                <a:gd name="T24" fmla="*/ 0 w 166"/>
                <a:gd name="T25" fmla="*/ 38 h 91"/>
                <a:gd name="T26" fmla="*/ 0 w 166"/>
                <a:gd name="T27" fmla="*/ 83 h 91"/>
                <a:gd name="T28" fmla="*/ 76 w 166"/>
                <a:gd name="T29" fmla="*/ 68 h 91"/>
                <a:gd name="T30" fmla="*/ 91 w 166"/>
                <a:gd name="T31" fmla="*/ 60 h 91"/>
                <a:gd name="T32" fmla="*/ 98 w 166"/>
                <a:gd name="T33" fmla="*/ 76 h 91"/>
                <a:gd name="T34" fmla="*/ 106 w 166"/>
                <a:gd name="T35" fmla="*/ 76 h 91"/>
                <a:gd name="T36" fmla="*/ 106 w 166"/>
                <a:gd name="T37" fmla="*/ 83 h 91"/>
                <a:gd name="T38" fmla="*/ 113 w 166"/>
                <a:gd name="T39" fmla="*/ 83 h 91"/>
                <a:gd name="T40" fmla="*/ 113 w 166"/>
                <a:gd name="T41" fmla="*/ 91 h 91"/>
                <a:gd name="T42" fmla="*/ 136 w 166"/>
                <a:gd name="T43" fmla="*/ 68 h 91"/>
                <a:gd name="T44" fmla="*/ 136 w 166"/>
                <a:gd name="T45" fmla="*/ 83 h 91"/>
                <a:gd name="T46" fmla="*/ 166 w 166"/>
                <a:gd name="T47" fmla="*/ 68 h 91"/>
                <a:gd name="T48" fmla="*/ 159 w 166"/>
                <a:gd name="T49" fmla="*/ 60 h 91"/>
                <a:gd name="T50" fmla="*/ 151 w 166"/>
                <a:gd name="T51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91">
                  <a:moveTo>
                    <a:pt x="151" y="45"/>
                  </a:moveTo>
                  <a:lnTo>
                    <a:pt x="144" y="45"/>
                  </a:lnTo>
                  <a:lnTo>
                    <a:pt x="159" y="60"/>
                  </a:lnTo>
                  <a:lnTo>
                    <a:pt x="144" y="68"/>
                  </a:lnTo>
                  <a:lnTo>
                    <a:pt x="121" y="53"/>
                  </a:lnTo>
                  <a:lnTo>
                    <a:pt x="121" y="38"/>
                  </a:lnTo>
                  <a:lnTo>
                    <a:pt x="106" y="45"/>
                  </a:lnTo>
                  <a:lnTo>
                    <a:pt x="121" y="15"/>
                  </a:lnTo>
                  <a:lnTo>
                    <a:pt x="106" y="15"/>
                  </a:lnTo>
                  <a:lnTo>
                    <a:pt x="106" y="0"/>
                  </a:lnTo>
                  <a:lnTo>
                    <a:pt x="83" y="23"/>
                  </a:lnTo>
                  <a:lnTo>
                    <a:pt x="30" y="30"/>
                  </a:lnTo>
                  <a:lnTo>
                    <a:pt x="0" y="38"/>
                  </a:lnTo>
                  <a:lnTo>
                    <a:pt x="0" y="83"/>
                  </a:lnTo>
                  <a:lnTo>
                    <a:pt x="76" y="68"/>
                  </a:lnTo>
                  <a:lnTo>
                    <a:pt x="91" y="60"/>
                  </a:lnTo>
                  <a:lnTo>
                    <a:pt x="98" y="76"/>
                  </a:lnTo>
                  <a:lnTo>
                    <a:pt x="106" y="76"/>
                  </a:lnTo>
                  <a:lnTo>
                    <a:pt x="106" y="83"/>
                  </a:lnTo>
                  <a:lnTo>
                    <a:pt x="113" y="83"/>
                  </a:lnTo>
                  <a:lnTo>
                    <a:pt x="113" y="91"/>
                  </a:lnTo>
                  <a:lnTo>
                    <a:pt x="136" y="68"/>
                  </a:lnTo>
                  <a:lnTo>
                    <a:pt x="136" y="83"/>
                  </a:lnTo>
                  <a:lnTo>
                    <a:pt x="166" y="68"/>
                  </a:lnTo>
                  <a:lnTo>
                    <a:pt x="159" y="60"/>
                  </a:lnTo>
                  <a:lnTo>
                    <a:pt x="151" y="45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598"/>
            <p:cNvSpPr>
              <a:spLocks/>
            </p:cNvSpPr>
            <p:nvPr/>
          </p:nvSpPr>
          <p:spPr bwMode="auto">
            <a:xfrm>
              <a:off x="3966" y="1724"/>
              <a:ext cx="166" cy="91"/>
            </a:xfrm>
            <a:custGeom>
              <a:avLst/>
              <a:gdLst>
                <a:gd name="T0" fmla="*/ 151 w 166"/>
                <a:gd name="T1" fmla="*/ 45 h 91"/>
                <a:gd name="T2" fmla="*/ 144 w 166"/>
                <a:gd name="T3" fmla="*/ 45 h 91"/>
                <a:gd name="T4" fmla="*/ 159 w 166"/>
                <a:gd name="T5" fmla="*/ 60 h 91"/>
                <a:gd name="T6" fmla="*/ 144 w 166"/>
                <a:gd name="T7" fmla="*/ 68 h 91"/>
                <a:gd name="T8" fmla="*/ 121 w 166"/>
                <a:gd name="T9" fmla="*/ 53 h 91"/>
                <a:gd name="T10" fmla="*/ 121 w 166"/>
                <a:gd name="T11" fmla="*/ 38 h 91"/>
                <a:gd name="T12" fmla="*/ 106 w 166"/>
                <a:gd name="T13" fmla="*/ 45 h 91"/>
                <a:gd name="T14" fmla="*/ 121 w 166"/>
                <a:gd name="T15" fmla="*/ 15 h 91"/>
                <a:gd name="T16" fmla="*/ 106 w 166"/>
                <a:gd name="T17" fmla="*/ 15 h 91"/>
                <a:gd name="T18" fmla="*/ 106 w 166"/>
                <a:gd name="T19" fmla="*/ 0 h 91"/>
                <a:gd name="T20" fmla="*/ 83 w 166"/>
                <a:gd name="T21" fmla="*/ 23 h 91"/>
                <a:gd name="T22" fmla="*/ 30 w 166"/>
                <a:gd name="T23" fmla="*/ 30 h 91"/>
                <a:gd name="T24" fmla="*/ 0 w 166"/>
                <a:gd name="T25" fmla="*/ 38 h 91"/>
                <a:gd name="T26" fmla="*/ 0 w 166"/>
                <a:gd name="T27" fmla="*/ 83 h 91"/>
                <a:gd name="T28" fmla="*/ 76 w 166"/>
                <a:gd name="T29" fmla="*/ 68 h 91"/>
                <a:gd name="T30" fmla="*/ 91 w 166"/>
                <a:gd name="T31" fmla="*/ 60 h 91"/>
                <a:gd name="T32" fmla="*/ 98 w 166"/>
                <a:gd name="T33" fmla="*/ 76 h 91"/>
                <a:gd name="T34" fmla="*/ 106 w 166"/>
                <a:gd name="T35" fmla="*/ 76 h 91"/>
                <a:gd name="T36" fmla="*/ 106 w 166"/>
                <a:gd name="T37" fmla="*/ 83 h 91"/>
                <a:gd name="T38" fmla="*/ 113 w 166"/>
                <a:gd name="T39" fmla="*/ 83 h 91"/>
                <a:gd name="T40" fmla="*/ 113 w 166"/>
                <a:gd name="T41" fmla="*/ 91 h 91"/>
                <a:gd name="T42" fmla="*/ 136 w 166"/>
                <a:gd name="T43" fmla="*/ 68 h 91"/>
                <a:gd name="T44" fmla="*/ 136 w 166"/>
                <a:gd name="T45" fmla="*/ 83 h 91"/>
                <a:gd name="T46" fmla="*/ 166 w 166"/>
                <a:gd name="T47" fmla="*/ 68 h 91"/>
                <a:gd name="T48" fmla="*/ 159 w 166"/>
                <a:gd name="T49" fmla="*/ 60 h 91"/>
                <a:gd name="T50" fmla="*/ 151 w 166"/>
                <a:gd name="T51" fmla="*/ 45 h 91"/>
                <a:gd name="T52" fmla="*/ 151 w 166"/>
                <a:gd name="T5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6" h="91">
                  <a:moveTo>
                    <a:pt x="151" y="45"/>
                  </a:moveTo>
                  <a:lnTo>
                    <a:pt x="144" y="45"/>
                  </a:lnTo>
                  <a:lnTo>
                    <a:pt x="159" y="60"/>
                  </a:lnTo>
                  <a:lnTo>
                    <a:pt x="144" y="68"/>
                  </a:lnTo>
                  <a:lnTo>
                    <a:pt x="121" y="53"/>
                  </a:lnTo>
                  <a:lnTo>
                    <a:pt x="121" y="38"/>
                  </a:lnTo>
                  <a:lnTo>
                    <a:pt x="106" y="45"/>
                  </a:lnTo>
                  <a:lnTo>
                    <a:pt x="121" y="15"/>
                  </a:lnTo>
                  <a:lnTo>
                    <a:pt x="106" y="15"/>
                  </a:lnTo>
                  <a:lnTo>
                    <a:pt x="106" y="0"/>
                  </a:lnTo>
                  <a:lnTo>
                    <a:pt x="83" y="23"/>
                  </a:lnTo>
                  <a:lnTo>
                    <a:pt x="30" y="30"/>
                  </a:lnTo>
                  <a:lnTo>
                    <a:pt x="0" y="38"/>
                  </a:lnTo>
                  <a:lnTo>
                    <a:pt x="0" y="83"/>
                  </a:lnTo>
                  <a:lnTo>
                    <a:pt x="76" y="68"/>
                  </a:lnTo>
                  <a:lnTo>
                    <a:pt x="91" y="60"/>
                  </a:lnTo>
                  <a:lnTo>
                    <a:pt x="98" y="76"/>
                  </a:lnTo>
                  <a:lnTo>
                    <a:pt x="106" y="76"/>
                  </a:lnTo>
                  <a:lnTo>
                    <a:pt x="106" y="83"/>
                  </a:lnTo>
                  <a:lnTo>
                    <a:pt x="113" y="83"/>
                  </a:lnTo>
                  <a:lnTo>
                    <a:pt x="113" y="91"/>
                  </a:lnTo>
                  <a:lnTo>
                    <a:pt x="136" y="68"/>
                  </a:lnTo>
                  <a:lnTo>
                    <a:pt x="136" y="83"/>
                  </a:lnTo>
                  <a:lnTo>
                    <a:pt x="166" y="68"/>
                  </a:lnTo>
                  <a:lnTo>
                    <a:pt x="159" y="60"/>
                  </a:lnTo>
                  <a:lnTo>
                    <a:pt x="151" y="45"/>
                  </a:lnTo>
                  <a:lnTo>
                    <a:pt x="151" y="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599"/>
            <p:cNvSpPr>
              <a:spLocks/>
            </p:cNvSpPr>
            <p:nvPr/>
          </p:nvSpPr>
          <p:spPr bwMode="auto">
            <a:xfrm>
              <a:off x="3156" y="1572"/>
              <a:ext cx="288" cy="152"/>
            </a:xfrm>
            <a:custGeom>
              <a:avLst/>
              <a:gdLst>
                <a:gd name="T0" fmla="*/ 273 w 288"/>
                <a:gd name="T1" fmla="*/ 68 h 152"/>
                <a:gd name="T2" fmla="*/ 273 w 288"/>
                <a:gd name="T3" fmla="*/ 46 h 152"/>
                <a:gd name="T4" fmla="*/ 235 w 288"/>
                <a:gd name="T5" fmla="*/ 53 h 152"/>
                <a:gd name="T6" fmla="*/ 242 w 288"/>
                <a:gd name="T7" fmla="*/ 30 h 152"/>
                <a:gd name="T8" fmla="*/ 189 w 288"/>
                <a:gd name="T9" fmla="*/ 46 h 152"/>
                <a:gd name="T10" fmla="*/ 167 w 288"/>
                <a:gd name="T11" fmla="*/ 61 h 152"/>
                <a:gd name="T12" fmla="*/ 136 w 288"/>
                <a:gd name="T13" fmla="*/ 61 h 152"/>
                <a:gd name="T14" fmla="*/ 114 w 288"/>
                <a:gd name="T15" fmla="*/ 38 h 152"/>
                <a:gd name="T16" fmla="*/ 99 w 288"/>
                <a:gd name="T17" fmla="*/ 30 h 152"/>
                <a:gd name="T18" fmla="*/ 83 w 288"/>
                <a:gd name="T19" fmla="*/ 46 h 152"/>
                <a:gd name="T20" fmla="*/ 91 w 288"/>
                <a:gd name="T21" fmla="*/ 15 h 152"/>
                <a:gd name="T22" fmla="*/ 114 w 288"/>
                <a:gd name="T23" fmla="*/ 8 h 152"/>
                <a:gd name="T24" fmla="*/ 99 w 288"/>
                <a:gd name="T25" fmla="*/ 0 h 152"/>
                <a:gd name="T26" fmla="*/ 61 w 288"/>
                <a:gd name="T27" fmla="*/ 30 h 152"/>
                <a:gd name="T28" fmla="*/ 0 w 288"/>
                <a:gd name="T29" fmla="*/ 68 h 152"/>
                <a:gd name="T30" fmla="*/ 15 w 288"/>
                <a:gd name="T31" fmla="*/ 76 h 152"/>
                <a:gd name="T32" fmla="*/ 106 w 288"/>
                <a:gd name="T33" fmla="*/ 99 h 152"/>
                <a:gd name="T34" fmla="*/ 106 w 288"/>
                <a:gd name="T35" fmla="*/ 106 h 152"/>
                <a:gd name="T36" fmla="*/ 121 w 288"/>
                <a:gd name="T37" fmla="*/ 114 h 152"/>
                <a:gd name="T38" fmla="*/ 114 w 288"/>
                <a:gd name="T39" fmla="*/ 137 h 152"/>
                <a:gd name="T40" fmla="*/ 129 w 288"/>
                <a:gd name="T41" fmla="*/ 129 h 152"/>
                <a:gd name="T42" fmla="*/ 129 w 288"/>
                <a:gd name="T43" fmla="*/ 152 h 152"/>
                <a:gd name="T44" fmla="*/ 159 w 288"/>
                <a:gd name="T45" fmla="*/ 91 h 152"/>
                <a:gd name="T46" fmla="*/ 159 w 288"/>
                <a:gd name="T47" fmla="*/ 114 h 152"/>
                <a:gd name="T48" fmla="*/ 174 w 288"/>
                <a:gd name="T49" fmla="*/ 91 h 152"/>
                <a:gd name="T50" fmla="*/ 174 w 288"/>
                <a:gd name="T51" fmla="*/ 114 h 152"/>
                <a:gd name="T52" fmla="*/ 189 w 288"/>
                <a:gd name="T53" fmla="*/ 91 h 152"/>
                <a:gd name="T54" fmla="*/ 212 w 288"/>
                <a:gd name="T55" fmla="*/ 84 h 152"/>
                <a:gd name="T56" fmla="*/ 220 w 288"/>
                <a:gd name="T57" fmla="*/ 76 h 152"/>
                <a:gd name="T58" fmla="*/ 258 w 288"/>
                <a:gd name="T59" fmla="*/ 91 h 152"/>
                <a:gd name="T60" fmla="*/ 258 w 288"/>
                <a:gd name="T61" fmla="*/ 76 h 152"/>
                <a:gd name="T62" fmla="*/ 288 w 288"/>
                <a:gd name="T63" fmla="*/ 76 h 152"/>
                <a:gd name="T64" fmla="*/ 273 w 288"/>
                <a:gd name="T65" fmla="*/ 6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8" h="152">
                  <a:moveTo>
                    <a:pt x="273" y="68"/>
                  </a:moveTo>
                  <a:lnTo>
                    <a:pt x="273" y="46"/>
                  </a:lnTo>
                  <a:lnTo>
                    <a:pt x="235" y="53"/>
                  </a:lnTo>
                  <a:lnTo>
                    <a:pt x="242" y="30"/>
                  </a:lnTo>
                  <a:lnTo>
                    <a:pt x="189" y="46"/>
                  </a:lnTo>
                  <a:lnTo>
                    <a:pt x="167" y="61"/>
                  </a:lnTo>
                  <a:lnTo>
                    <a:pt x="136" y="61"/>
                  </a:lnTo>
                  <a:lnTo>
                    <a:pt x="114" y="38"/>
                  </a:lnTo>
                  <a:lnTo>
                    <a:pt x="99" y="30"/>
                  </a:lnTo>
                  <a:lnTo>
                    <a:pt x="83" y="46"/>
                  </a:lnTo>
                  <a:lnTo>
                    <a:pt x="91" y="15"/>
                  </a:lnTo>
                  <a:lnTo>
                    <a:pt x="114" y="8"/>
                  </a:lnTo>
                  <a:lnTo>
                    <a:pt x="99" y="0"/>
                  </a:lnTo>
                  <a:lnTo>
                    <a:pt x="61" y="30"/>
                  </a:lnTo>
                  <a:lnTo>
                    <a:pt x="0" y="68"/>
                  </a:lnTo>
                  <a:lnTo>
                    <a:pt x="15" y="76"/>
                  </a:lnTo>
                  <a:lnTo>
                    <a:pt x="106" y="99"/>
                  </a:lnTo>
                  <a:lnTo>
                    <a:pt x="106" y="106"/>
                  </a:lnTo>
                  <a:lnTo>
                    <a:pt x="121" y="114"/>
                  </a:lnTo>
                  <a:lnTo>
                    <a:pt x="114" y="137"/>
                  </a:lnTo>
                  <a:lnTo>
                    <a:pt x="129" y="129"/>
                  </a:lnTo>
                  <a:lnTo>
                    <a:pt x="129" y="152"/>
                  </a:lnTo>
                  <a:lnTo>
                    <a:pt x="159" y="91"/>
                  </a:lnTo>
                  <a:lnTo>
                    <a:pt x="159" y="114"/>
                  </a:lnTo>
                  <a:lnTo>
                    <a:pt x="174" y="91"/>
                  </a:lnTo>
                  <a:lnTo>
                    <a:pt x="174" y="114"/>
                  </a:lnTo>
                  <a:lnTo>
                    <a:pt x="189" y="91"/>
                  </a:lnTo>
                  <a:lnTo>
                    <a:pt x="212" y="84"/>
                  </a:lnTo>
                  <a:lnTo>
                    <a:pt x="220" y="76"/>
                  </a:lnTo>
                  <a:lnTo>
                    <a:pt x="258" y="91"/>
                  </a:lnTo>
                  <a:lnTo>
                    <a:pt x="258" y="76"/>
                  </a:lnTo>
                  <a:lnTo>
                    <a:pt x="288" y="76"/>
                  </a:lnTo>
                  <a:lnTo>
                    <a:pt x="273" y="68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600"/>
            <p:cNvSpPr>
              <a:spLocks/>
            </p:cNvSpPr>
            <p:nvPr/>
          </p:nvSpPr>
          <p:spPr bwMode="auto">
            <a:xfrm>
              <a:off x="3156" y="1572"/>
              <a:ext cx="288" cy="152"/>
            </a:xfrm>
            <a:custGeom>
              <a:avLst/>
              <a:gdLst>
                <a:gd name="T0" fmla="*/ 273 w 288"/>
                <a:gd name="T1" fmla="*/ 68 h 152"/>
                <a:gd name="T2" fmla="*/ 273 w 288"/>
                <a:gd name="T3" fmla="*/ 46 h 152"/>
                <a:gd name="T4" fmla="*/ 235 w 288"/>
                <a:gd name="T5" fmla="*/ 53 h 152"/>
                <a:gd name="T6" fmla="*/ 242 w 288"/>
                <a:gd name="T7" fmla="*/ 30 h 152"/>
                <a:gd name="T8" fmla="*/ 189 w 288"/>
                <a:gd name="T9" fmla="*/ 46 h 152"/>
                <a:gd name="T10" fmla="*/ 167 w 288"/>
                <a:gd name="T11" fmla="*/ 61 h 152"/>
                <a:gd name="T12" fmla="*/ 136 w 288"/>
                <a:gd name="T13" fmla="*/ 61 h 152"/>
                <a:gd name="T14" fmla="*/ 114 w 288"/>
                <a:gd name="T15" fmla="*/ 38 h 152"/>
                <a:gd name="T16" fmla="*/ 99 w 288"/>
                <a:gd name="T17" fmla="*/ 30 h 152"/>
                <a:gd name="T18" fmla="*/ 83 w 288"/>
                <a:gd name="T19" fmla="*/ 46 h 152"/>
                <a:gd name="T20" fmla="*/ 91 w 288"/>
                <a:gd name="T21" fmla="*/ 15 h 152"/>
                <a:gd name="T22" fmla="*/ 114 w 288"/>
                <a:gd name="T23" fmla="*/ 8 h 152"/>
                <a:gd name="T24" fmla="*/ 99 w 288"/>
                <a:gd name="T25" fmla="*/ 0 h 152"/>
                <a:gd name="T26" fmla="*/ 61 w 288"/>
                <a:gd name="T27" fmla="*/ 30 h 152"/>
                <a:gd name="T28" fmla="*/ 0 w 288"/>
                <a:gd name="T29" fmla="*/ 68 h 152"/>
                <a:gd name="T30" fmla="*/ 15 w 288"/>
                <a:gd name="T31" fmla="*/ 76 h 152"/>
                <a:gd name="T32" fmla="*/ 106 w 288"/>
                <a:gd name="T33" fmla="*/ 99 h 152"/>
                <a:gd name="T34" fmla="*/ 106 w 288"/>
                <a:gd name="T35" fmla="*/ 106 h 152"/>
                <a:gd name="T36" fmla="*/ 121 w 288"/>
                <a:gd name="T37" fmla="*/ 114 h 152"/>
                <a:gd name="T38" fmla="*/ 114 w 288"/>
                <a:gd name="T39" fmla="*/ 137 h 152"/>
                <a:gd name="T40" fmla="*/ 129 w 288"/>
                <a:gd name="T41" fmla="*/ 129 h 152"/>
                <a:gd name="T42" fmla="*/ 129 w 288"/>
                <a:gd name="T43" fmla="*/ 152 h 152"/>
                <a:gd name="T44" fmla="*/ 159 w 288"/>
                <a:gd name="T45" fmla="*/ 91 h 152"/>
                <a:gd name="T46" fmla="*/ 159 w 288"/>
                <a:gd name="T47" fmla="*/ 114 h 152"/>
                <a:gd name="T48" fmla="*/ 174 w 288"/>
                <a:gd name="T49" fmla="*/ 91 h 152"/>
                <a:gd name="T50" fmla="*/ 174 w 288"/>
                <a:gd name="T51" fmla="*/ 114 h 152"/>
                <a:gd name="T52" fmla="*/ 189 w 288"/>
                <a:gd name="T53" fmla="*/ 91 h 152"/>
                <a:gd name="T54" fmla="*/ 212 w 288"/>
                <a:gd name="T55" fmla="*/ 84 h 152"/>
                <a:gd name="T56" fmla="*/ 220 w 288"/>
                <a:gd name="T57" fmla="*/ 76 h 152"/>
                <a:gd name="T58" fmla="*/ 258 w 288"/>
                <a:gd name="T59" fmla="*/ 91 h 152"/>
                <a:gd name="T60" fmla="*/ 258 w 288"/>
                <a:gd name="T61" fmla="*/ 76 h 152"/>
                <a:gd name="T62" fmla="*/ 288 w 288"/>
                <a:gd name="T63" fmla="*/ 76 h 152"/>
                <a:gd name="T64" fmla="*/ 273 w 288"/>
                <a:gd name="T65" fmla="*/ 68 h 152"/>
                <a:gd name="T66" fmla="*/ 273 w 288"/>
                <a:gd name="T6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8" h="152">
                  <a:moveTo>
                    <a:pt x="273" y="68"/>
                  </a:moveTo>
                  <a:lnTo>
                    <a:pt x="273" y="46"/>
                  </a:lnTo>
                  <a:lnTo>
                    <a:pt x="235" y="53"/>
                  </a:lnTo>
                  <a:lnTo>
                    <a:pt x="242" y="30"/>
                  </a:lnTo>
                  <a:lnTo>
                    <a:pt x="189" y="46"/>
                  </a:lnTo>
                  <a:lnTo>
                    <a:pt x="167" y="61"/>
                  </a:lnTo>
                  <a:lnTo>
                    <a:pt x="136" y="61"/>
                  </a:lnTo>
                  <a:lnTo>
                    <a:pt x="114" y="38"/>
                  </a:lnTo>
                  <a:lnTo>
                    <a:pt x="99" y="30"/>
                  </a:lnTo>
                  <a:lnTo>
                    <a:pt x="83" y="46"/>
                  </a:lnTo>
                  <a:lnTo>
                    <a:pt x="91" y="15"/>
                  </a:lnTo>
                  <a:lnTo>
                    <a:pt x="114" y="8"/>
                  </a:lnTo>
                  <a:lnTo>
                    <a:pt x="99" y="0"/>
                  </a:lnTo>
                  <a:lnTo>
                    <a:pt x="61" y="30"/>
                  </a:lnTo>
                  <a:lnTo>
                    <a:pt x="0" y="68"/>
                  </a:lnTo>
                  <a:lnTo>
                    <a:pt x="15" y="76"/>
                  </a:lnTo>
                  <a:lnTo>
                    <a:pt x="106" y="99"/>
                  </a:lnTo>
                  <a:lnTo>
                    <a:pt x="106" y="106"/>
                  </a:lnTo>
                  <a:lnTo>
                    <a:pt x="121" y="114"/>
                  </a:lnTo>
                  <a:lnTo>
                    <a:pt x="114" y="137"/>
                  </a:lnTo>
                  <a:lnTo>
                    <a:pt x="129" y="129"/>
                  </a:lnTo>
                  <a:lnTo>
                    <a:pt x="129" y="152"/>
                  </a:lnTo>
                  <a:lnTo>
                    <a:pt x="159" y="91"/>
                  </a:lnTo>
                  <a:lnTo>
                    <a:pt x="159" y="114"/>
                  </a:lnTo>
                  <a:lnTo>
                    <a:pt x="174" y="91"/>
                  </a:lnTo>
                  <a:lnTo>
                    <a:pt x="174" y="114"/>
                  </a:lnTo>
                  <a:lnTo>
                    <a:pt x="189" y="91"/>
                  </a:lnTo>
                  <a:lnTo>
                    <a:pt x="212" y="84"/>
                  </a:lnTo>
                  <a:lnTo>
                    <a:pt x="220" y="76"/>
                  </a:lnTo>
                  <a:lnTo>
                    <a:pt x="258" y="91"/>
                  </a:lnTo>
                  <a:lnTo>
                    <a:pt x="258" y="76"/>
                  </a:lnTo>
                  <a:lnTo>
                    <a:pt x="288" y="76"/>
                  </a:lnTo>
                  <a:lnTo>
                    <a:pt x="273" y="68"/>
                  </a:lnTo>
                  <a:lnTo>
                    <a:pt x="273" y="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601"/>
            <p:cNvSpPr>
              <a:spLocks/>
            </p:cNvSpPr>
            <p:nvPr/>
          </p:nvSpPr>
          <p:spPr bwMode="auto">
            <a:xfrm>
              <a:off x="3345" y="1663"/>
              <a:ext cx="197" cy="266"/>
            </a:xfrm>
            <a:custGeom>
              <a:avLst/>
              <a:gdLst>
                <a:gd name="T0" fmla="*/ 190 w 197"/>
                <a:gd name="T1" fmla="*/ 190 h 266"/>
                <a:gd name="T2" fmla="*/ 190 w 197"/>
                <a:gd name="T3" fmla="*/ 197 h 266"/>
                <a:gd name="T4" fmla="*/ 190 w 197"/>
                <a:gd name="T5" fmla="*/ 190 h 266"/>
                <a:gd name="T6" fmla="*/ 182 w 197"/>
                <a:gd name="T7" fmla="*/ 190 h 266"/>
                <a:gd name="T8" fmla="*/ 159 w 197"/>
                <a:gd name="T9" fmla="*/ 250 h 266"/>
                <a:gd name="T10" fmla="*/ 91 w 197"/>
                <a:gd name="T11" fmla="*/ 258 h 266"/>
                <a:gd name="T12" fmla="*/ 0 w 197"/>
                <a:gd name="T13" fmla="*/ 266 h 266"/>
                <a:gd name="T14" fmla="*/ 23 w 197"/>
                <a:gd name="T15" fmla="*/ 213 h 266"/>
                <a:gd name="T16" fmla="*/ 0 w 197"/>
                <a:gd name="T17" fmla="*/ 144 h 266"/>
                <a:gd name="T18" fmla="*/ 8 w 197"/>
                <a:gd name="T19" fmla="*/ 76 h 266"/>
                <a:gd name="T20" fmla="*/ 31 w 197"/>
                <a:gd name="T21" fmla="*/ 46 h 266"/>
                <a:gd name="T22" fmla="*/ 38 w 197"/>
                <a:gd name="T23" fmla="*/ 68 h 266"/>
                <a:gd name="T24" fmla="*/ 46 w 197"/>
                <a:gd name="T25" fmla="*/ 38 h 266"/>
                <a:gd name="T26" fmla="*/ 61 w 197"/>
                <a:gd name="T27" fmla="*/ 30 h 266"/>
                <a:gd name="T28" fmla="*/ 53 w 197"/>
                <a:gd name="T29" fmla="*/ 23 h 266"/>
                <a:gd name="T30" fmla="*/ 61 w 197"/>
                <a:gd name="T31" fmla="*/ 8 h 266"/>
                <a:gd name="T32" fmla="*/ 69 w 197"/>
                <a:gd name="T33" fmla="*/ 0 h 266"/>
                <a:gd name="T34" fmla="*/ 129 w 197"/>
                <a:gd name="T35" fmla="*/ 23 h 266"/>
                <a:gd name="T36" fmla="*/ 137 w 197"/>
                <a:gd name="T37" fmla="*/ 38 h 266"/>
                <a:gd name="T38" fmla="*/ 129 w 197"/>
                <a:gd name="T39" fmla="*/ 46 h 266"/>
                <a:gd name="T40" fmla="*/ 144 w 197"/>
                <a:gd name="T41" fmla="*/ 61 h 266"/>
                <a:gd name="T42" fmla="*/ 144 w 197"/>
                <a:gd name="T43" fmla="*/ 84 h 266"/>
                <a:gd name="T44" fmla="*/ 121 w 197"/>
                <a:gd name="T45" fmla="*/ 114 h 266"/>
                <a:gd name="T46" fmla="*/ 121 w 197"/>
                <a:gd name="T47" fmla="*/ 129 h 266"/>
                <a:gd name="T48" fmla="*/ 129 w 197"/>
                <a:gd name="T49" fmla="*/ 137 h 266"/>
                <a:gd name="T50" fmla="*/ 144 w 197"/>
                <a:gd name="T51" fmla="*/ 114 h 266"/>
                <a:gd name="T52" fmla="*/ 159 w 197"/>
                <a:gd name="T53" fmla="*/ 99 h 266"/>
                <a:gd name="T54" fmla="*/ 174 w 197"/>
                <a:gd name="T55" fmla="*/ 114 h 266"/>
                <a:gd name="T56" fmla="*/ 197 w 197"/>
                <a:gd name="T57" fmla="*/ 167 h 266"/>
                <a:gd name="T58" fmla="*/ 190 w 197"/>
                <a:gd name="T59" fmla="*/ 19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7" h="266">
                  <a:moveTo>
                    <a:pt x="190" y="190"/>
                  </a:moveTo>
                  <a:lnTo>
                    <a:pt x="190" y="197"/>
                  </a:lnTo>
                  <a:lnTo>
                    <a:pt x="190" y="190"/>
                  </a:lnTo>
                  <a:lnTo>
                    <a:pt x="182" y="190"/>
                  </a:lnTo>
                  <a:lnTo>
                    <a:pt x="159" y="250"/>
                  </a:lnTo>
                  <a:lnTo>
                    <a:pt x="91" y="258"/>
                  </a:lnTo>
                  <a:lnTo>
                    <a:pt x="0" y="266"/>
                  </a:lnTo>
                  <a:lnTo>
                    <a:pt x="23" y="213"/>
                  </a:lnTo>
                  <a:lnTo>
                    <a:pt x="0" y="144"/>
                  </a:lnTo>
                  <a:lnTo>
                    <a:pt x="8" y="76"/>
                  </a:lnTo>
                  <a:lnTo>
                    <a:pt x="31" y="46"/>
                  </a:lnTo>
                  <a:lnTo>
                    <a:pt x="38" y="68"/>
                  </a:lnTo>
                  <a:lnTo>
                    <a:pt x="46" y="38"/>
                  </a:lnTo>
                  <a:lnTo>
                    <a:pt x="61" y="30"/>
                  </a:lnTo>
                  <a:lnTo>
                    <a:pt x="53" y="23"/>
                  </a:lnTo>
                  <a:lnTo>
                    <a:pt x="61" y="8"/>
                  </a:lnTo>
                  <a:lnTo>
                    <a:pt x="69" y="0"/>
                  </a:lnTo>
                  <a:lnTo>
                    <a:pt x="129" y="23"/>
                  </a:lnTo>
                  <a:lnTo>
                    <a:pt x="137" y="38"/>
                  </a:lnTo>
                  <a:lnTo>
                    <a:pt x="129" y="46"/>
                  </a:lnTo>
                  <a:lnTo>
                    <a:pt x="144" y="61"/>
                  </a:lnTo>
                  <a:lnTo>
                    <a:pt x="144" y="84"/>
                  </a:lnTo>
                  <a:lnTo>
                    <a:pt x="121" y="114"/>
                  </a:lnTo>
                  <a:lnTo>
                    <a:pt x="121" y="129"/>
                  </a:lnTo>
                  <a:lnTo>
                    <a:pt x="129" y="137"/>
                  </a:lnTo>
                  <a:lnTo>
                    <a:pt x="144" y="114"/>
                  </a:lnTo>
                  <a:lnTo>
                    <a:pt x="159" y="99"/>
                  </a:lnTo>
                  <a:lnTo>
                    <a:pt x="174" y="114"/>
                  </a:lnTo>
                  <a:lnTo>
                    <a:pt x="197" y="167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602"/>
            <p:cNvSpPr>
              <a:spLocks/>
            </p:cNvSpPr>
            <p:nvPr/>
          </p:nvSpPr>
          <p:spPr bwMode="auto">
            <a:xfrm>
              <a:off x="3345" y="1663"/>
              <a:ext cx="197" cy="266"/>
            </a:xfrm>
            <a:custGeom>
              <a:avLst/>
              <a:gdLst>
                <a:gd name="T0" fmla="*/ 190 w 197"/>
                <a:gd name="T1" fmla="*/ 190 h 266"/>
                <a:gd name="T2" fmla="*/ 190 w 197"/>
                <a:gd name="T3" fmla="*/ 197 h 266"/>
                <a:gd name="T4" fmla="*/ 190 w 197"/>
                <a:gd name="T5" fmla="*/ 190 h 266"/>
                <a:gd name="T6" fmla="*/ 182 w 197"/>
                <a:gd name="T7" fmla="*/ 190 h 266"/>
                <a:gd name="T8" fmla="*/ 159 w 197"/>
                <a:gd name="T9" fmla="*/ 250 h 266"/>
                <a:gd name="T10" fmla="*/ 91 w 197"/>
                <a:gd name="T11" fmla="*/ 258 h 266"/>
                <a:gd name="T12" fmla="*/ 0 w 197"/>
                <a:gd name="T13" fmla="*/ 266 h 266"/>
                <a:gd name="T14" fmla="*/ 23 w 197"/>
                <a:gd name="T15" fmla="*/ 213 h 266"/>
                <a:gd name="T16" fmla="*/ 0 w 197"/>
                <a:gd name="T17" fmla="*/ 144 h 266"/>
                <a:gd name="T18" fmla="*/ 8 w 197"/>
                <a:gd name="T19" fmla="*/ 76 h 266"/>
                <a:gd name="T20" fmla="*/ 31 w 197"/>
                <a:gd name="T21" fmla="*/ 46 h 266"/>
                <a:gd name="T22" fmla="*/ 38 w 197"/>
                <a:gd name="T23" fmla="*/ 68 h 266"/>
                <a:gd name="T24" fmla="*/ 46 w 197"/>
                <a:gd name="T25" fmla="*/ 38 h 266"/>
                <a:gd name="T26" fmla="*/ 61 w 197"/>
                <a:gd name="T27" fmla="*/ 30 h 266"/>
                <a:gd name="T28" fmla="*/ 53 w 197"/>
                <a:gd name="T29" fmla="*/ 23 h 266"/>
                <a:gd name="T30" fmla="*/ 61 w 197"/>
                <a:gd name="T31" fmla="*/ 8 h 266"/>
                <a:gd name="T32" fmla="*/ 69 w 197"/>
                <a:gd name="T33" fmla="*/ 0 h 266"/>
                <a:gd name="T34" fmla="*/ 129 w 197"/>
                <a:gd name="T35" fmla="*/ 23 h 266"/>
                <a:gd name="T36" fmla="*/ 137 w 197"/>
                <a:gd name="T37" fmla="*/ 38 h 266"/>
                <a:gd name="T38" fmla="*/ 129 w 197"/>
                <a:gd name="T39" fmla="*/ 46 h 266"/>
                <a:gd name="T40" fmla="*/ 144 w 197"/>
                <a:gd name="T41" fmla="*/ 61 h 266"/>
                <a:gd name="T42" fmla="*/ 144 w 197"/>
                <a:gd name="T43" fmla="*/ 84 h 266"/>
                <a:gd name="T44" fmla="*/ 121 w 197"/>
                <a:gd name="T45" fmla="*/ 114 h 266"/>
                <a:gd name="T46" fmla="*/ 121 w 197"/>
                <a:gd name="T47" fmla="*/ 129 h 266"/>
                <a:gd name="T48" fmla="*/ 129 w 197"/>
                <a:gd name="T49" fmla="*/ 137 h 266"/>
                <a:gd name="T50" fmla="*/ 144 w 197"/>
                <a:gd name="T51" fmla="*/ 114 h 266"/>
                <a:gd name="T52" fmla="*/ 159 w 197"/>
                <a:gd name="T53" fmla="*/ 99 h 266"/>
                <a:gd name="T54" fmla="*/ 174 w 197"/>
                <a:gd name="T55" fmla="*/ 114 h 266"/>
                <a:gd name="T56" fmla="*/ 197 w 197"/>
                <a:gd name="T57" fmla="*/ 167 h 266"/>
                <a:gd name="T58" fmla="*/ 190 w 197"/>
                <a:gd name="T59" fmla="*/ 190 h 266"/>
                <a:gd name="T60" fmla="*/ 190 w 197"/>
                <a:gd name="T61" fmla="*/ 19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66">
                  <a:moveTo>
                    <a:pt x="190" y="190"/>
                  </a:moveTo>
                  <a:lnTo>
                    <a:pt x="190" y="197"/>
                  </a:lnTo>
                  <a:lnTo>
                    <a:pt x="190" y="190"/>
                  </a:lnTo>
                  <a:lnTo>
                    <a:pt x="182" y="190"/>
                  </a:lnTo>
                  <a:lnTo>
                    <a:pt x="159" y="250"/>
                  </a:lnTo>
                  <a:lnTo>
                    <a:pt x="91" y="258"/>
                  </a:lnTo>
                  <a:lnTo>
                    <a:pt x="0" y="266"/>
                  </a:lnTo>
                  <a:lnTo>
                    <a:pt x="23" y="213"/>
                  </a:lnTo>
                  <a:lnTo>
                    <a:pt x="0" y="144"/>
                  </a:lnTo>
                  <a:lnTo>
                    <a:pt x="8" y="76"/>
                  </a:lnTo>
                  <a:lnTo>
                    <a:pt x="31" y="46"/>
                  </a:lnTo>
                  <a:lnTo>
                    <a:pt x="38" y="68"/>
                  </a:lnTo>
                  <a:lnTo>
                    <a:pt x="46" y="38"/>
                  </a:lnTo>
                  <a:lnTo>
                    <a:pt x="61" y="30"/>
                  </a:lnTo>
                  <a:lnTo>
                    <a:pt x="53" y="23"/>
                  </a:lnTo>
                  <a:lnTo>
                    <a:pt x="61" y="8"/>
                  </a:lnTo>
                  <a:lnTo>
                    <a:pt x="69" y="0"/>
                  </a:lnTo>
                  <a:lnTo>
                    <a:pt x="129" y="23"/>
                  </a:lnTo>
                  <a:lnTo>
                    <a:pt x="137" y="38"/>
                  </a:lnTo>
                  <a:lnTo>
                    <a:pt x="129" y="46"/>
                  </a:lnTo>
                  <a:lnTo>
                    <a:pt x="144" y="61"/>
                  </a:lnTo>
                  <a:lnTo>
                    <a:pt x="144" y="84"/>
                  </a:lnTo>
                  <a:lnTo>
                    <a:pt x="121" y="114"/>
                  </a:lnTo>
                  <a:lnTo>
                    <a:pt x="121" y="129"/>
                  </a:lnTo>
                  <a:lnTo>
                    <a:pt x="129" y="137"/>
                  </a:lnTo>
                  <a:lnTo>
                    <a:pt x="144" y="114"/>
                  </a:lnTo>
                  <a:lnTo>
                    <a:pt x="159" y="99"/>
                  </a:lnTo>
                  <a:lnTo>
                    <a:pt x="174" y="114"/>
                  </a:lnTo>
                  <a:lnTo>
                    <a:pt x="197" y="167"/>
                  </a:lnTo>
                  <a:lnTo>
                    <a:pt x="190" y="190"/>
                  </a:lnTo>
                  <a:lnTo>
                    <a:pt x="190" y="19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603"/>
            <p:cNvSpPr>
              <a:spLocks/>
            </p:cNvSpPr>
            <p:nvPr/>
          </p:nvSpPr>
          <p:spPr bwMode="auto">
            <a:xfrm>
              <a:off x="2853" y="1466"/>
              <a:ext cx="333" cy="372"/>
            </a:xfrm>
            <a:custGeom>
              <a:avLst/>
              <a:gdLst>
                <a:gd name="T0" fmla="*/ 280 w 333"/>
                <a:gd name="T1" fmla="*/ 106 h 372"/>
                <a:gd name="T2" fmla="*/ 228 w 333"/>
                <a:gd name="T3" fmla="*/ 159 h 372"/>
                <a:gd name="T4" fmla="*/ 235 w 333"/>
                <a:gd name="T5" fmla="*/ 167 h 372"/>
                <a:gd name="T6" fmla="*/ 220 w 333"/>
                <a:gd name="T7" fmla="*/ 167 h 372"/>
                <a:gd name="T8" fmla="*/ 220 w 333"/>
                <a:gd name="T9" fmla="*/ 205 h 372"/>
                <a:gd name="T10" fmla="*/ 197 w 333"/>
                <a:gd name="T11" fmla="*/ 227 h 372"/>
                <a:gd name="T12" fmla="*/ 205 w 333"/>
                <a:gd name="T13" fmla="*/ 250 h 372"/>
                <a:gd name="T14" fmla="*/ 205 w 333"/>
                <a:gd name="T15" fmla="*/ 258 h 372"/>
                <a:gd name="T16" fmla="*/ 197 w 333"/>
                <a:gd name="T17" fmla="*/ 288 h 372"/>
                <a:gd name="T18" fmla="*/ 265 w 333"/>
                <a:gd name="T19" fmla="*/ 334 h 372"/>
                <a:gd name="T20" fmla="*/ 273 w 333"/>
                <a:gd name="T21" fmla="*/ 364 h 372"/>
                <a:gd name="T22" fmla="*/ 31 w 333"/>
                <a:gd name="T23" fmla="*/ 372 h 372"/>
                <a:gd name="T24" fmla="*/ 31 w 333"/>
                <a:gd name="T25" fmla="*/ 258 h 372"/>
                <a:gd name="T26" fmla="*/ 16 w 333"/>
                <a:gd name="T27" fmla="*/ 235 h 372"/>
                <a:gd name="T28" fmla="*/ 31 w 333"/>
                <a:gd name="T29" fmla="*/ 220 h 372"/>
                <a:gd name="T30" fmla="*/ 0 w 333"/>
                <a:gd name="T31" fmla="*/ 23 h 372"/>
                <a:gd name="T32" fmla="*/ 91 w 333"/>
                <a:gd name="T33" fmla="*/ 23 h 372"/>
                <a:gd name="T34" fmla="*/ 91 w 333"/>
                <a:gd name="T35" fmla="*/ 0 h 372"/>
                <a:gd name="T36" fmla="*/ 99 w 333"/>
                <a:gd name="T37" fmla="*/ 0 h 372"/>
                <a:gd name="T38" fmla="*/ 114 w 333"/>
                <a:gd name="T39" fmla="*/ 38 h 372"/>
                <a:gd name="T40" fmla="*/ 144 w 333"/>
                <a:gd name="T41" fmla="*/ 45 h 372"/>
                <a:gd name="T42" fmla="*/ 152 w 333"/>
                <a:gd name="T43" fmla="*/ 53 h 372"/>
                <a:gd name="T44" fmla="*/ 182 w 333"/>
                <a:gd name="T45" fmla="*/ 45 h 372"/>
                <a:gd name="T46" fmla="*/ 197 w 333"/>
                <a:gd name="T47" fmla="*/ 53 h 372"/>
                <a:gd name="T48" fmla="*/ 212 w 333"/>
                <a:gd name="T49" fmla="*/ 68 h 372"/>
                <a:gd name="T50" fmla="*/ 228 w 333"/>
                <a:gd name="T51" fmla="*/ 61 h 372"/>
                <a:gd name="T52" fmla="*/ 250 w 333"/>
                <a:gd name="T53" fmla="*/ 83 h 372"/>
                <a:gd name="T54" fmla="*/ 280 w 333"/>
                <a:gd name="T55" fmla="*/ 68 h 372"/>
                <a:gd name="T56" fmla="*/ 280 w 333"/>
                <a:gd name="T57" fmla="*/ 76 h 372"/>
                <a:gd name="T58" fmla="*/ 333 w 333"/>
                <a:gd name="T59" fmla="*/ 76 h 372"/>
                <a:gd name="T60" fmla="*/ 280 w 333"/>
                <a:gd name="T61" fmla="*/ 10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372">
                  <a:moveTo>
                    <a:pt x="280" y="106"/>
                  </a:moveTo>
                  <a:lnTo>
                    <a:pt x="228" y="159"/>
                  </a:lnTo>
                  <a:lnTo>
                    <a:pt x="235" y="167"/>
                  </a:lnTo>
                  <a:lnTo>
                    <a:pt x="220" y="167"/>
                  </a:lnTo>
                  <a:lnTo>
                    <a:pt x="220" y="205"/>
                  </a:lnTo>
                  <a:lnTo>
                    <a:pt x="197" y="227"/>
                  </a:lnTo>
                  <a:lnTo>
                    <a:pt x="205" y="250"/>
                  </a:lnTo>
                  <a:lnTo>
                    <a:pt x="205" y="258"/>
                  </a:lnTo>
                  <a:lnTo>
                    <a:pt x="197" y="288"/>
                  </a:lnTo>
                  <a:lnTo>
                    <a:pt x="265" y="334"/>
                  </a:lnTo>
                  <a:lnTo>
                    <a:pt x="273" y="364"/>
                  </a:lnTo>
                  <a:lnTo>
                    <a:pt x="31" y="372"/>
                  </a:lnTo>
                  <a:lnTo>
                    <a:pt x="31" y="258"/>
                  </a:lnTo>
                  <a:lnTo>
                    <a:pt x="16" y="235"/>
                  </a:lnTo>
                  <a:lnTo>
                    <a:pt x="31" y="220"/>
                  </a:lnTo>
                  <a:lnTo>
                    <a:pt x="0" y="23"/>
                  </a:lnTo>
                  <a:lnTo>
                    <a:pt x="91" y="23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14" y="38"/>
                  </a:lnTo>
                  <a:lnTo>
                    <a:pt x="144" y="45"/>
                  </a:lnTo>
                  <a:lnTo>
                    <a:pt x="152" y="53"/>
                  </a:lnTo>
                  <a:lnTo>
                    <a:pt x="182" y="45"/>
                  </a:lnTo>
                  <a:lnTo>
                    <a:pt x="197" y="53"/>
                  </a:lnTo>
                  <a:lnTo>
                    <a:pt x="212" y="68"/>
                  </a:lnTo>
                  <a:lnTo>
                    <a:pt x="228" y="61"/>
                  </a:lnTo>
                  <a:lnTo>
                    <a:pt x="250" y="83"/>
                  </a:lnTo>
                  <a:lnTo>
                    <a:pt x="280" y="68"/>
                  </a:lnTo>
                  <a:lnTo>
                    <a:pt x="280" y="76"/>
                  </a:lnTo>
                  <a:lnTo>
                    <a:pt x="333" y="76"/>
                  </a:lnTo>
                  <a:lnTo>
                    <a:pt x="280" y="106"/>
                  </a:lnTo>
                  <a:close/>
                </a:path>
              </a:pathLst>
            </a:custGeom>
            <a:solidFill>
              <a:srgbClr val="FF8C00"/>
            </a:solidFill>
            <a:ln w="12700">
              <a:solidFill>
                <a:srgbClr val="FF8C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604"/>
            <p:cNvSpPr>
              <a:spLocks/>
            </p:cNvSpPr>
            <p:nvPr/>
          </p:nvSpPr>
          <p:spPr bwMode="auto">
            <a:xfrm>
              <a:off x="2853" y="1466"/>
              <a:ext cx="333" cy="372"/>
            </a:xfrm>
            <a:custGeom>
              <a:avLst/>
              <a:gdLst>
                <a:gd name="T0" fmla="*/ 280 w 333"/>
                <a:gd name="T1" fmla="*/ 106 h 372"/>
                <a:gd name="T2" fmla="*/ 228 w 333"/>
                <a:gd name="T3" fmla="*/ 159 h 372"/>
                <a:gd name="T4" fmla="*/ 235 w 333"/>
                <a:gd name="T5" fmla="*/ 167 h 372"/>
                <a:gd name="T6" fmla="*/ 220 w 333"/>
                <a:gd name="T7" fmla="*/ 167 h 372"/>
                <a:gd name="T8" fmla="*/ 220 w 333"/>
                <a:gd name="T9" fmla="*/ 205 h 372"/>
                <a:gd name="T10" fmla="*/ 197 w 333"/>
                <a:gd name="T11" fmla="*/ 227 h 372"/>
                <a:gd name="T12" fmla="*/ 205 w 333"/>
                <a:gd name="T13" fmla="*/ 250 h 372"/>
                <a:gd name="T14" fmla="*/ 205 w 333"/>
                <a:gd name="T15" fmla="*/ 258 h 372"/>
                <a:gd name="T16" fmla="*/ 197 w 333"/>
                <a:gd name="T17" fmla="*/ 288 h 372"/>
                <a:gd name="T18" fmla="*/ 265 w 333"/>
                <a:gd name="T19" fmla="*/ 334 h 372"/>
                <a:gd name="T20" fmla="*/ 273 w 333"/>
                <a:gd name="T21" fmla="*/ 364 h 372"/>
                <a:gd name="T22" fmla="*/ 31 w 333"/>
                <a:gd name="T23" fmla="*/ 372 h 372"/>
                <a:gd name="T24" fmla="*/ 31 w 333"/>
                <a:gd name="T25" fmla="*/ 258 h 372"/>
                <a:gd name="T26" fmla="*/ 16 w 333"/>
                <a:gd name="T27" fmla="*/ 235 h 372"/>
                <a:gd name="T28" fmla="*/ 31 w 333"/>
                <a:gd name="T29" fmla="*/ 220 h 372"/>
                <a:gd name="T30" fmla="*/ 0 w 333"/>
                <a:gd name="T31" fmla="*/ 23 h 372"/>
                <a:gd name="T32" fmla="*/ 91 w 333"/>
                <a:gd name="T33" fmla="*/ 23 h 372"/>
                <a:gd name="T34" fmla="*/ 91 w 333"/>
                <a:gd name="T35" fmla="*/ 0 h 372"/>
                <a:gd name="T36" fmla="*/ 99 w 333"/>
                <a:gd name="T37" fmla="*/ 0 h 372"/>
                <a:gd name="T38" fmla="*/ 114 w 333"/>
                <a:gd name="T39" fmla="*/ 38 h 372"/>
                <a:gd name="T40" fmla="*/ 144 w 333"/>
                <a:gd name="T41" fmla="*/ 45 h 372"/>
                <a:gd name="T42" fmla="*/ 152 w 333"/>
                <a:gd name="T43" fmla="*/ 53 h 372"/>
                <a:gd name="T44" fmla="*/ 182 w 333"/>
                <a:gd name="T45" fmla="*/ 45 h 372"/>
                <a:gd name="T46" fmla="*/ 197 w 333"/>
                <a:gd name="T47" fmla="*/ 53 h 372"/>
                <a:gd name="T48" fmla="*/ 212 w 333"/>
                <a:gd name="T49" fmla="*/ 68 h 372"/>
                <a:gd name="T50" fmla="*/ 228 w 333"/>
                <a:gd name="T51" fmla="*/ 61 h 372"/>
                <a:gd name="T52" fmla="*/ 250 w 333"/>
                <a:gd name="T53" fmla="*/ 83 h 372"/>
                <a:gd name="T54" fmla="*/ 280 w 333"/>
                <a:gd name="T55" fmla="*/ 68 h 372"/>
                <a:gd name="T56" fmla="*/ 280 w 333"/>
                <a:gd name="T57" fmla="*/ 76 h 372"/>
                <a:gd name="T58" fmla="*/ 333 w 333"/>
                <a:gd name="T59" fmla="*/ 76 h 372"/>
                <a:gd name="T60" fmla="*/ 280 w 333"/>
                <a:gd name="T61" fmla="*/ 106 h 372"/>
                <a:gd name="T62" fmla="*/ 280 w 333"/>
                <a:gd name="T63" fmla="*/ 11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" h="372">
                  <a:moveTo>
                    <a:pt x="280" y="106"/>
                  </a:moveTo>
                  <a:lnTo>
                    <a:pt x="228" y="159"/>
                  </a:lnTo>
                  <a:lnTo>
                    <a:pt x="235" y="167"/>
                  </a:lnTo>
                  <a:lnTo>
                    <a:pt x="220" y="167"/>
                  </a:lnTo>
                  <a:lnTo>
                    <a:pt x="220" y="205"/>
                  </a:lnTo>
                  <a:lnTo>
                    <a:pt x="197" y="227"/>
                  </a:lnTo>
                  <a:lnTo>
                    <a:pt x="205" y="250"/>
                  </a:lnTo>
                  <a:lnTo>
                    <a:pt x="205" y="258"/>
                  </a:lnTo>
                  <a:lnTo>
                    <a:pt x="197" y="288"/>
                  </a:lnTo>
                  <a:lnTo>
                    <a:pt x="265" y="334"/>
                  </a:lnTo>
                  <a:lnTo>
                    <a:pt x="273" y="364"/>
                  </a:lnTo>
                  <a:lnTo>
                    <a:pt x="31" y="372"/>
                  </a:lnTo>
                  <a:lnTo>
                    <a:pt x="31" y="258"/>
                  </a:lnTo>
                  <a:lnTo>
                    <a:pt x="16" y="235"/>
                  </a:lnTo>
                  <a:lnTo>
                    <a:pt x="31" y="220"/>
                  </a:lnTo>
                  <a:lnTo>
                    <a:pt x="0" y="23"/>
                  </a:lnTo>
                  <a:lnTo>
                    <a:pt x="91" y="23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14" y="38"/>
                  </a:lnTo>
                  <a:lnTo>
                    <a:pt x="144" y="45"/>
                  </a:lnTo>
                  <a:lnTo>
                    <a:pt x="152" y="53"/>
                  </a:lnTo>
                  <a:lnTo>
                    <a:pt x="182" y="45"/>
                  </a:lnTo>
                  <a:lnTo>
                    <a:pt x="197" y="53"/>
                  </a:lnTo>
                  <a:lnTo>
                    <a:pt x="212" y="68"/>
                  </a:lnTo>
                  <a:lnTo>
                    <a:pt x="228" y="61"/>
                  </a:lnTo>
                  <a:lnTo>
                    <a:pt x="250" y="83"/>
                  </a:lnTo>
                  <a:lnTo>
                    <a:pt x="280" y="68"/>
                  </a:lnTo>
                  <a:lnTo>
                    <a:pt x="280" y="76"/>
                  </a:lnTo>
                  <a:lnTo>
                    <a:pt x="333" y="76"/>
                  </a:lnTo>
                  <a:lnTo>
                    <a:pt x="280" y="106"/>
                  </a:lnTo>
                  <a:lnTo>
                    <a:pt x="280" y="1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605"/>
            <p:cNvSpPr>
              <a:spLocks/>
            </p:cNvSpPr>
            <p:nvPr/>
          </p:nvSpPr>
          <p:spPr bwMode="auto">
            <a:xfrm>
              <a:off x="3141" y="2369"/>
              <a:ext cx="182" cy="311"/>
            </a:xfrm>
            <a:custGeom>
              <a:avLst/>
              <a:gdLst>
                <a:gd name="T0" fmla="*/ 174 w 182"/>
                <a:gd name="T1" fmla="*/ 197 h 311"/>
                <a:gd name="T2" fmla="*/ 182 w 182"/>
                <a:gd name="T3" fmla="*/ 295 h 311"/>
                <a:gd name="T4" fmla="*/ 129 w 182"/>
                <a:gd name="T5" fmla="*/ 295 h 311"/>
                <a:gd name="T6" fmla="*/ 129 w 182"/>
                <a:gd name="T7" fmla="*/ 311 h 311"/>
                <a:gd name="T8" fmla="*/ 121 w 182"/>
                <a:gd name="T9" fmla="*/ 311 h 311"/>
                <a:gd name="T10" fmla="*/ 106 w 182"/>
                <a:gd name="T11" fmla="*/ 280 h 311"/>
                <a:gd name="T12" fmla="*/ 106 w 182"/>
                <a:gd name="T13" fmla="*/ 258 h 311"/>
                <a:gd name="T14" fmla="*/ 8 w 182"/>
                <a:gd name="T15" fmla="*/ 265 h 311"/>
                <a:gd name="T16" fmla="*/ 0 w 182"/>
                <a:gd name="T17" fmla="*/ 250 h 311"/>
                <a:gd name="T18" fmla="*/ 15 w 182"/>
                <a:gd name="T19" fmla="*/ 227 h 311"/>
                <a:gd name="T20" fmla="*/ 8 w 182"/>
                <a:gd name="T21" fmla="*/ 227 h 311"/>
                <a:gd name="T22" fmla="*/ 23 w 182"/>
                <a:gd name="T23" fmla="*/ 220 h 311"/>
                <a:gd name="T24" fmla="*/ 15 w 182"/>
                <a:gd name="T25" fmla="*/ 212 h 311"/>
                <a:gd name="T26" fmla="*/ 38 w 182"/>
                <a:gd name="T27" fmla="*/ 189 h 311"/>
                <a:gd name="T28" fmla="*/ 23 w 182"/>
                <a:gd name="T29" fmla="*/ 189 h 311"/>
                <a:gd name="T30" fmla="*/ 38 w 182"/>
                <a:gd name="T31" fmla="*/ 174 h 311"/>
                <a:gd name="T32" fmla="*/ 30 w 182"/>
                <a:gd name="T33" fmla="*/ 167 h 311"/>
                <a:gd name="T34" fmla="*/ 38 w 182"/>
                <a:gd name="T35" fmla="*/ 167 h 311"/>
                <a:gd name="T36" fmla="*/ 30 w 182"/>
                <a:gd name="T37" fmla="*/ 159 h 311"/>
                <a:gd name="T38" fmla="*/ 23 w 182"/>
                <a:gd name="T39" fmla="*/ 159 h 311"/>
                <a:gd name="T40" fmla="*/ 23 w 182"/>
                <a:gd name="T41" fmla="*/ 136 h 311"/>
                <a:gd name="T42" fmla="*/ 30 w 182"/>
                <a:gd name="T43" fmla="*/ 121 h 311"/>
                <a:gd name="T44" fmla="*/ 30 w 182"/>
                <a:gd name="T45" fmla="*/ 106 h 311"/>
                <a:gd name="T46" fmla="*/ 15 w 182"/>
                <a:gd name="T47" fmla="*/ 106 h 311"/>
                <a:gd name="T48" fmla="*/ 15 w 182"/>
                <a:gd name="T49" fmla="*/ 91 h 311"/>
                <a:gd name="T50" fmla="*/ 30 w 182"/>
                <a:gd name="T51" fmla="*/ 91 h 311"/>
                <a:gd name="T52" fmla="*/ 23 w 182"/>
                <a:gd name="T53" fmla="*/ 75 h 311"/>
                <a:gd name="T54" fmla="*/ 38 w 182"/>
                <a:gd name="T55" fmla="*/ 60 h 311"/>
                <a:gd name="T56" fmla="*/ 30 w 182"/>
                <a:gd name="T57" fmla="*/ 60 h 311"/>
                <a:gd name="T58" fmla="*/ 53 w 182"/>
                <a:gd name="T59" fmla="*/ 45 h 311"/>
                <a:gd name="T60" fmla="*/ 53 w 182"/>
                <a:gd name="T61" fmla="*/ 22 h 311"/>
                <a:gd name="T62" fmla="*/ 61 w 182"/>
                <a:gd name="T63" fmla="*/ 15 h 311"/>
                <a:gd name="T64" fmla="*/ 61 w 182"/>
                <a:gd name="T65" fmla="*/ 7 h 311"/>
                <a:gd name="T66" fmla="*/ 174 w 182"/>
                <a:gd name="T67" fmla="*/ 0 h 311"/>
                <a:gd name="T68" fmla="*/ 174 w 182"/>
                <a:gd name="T69" fmla="*/ 7 h 311"/>
                <a:gd name="T70" fmla="*/ 174 w 182"/>
                <a:gd name="T71" fmla="*/ 19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" h="311">
                  <a:moveTo>
                    <a:pt x="174" y="197"/>
                  </a:moveTo>
                  <a:lnTo>
                    <a:pt x="182" y="295"/>
                  </a:lnTo>
                  <a:lnTo>
                    <a:pt x="129" y="295"/>
                  </a:lnTo>
                  <a:lnTo>
                    <a:pt x="129" y="311"/>
                  </a:lnTo>
                  <a:lnTo>
                    <a:pt x="121" y="311"/>
                  </a:lnTo>
                  <a:lnTo>
                    <a:pt x="106" y="280"/>
                  </a:lnTo>
                  <a:lnTo>
                    <a:pt x="106" y="258"/>
                  </a:lnTo>
                  <a:lnTo>
                    <a:pt x="8" y="265"/>
                  </a:lnTo>
                  <a:lnTo>
                    <a:pt x="0" y="250"/>
                  </a:lnTo>
                  <a:lnTo>
                    <a:pt x="15" y="227"/>
                  </a:lnTo>
                  <a:lnTo>
                    <a:pt x="8" y="227"/>
                  </a:lnTo>
                  <a:lnTo>
                    <a:pt x="23" y="220"/>
                  </a:lnTo>
                  <a:lnTo>
                    <a:pt x="15" y="212"/>
                  </a:lnTo>
                  <a:lnTo>
                    <a:pt x="38" y="189"/>
                  </a:lnTo>
                  <a:lnTo>
                    <a:pt x="23" y="189"/>
                  </a:lnTo>
                  <a:lnTo>
                    <a:pt x="38" y="174"/>
                  </a:lnTo>
                  <a:lnTo>
                    <a:pt x="30" y="167"/>
                  </a:lnTo>
                  <a:lnTo>
                    <a:pt x="38" y="167"/>
                  </a:lnTo>
                  <a:lnTo>
                    <a:pt x="30" y="159"/>
                  </a:lnTo>
                  <a:lnTo>
                    <a:pt x="23" y="159"/>
                  </a:lnTo>
                  <a:lnTo>
                    <a:pt x="23" y="136"/>
                  </a:lnTo>
                  <a:lnTo>
                    <a:pt x="30" y="121"/>
                  </a:lnTo>
                  <a:lnTo>
                    <a:pt x="30" y="106"/>
                  </a:lnTo>
                  <a:lnTo>
                    <a:pt x="15" y="106"/>
                  </a:lnTo>
                  <a:lnTo>
                    <a:pt x="15" y="91"/>
                  </a:lnTo>
                  <a:lnTo>
                    <a:pt x="30" y="91"/>
                  </a:lnTo>
                  <a:lnTo>
                    <a:pt x="23" y="75"/>
                  </a:lnTo>
                  <a:lnTo>
                    <a:pt x="38" y="60"/>
                  </a:lnTo>
                  <a:lnTo>
                    <a:pt x="30" y="60"/>
                  </a:lnTo>
                  <a:lnTo>
                    <a:pt x="53" y="45"/>
                  </a:lnTo>
                  <a:lnTo>
                    <a:pt x="53" y="22"/>
                  </a:lnTo>
                  <a:lnTo>
                    <a:pt x="61" y="15"/>
                  </a:lnTo>
                  <a:lnTo>
                    <a:pt x="61" y="7"/>
                  </a:lnTo>
                  <a:lnTo>
                    <a:pt x="174" y="0"/>
                  </a:lnTo>
                  <a:lnTo>
                    <a:pt x="174" y="7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606"/>
            <p:cNvSpPr>
              <a:spLocks/>
            </p:cNvSpPr>
            <p:nvPr/>
          </p:nvSpPr>
          <p:spPr bwMode="auto">
            <a:xfrm>
              <a:off x="3141" y="2369"/>
              <a:ext cx="182" cy="311"/>
            </a:xfrm>
            <a:custGeom>
              <a:avLst/>
              <a:gdLst>
                <a:gd name="T0" fmla="*/ 174 w 182"/>
                <a:gd name="T1" fmla="*/ 197 h 311"/>
                <a:gd name="T2" fmla="*/ 182 w 182"/>
                <a:gd name="T3" fmla="*/ 295 h 311"/>
                <a:gd name="T4" fmla="*/ 129 w 182"/>
                <a:gd name="T5" fmla="*/ 295 h 311"/>
                <a:gd name="T6" fmla="*/ 129 w 182"/>
                <a:gd name="T7" fmla="*/ 311 h 311"/>
                <a:gd name="T8" fmla="*/ 121 w 182"/>
                <a:gd name="T9" fmla="*/ 311 h 311"/>
                <a:gd name="T10" fmla="*/ 106 w 182"/>
                <a:gd name="T11" fmla="*/ 280 h 311"/>
                <a:gd name="T12" fmla="*/ 106 w 182"/>
                <a:gd name="T13" fmla="*/ 258 h 311"/>
                <a:gd name="T14" fmla="*/ 8 w 182"/>
                <a:gd name="T15" fmla="*/ 265 h 311"/>
                <a:gd name="T16" fmla="*/ 0 w 182"/>
                <a:gd name="T17" fmla="*/ 250 h 311"/>
                <a:gd name="T18" fmla="*/ 15 w 182"/>
                <a:gd name="T19" fmla="*/ 227 h 311"/>
                <a:gd name="T20" fmla="*/ 8 w 182"/>
                <a:gd name="T21" fmla="*/ 227 h 311"/>
                <a:gd name="T22" fmla="*/ 23 w 182"/>
                <a:gd name="T23" fmla="*/ 220 h 311"/>
                <a:gd name="T24" fmla="*/ 15 w 182"/>
                <a:gd name="T25" fmla="*/ 212 h 311"/>
                <a:gd name="T26" fmla="*/ 38 w 182"/>
                <a:gd name="T27" fmla="*/ 189 h 311"/>
                <a:gd name="T28" fmla="*/ 23 w 182"/>
                <a:gd name="T29" fmla="*/ 189 h 311"/>
                <a:gd name="T30" fmla="*/ 38 w 182"/>
                <a:gd name="T31" fmla="*/ 174 h 311"/>
                <a:gd name="T32" fmla="*/ 30 w 182"/>
                <a:gd name="T33" fmla="*/ 167 h 311"/>
                <a:gd name="T34" fmla="*/ 38 w 182"/>
                <a:gd name="T35" fmla="*/ 167 h 311"/>
                <a:gd name="T36" fmla="*/ 30 w 182"/>
                <a:gd name="T37" fmla="*/ 159 h 311"/>
                <a:gd name="T38" fmla="*/ 23 w 182"/>
                <a:gd name="T39" fmla="*/ 159 h 311"/>
                <a:gd name="T40" fmla="*/ 23 w 182"/>
                <a:gd name="T41" fmla="*/ 136 h 311"/>
                <a:gd name="T42" fmla="*/ 30 w 182"/>
                <a:gd name="T43" fmla="*/ 121 h 311"/>
                <a:gd name="T44" fmla="*/ 30 w 182"/>
                <a:gd name="T45" fmla="*/ 106 h 311"/>
                <a:gd name="T46" fmla="*/ 15 w 182"/>
                <a:gd name="T47" fmla="*/ 106 h 311"/>
                <a:gd name="T48" fmla="*/ 15 w 182"/>
                <a:gd name="T49" fmla="*/ 91 h 311"/>
                <a:gd name="T50" fmla="*/ 30 w 182"/>
                <a:gd name="T51" fmla="*/ 91 h 311"/>
                <a:gd name="T52" fmla="*/ 23 w 182"/>
                <a:gd name="T53" fmla="*/ 75 h 311"/>
                <a:gd name="T54" fmla="*/ 38 w 182"/>
                <a:gd name="T55" fmla="*/ 60 h 311"/>
                <a:gd name="T56" fmla="*/ 30 w 182"/>
                <a:gd name="T57" fmla="*/ 60 h 311"/>
                <a:gd name="T58" fmla="*/ 53 w 182"/>
                <a:gd name="T59" fmla="*/ 45 h 311"/>
                <a:gd name="T60" fmla="*/ 53 w 182"/>
                <a:gd name="T61" fmla="*/ 22 h 311"/>
                <a:gd name="T62" fmla="*/ 61 w 182"/>
                <a:gd name="T63" fmla="*/ 15 h 311"/>
                <a:gd name="T64" fmla="*/ 61 w 182"/>
                <a:gd name="T65" fmla="*/ 7 h 311"/>
                <a:gd name="T66" fmla="*/ 174 w 182"/>
                <a:gd name="T67" fmla="*/ 0 h 311"/>
                <a:gd name="T68" fmla="*/ 174 w 182"/>
                <a:gd name="T69" fmla="*/ 7 h 311"/>
                <a:gd name="T70" fmla="*/ 174 w 182"/>
                <a:gd name="T71" fmla="*/ 197 h 311"/>
                <a:gd name="T72" fmla="*/ 174 w 182"/>
                <a:gd name="T73" fmla="*/ 2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" h="311">
                  <a:moveTo>
                    <a:pt x="174" y="197"/>
                  </a:moveTo>
                  <a:lnTo>
                    <a:pt x="182" y="295"/>
                  </a:lnTo>
                  <a:lnTo>
                    <a:pt x="129" y="295"/>
                  </a:lnTo>
                  <a:lnTo>
                    <a:pt x="129" y="311"/>
                  </a:lnTo>
                  <a:lnTo>
                    <a:pt x="121" y="311"/>
                  </a:lnTo>
                  <a:lnTo>
                    <a:pt x="106" y="280"/>
                  </a:lnTo>
                  <a:lnTo>
                    <a:pt x="106" y="258"/>
                  </a:lnTo>
                  <a:lnTo>
                    <a:pt x="8" y="265"/>
                  </a:lnTo>
                  <a:lnTo>
                    <a:pt x="0" y="250"/>
                  </a:lnTo>
                  <a:lnTo>
                    <a:pt x="15" y="227"/>
                  </a:lnTo>
                  <a:lnTo>
                    <a:pt x="8" y="227"/>
                  </a:lnTo>
                  <a:lnTo>
                    <a:pt x="23" y="220"/>
                  </a:lnTo>
                  <a:lnTo>
                    <a:pt x="15" y="212"/>
                  </a:lnTo>
                  <a:lnTo>
                    <a:pt x="38" y="189"/>
                  </a:lnTo>
                  <a:lnTo>
                    <a:pt x="23" y="189"/>
                  </a:lnTo>
                  <a:lnTo>
                    <a:pt x="38" y="174"/>
                  </a:lnTo>
                  <a:lnTo>
                    <a:pt x="30" y="167"/>
                  </a:lnTo>
                  <a:lnTo>
                    <a:pt x="38" y="167"/>
                  </a:lnTo>
                  <a:lnTo>
                    <a:pt x="30" y="159"/>
                  </a:lnTo>
                  <a:lnTo>
                    <a:pt x="23" y="159"/>
                  </a:lnTo>
                  <a:lnTo>
                    <a:pt x="23" y="136"/>
                  </a:lnTo>
                  <a:lnTo>
                    <a:pt x="30" y="121"/>
                  </a:lnTo>
                  <a:lnTo>
                    <a:pt x="30" y="106"/>
                  </a:lnTo>
                  <a:lnTo>
                    <a:pt x="15" y="106"/>
                  </a:lnTo>
                  <a:lnTo>
                    <a:pt x="15" y="91"/>
                  </a:lnTo>
                  <a:lnTo>
                    <a:pt x="30" y="91"/>
                  </a:lnTo>
                  <a:lnTo>
                    <a:pt x="23" y="75"/>
                  </a:lnTo>
                  <a:lnTo>
                    <a:pt x="38" y="60"/>
                  </a:lnTo>
                  <a:lnTo>
                    <a:pt x="30" y="60"/>
                  </a:lnTo>
                  <a:lnTo>
                    <a:pt x="53" y="45"/>
                  </a:lnTo>
                  <a:lnTo>
                    <a:pt x="53" y="22"/>
                  </a:lnTo>
                  <a:lnTo>
                    <a:pt x="61" y="15"/>
                  </a:lnTo>
                  <a:lnTo>
                    <a:pt x="61" y="7"/>
                  </a:lnTo>
                  <a:lnTo>
                    <a:pt x="174" y="0"/>
                  </a:lnTo>
                  <a:lnTo>
                    <a:pt x="174" y="7"/>
                  </a:lnTo>
                  <a:lnTo>
                    <a:pt x="174" y="197"/>
                  </a:lnTo>
                  <a:lnTo>
                    <a:pt x="174" y="20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607"/>
            <p:cNvSpPr>
              <a:spLocks/>
            </p:cNvSpPr>
            <p:nvPr/>
          </p:nvSpPr>
          <p:spPr bwMode="auto">
            <a:xfrm>
              <a:off x="2922" y="2020"/>
              <a:ext cx="333" cy="296"/>
            </a:xfrm>
            <a:custGeom>
              <a:avLst/>
              <a:gdLst>
                <a:gd name="T0" fmla="*/ 333 w 333"/>
                <a:gd name="T1" fmla="*/ 227 h 296"/>
                <a:gd name="T2" fmla="*/ 310 w 333"/>
                <a:gd name="T3" fmla="*/ 204 h 296"/>
                <a:gd name="T4" fmla="*/ 310 w 333"/>
                <a:gd name="T5" fmla="*/ 182 h 296"/>
                <a:gd name="T6" fmla="*/ 264 w 333"/>
                <a:gd name="T7" fmla="*/ 151 h 296"/>
                <a:gd name="T8" fmla="*/ 280 w 333"/>
                <a:gd name="T9" fmla="*/ 106 h 296"/>
                <a:gd name="T10" fmla="*/ 257 w 333"/>
                <a:gd name="T11" fmla="*/ 98 h 296"/>
                <a:gd name="T12" fmla="*/ 249 w 333"/>
                <a:gd name="T13" fmla="*/ 106 h 296"/>
                <a:gd name="T14" fmla="*/ 242 w 333"/>
                <a:gd name="T15" fmla="*/ 83 h 296"/>
                <a:gd name="T16" fmla="*/ 211 w 333"/>
                <a:gd name="T17" fmla="*/ 53 h 296"/>
                <a:gd name="T18" fmla="*/ 204 w 333"/>
                <a:gd name="T19" fmla="*/ 15 h 296"/>
                <a:gd name="T20" fmla="*/ 189 w 333"/>
                <a:gd name="T21" fmla="*/ 0 h 296"/>
                <a:gd name="T22" fmla="*/ 0 w 333"/>
                <a:gd name="T23" fmla="*/ 7 h 296"/>
                <a:gd name="T24" fmla="*/ 22 w 333"/>
                <a:gd name="T25" fmla="*/ 45 h 296"/>
                <a:gd name="T26" fmla="*/ 37 w 333"/>
                <a:gd name="T27" fmla="*/ 53 h 296"/>
                <a:gd name="T28" fmla="*/ 37 w 333"/>
                <a:gd name="T29" fmla="*/ 60 h 296"/>
                <a:gd name="T30" fmla="*/ 30 w 333"/>
                <a:gd name="T31" fmla="*/ 76 h 296"/>
                <a:gd name="T32" fmla="*/ 53 w 333"/>
                <a:gd name="T33" fmla="*/ 98 h 296"/>
                <a:gd name="T34" fmla="*/ 53 w 333"/>
                <a:gd name="T35" fmla="*/ 265 h 296"/>
                <a:gd name="T36" fmla="*/ 249 w 333"/>
                <a:gd name="T37" fmla="*/ 258 h 296"/>
                <a:gd name="T38" fmla="*/ 280 w 333"/>
                <a:gd name="T39" fmla="*/ 258 h 296"/>
                <a:gd name="T40" fmla="*/ 287 w 333"/>
                <a:gd name="T41" fmla="*/ 273 h 296"/>
                <a:gd name="T42" fmla="*/ 272 w 333"/>
                <a:gd name="T43" fmla="*/ 296 h 296"/>
                <a:gd name="T44" fmla="*/ 310 w 333"/>
                <a:gd name="T45" fmla="*/ 288 h 296"/>
                <a:gd name="T46" fmla="*/ 317 w 333"/>
                <a:gd name="T47" fmla="*/ 258 h 296"/>
                <a:gd name="T48" fmla="*/ 310 w 333"/>
                <a:gd name="T49" fmla="*/ 258 h 296"/>
                <a:gd name="T50" fmla="*/ 317 w 333"/>
                <a:gd name="T51" fmla="*/ 250 h 296"/>
                <a:gd name="T52" fmla="*/ 317 w 333"/>
                <a:gd name="T53" fmla="*/ 258 h 296"/>
                <a:gd name="T54" fmla="*/ 333 w 333"/>
                <a:gd name="T55" fmla="*/ 242 h 296"/>
                <a:gd name="T56" fmla="*/ 333 w 333"/>
                <a:gd name="T57" fmla="*/ 2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296">
                  <a:moveTo>
                    <a:pt x="333" y="227"/>
                  </a:moveTo>
                  <a:lnTo>
                    <a:pt x="310" y="204"/>
                  </a:lnTo>
                  <a:lnTo>
                    <a:pt x="310" y="182"/>
                  </a:lnTo>
                  <a:lnTo>
                    <a:pt x="264" y="151"/>
                  </a:lnTo>
                  <a:lnTo>
                    <a:pt x="280" y="106"/>
                  </a:lnTo>
                  <a:lnTo>
                    <a:pt x="257" y="98"/>
                  </a:lnTo>
                  <a:lnTo>
                    <a:pt x="249" y="106"/>
                  </a:lnTo>
                  <a:lnTo>
                    <a:pt x="242" y="83"/>
                  </a:lnTo>
                  <a:lnTo>
                    <a:pt x="211" y="53"/>
                  </a:lnTo>
                  <a:lnTo>
                    <a:pt x="204" y="15"/>
                  </a:lnTo>
                  <a:lnTo>
                    <a:pt x="189" y="0"/>
                  </a:lnTo>
                  <a:lnTo>
                    <a:pt x="0" y="7"/>
                  </a:lnTo>
                  <a:lnTo>
                    <a:pt x="22" y="45"/>
                  </a:lnTo>
                  <a:lnTo>
                    <a:pt x="37" y="53"/>
                  </a:lnTo>
                  <a:lnTo>
                    <a:pt x="37" y="60"/>
                  </a:lnTo>
                  <a:lnTo>
                    <a:pt x="30" y="76"/>
                  </a:lnTo>
                  <a:lnTo>
                    <a:pt x="53" y="98"/>
                  </a:lnTo>
                  <a:lnTo>
                    <a:pt x="53" y="265"/>
                  </a:lnTo>
                  <a:lnTo>
                    <a:pt x="249" y="258"/>
                  </a:lnTo>
                  <a:lnTo>
                    <a:pt x="280" y="258"/>
                  </a:lnTo>
                  <a:lnTo>
                    <a:pt x="287" y="273"/>
                  </a:lnTo>
                  <a:lnTo>
                    <a:pt x="272" y="296"/>
                  </a:lnTo>
                  <a:lnTo>
                    <a:pt x="310" y="288"/>
                  </a:lnTo>
                  <a:lnTo>
                    <a:pt x="317" y="258"/>
                  </a:lnTo>
                  <a:lnTo>
                    <a:pt x="310" y="258"/>
                  </a:lnTo>
                  <a:lnTo>
                    <a:pt x="317" y="250"/>
                  </a:lnTo>
                  <a:lnTo>
                    <a:pt x="317" y="258"/>
                  </a:lnTo>
                  <a:lnTo>
                    <a:pt x="333" y="242"/>
                  </a:lnTo>
                  <a:lnTo>
                    <a:pt x="333" y="227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608"/>
            <p:cNvSpPr>
              <a:spLocks/>
            </p:cNvSpPr>
            <p:nvPr/>
          </p:nvSpPr>
          <p:spPr bwMode="auto">
            <a:xfrm>
              <a:off x="2922" y="2020"/>
              <a:ext cx="333" cy="296"/>
            </a:xfrm>
            <a:custGeom>
              <a:avLst/>
              <a:gdLst>
                <a:gd name="T0" fmla="*/ 333 w 333"/>
                <a:gd name="T1" fmla="*/ 227 h 296"/>
                <a:gd name="T2" fmla="*/ 310 w 333"/>
                <a:gd name="T3" fmla="*/ 204 h 296"/>
                <a:gd name="T4" fmla="*/ 310 w 333"/>
                <a:gd name="T5" fmla="*/ 182 h 296"/>
                <a:gd name="T6" fmla="*/ 264 w 333"/>
                <a:gd name="T7" fmla="*/ 151 h 296"/>
                <a:gd name="T8" fmla="*/ 280 w 333"/>
                <a:gd name="T9" fmla="*/ 106 h 296"/>
                <a:gd name="T10" fmla="*/ 257 w 333"/>
                <a:gd name="T11" fmla="*/ 98 h 296"/>
                <a:gd name="T12" fmla="*/ 249 w 333"/>
                <a:gd name="T13" fmla="*/ 106 h 296"/>
                <a:gd name="T14" fmla="*/ 242 w 333"/>
                <a:gd name="T15" fmla="*/ 83 h 296"/>
                <a:gd name="T16" fmla="*/ 211 w 333"/>
                <a:gd name="T17" fmla="*/ 53 h 296"/>
                <a:gd name="T18" fmla="*/ 204 w 333"/>
                <a:gd name="T19" fmla="*/ 15 h 296"/>
                <a:gd name="T20" fmla="*/ 189 w 333"/>
                <a:gd name="T21" fmla="*/ 0 h 296"/>
                <a:gd name="T22" fmla="*/ 0 w 333"/>
                <a:gd name="T23" fmla="*/ 7 h 296"/>
                <a:gd name="T24" fmla="*/ 22 w 333"/>
                <a:gd name="T25" fmla="*/ 45 h 296"/>
                <a:gd name="T26" fmla="*/ 37 w 333"/>
                <a:gd name="T27" fmla="*/ 53 h 296"/>
                <a:gd name="T28" fmla="*/ 37 w 333"/>
                <a:gd name="T29" fmla="*/ 60 h 296"/>
                <a:gd name="T30" fmla="*/ 30 w 333"/>
                <a:gd name="T31" fmla="*/ 76 h 296"/>
                <a:gd name="T32" fmla="*/ 53 w 333"/>
                <a:gd name="T33" fmla="*/ 98 h 296"/>
                <a:gd name="T34" fmla="*/ 53 w 333"/>
                <a:gd name="T35" fmla="*/ 265 h 296"/>
                <a:gd name="T36" fmla="*/ 249 w 333"/>
                <a:gd name="T37" fmla="*/ 258 h 296"/>
                <a:gd name="T38" fmla="*/ 280 w 333"/>
                <a:gd name="T39" fmla="*/ 258 h 296"/>
                <a:gd name="T40" fmla="*/ 287 w 333"/>
                <a:gd name="T41" fmla="*/ 273 h 296"/>
                <a:gd name="T42" fmla="*/ 272 w 333"/>
                <a:gd name="T43" fmla="*/ 296 h 296"/>
                <a:gd name="T44" fmla="*/ 310 w 333"/>
                <a:gd name="T45" fmla="*/ 288 h 296"/>
                <a:gd name="T46" fmla="*/ 317 w 333"/>
                <a:gd name="T47" fmla="*/ 258 h 296"/>
                <a:gd name="T48" fmla="*/ 310 w 333"/>
                <a:gd name="T49" fmla="*/ 258 h 296"/>
                <a:gd name="T50" fmla="*/ 317 w 333"/>
                <a:gd name="T51" fmla="*/ 250 h 296"/>
                <a:gd name="T52" fmla="*/ 317 w 333"/>
                <a:gd name="T53" fmla="*/ 258 h 296"/>
                <a:gd name="T54" fmla="*/ 333 w 333"/>
                <a:gd name="T55" fmla="*/ 242 h 296"/>
                <a:gd name="T56" fmla="*/ 333 w 333"/>
                <a:gd name="T57" fmla="*/ 227 h 296"/>
                <a:gd name="T58" fmla="*/ 333 w 333"/>
                <a:gd name="T59" fmla="*/ 2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3" h="296">
                  <a:moveTo>
                    <a:pt x="333" y="227"/>
                  </a:moveTo>
                  <a:lnTo>
                    <a:pt x="310" y="204"/>
                  </a:lnTo>
                  <a:lnTo>
                    <a:pt x="310" y="182"/>
                  </a:lnTo>
                  <a:lnTo>
                    <a:pt x="264" y="151"/>
                  </a:lnTo>
                  <a:lnTo>
                    <a:pt x="280" y="106"/>
                  </a:lnTo>
                  <a:lnTo>
                    <a:pt x="257" y="98"/>
                  </a:lnTo>
                  <a:lnTo>
                    <a:pt x="249" y="106"/>
                  </a:lnTo>
                  <a:lnTo>
                    <a:pt x="242" y="83"/>
                  </a:lnTo>
                  <a:lnTo>
                    <a:pt x="211" y="53"/>
                  </a:lnTo>
                  <a:lnTo>
                    <a:pt x="204" y="15"/>
                  </a:lnTo>
                  <a:lnTo>
                    <a:pt x="189" y="0"/>
                  </a:lnTo>
                  <a:lnTo>
                    <a:pt x="0" y="7"/>
                  </a:lnTo>
                  <a:lnTo>
                    <a:pt x="22" y="45"/>
                  </a:lnTo>
                  <a:lnTo>
                    <a:pt x="37" y="53"/>
                  </a:lnTo>
                  <a:lnTo>
                    <a:pt x="37" y="60"/>
                  </a:lnTo>
                  <a:lnTo>
                    <a:pt x="30" y="76"/>
                  </a:lnTo>
                  <a:lnTo>
                    <a:pt x="53" y="98"/>
                  </a:lnTo>
                  <a:lnTo>
                    <a:pt x="53" y="265"/>
                  </a:lnTo>
                  <a:lnTo>
                    <a:pt x="249" y="258"/>
                  </a:lnTo>
                  <a:lnTo>
                    <a:pt x="280" y="258"/>
                  </a:lnTo>
                  <a:lnTo>
                    <a:pt x="287" y="273"/>
                  </a:lnTo>
                  <a:lnTo>
                    <a:pt x="272" y="296"/>
                  </a:lnTo>
                  <a:lnTo>
                    <a:pt x="310" y="288"/>
                  </a:lnTo>
                  <a:lnTo>
                    <a:pt x="317" y="258"/>
                  </a:lnTo>
                  <a:lnTo>
                    <a:pt x="310" y="258"/>
                  </a:lnTo>
                  <a:lnTo>
                    <a:pt x="317" y="250"/>
                  </a:lnTo>
                  <a:lnTo>
                    <a:pt x="317" y="258"/>
                  </a:lnTo>
                  <a:lnTo>
                    <a:pt x="333" y="242"/>
                  </a:lnTo>
                  <a:lnTo>
                    <a:pt x="333" y="227"/>
                  </a:lnTo>
                  <a:lnTo>
                    <a:pt x="333" y="23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609"/>
            <p:cNvSpPr>
              <a:spLocks/>
            </p:cNvSpPr>
            <p:nvPr/>
          </p:nvSpPr>
          <p:spPr bwMode="auto">
            <a:xfrm>
              <a:off x="2044" y="1398"/>
              <a:ext cx="522" cy="326"/>
            </a:xfrm>
            <a:custGeom>
              <a:avLst/>
              <a:gdLst>
                <a:gd name="T0" fmla="*/ 507 w 522"/>
                <a:gd name="T1" fmla="*/ 273 h 326"/>
                <a:gd name="T2" fmla="*/ 522 w 522"/>
                <a:gd name="T3" fmla="*/ 75 h 326"/>
                <a:gd name="T4" fmla="*/ 212 w 522"/>
                <a:gd name="T5" fmla="*/ 38 h 326"/>
                <a:gd name="T6" fmla="*/ 15 w 522"/>
                <a:gd name="T7" fmla="*/ 0 h 326"/>
                <a:gd name="T8" fmla="*/ 0 w 522"/>
                <a:gd name="T9" fmla="*/ 68 h 326"/>
                <a:gd name="T10" fmla="*/ 7 w 522"/>
                <a:gd name="T11" fmla="*/ 83 h 326"/>
                <a:gd name="T12" fmla="*/ 7 w 522"/>
                <a:gd name="T13" fmla="*/ 98 h 326"/>
                <a:gd name="T14" fmla="*/ 22 w 522"/>
                <a:gd name="T15" fmla="*/ 113 h 326"/>
                <a:gd name="T16" fmla="*/ 38 w 522"/>
                <a:gd name="T17" fmla="*/ 159 h 326"/>
                <a:gd name="T18" fmla="*/ 60 w 522"/>
                <a:gd name="T19" fmla="*/ 159 h 326"/>
                <a:gd name="T20" fmla="*/ 38 w 522"/>
                <a:gd name="T21" fmla="*/ 227 h 326"/>
                <a:gd name="T22" fmla="*/ 45 w 522"/>
                <a:gd name="T23" fmla="*/ 235 h 326"/>
                <a:gd name="T24" fmla="*/ 60 w 522"/>
                <a:gd name="T25" fmla="*/ 227 h 326"/>
                <a:gd name="T26" fmla="*/ 75 w 522"/>
                <a:gd name="T27" fmla="*/ 280 h 326"/>
                <a:gd name="T28" fmla="*/ 91 w 522"/>
                <a:gd name="T29" fmla="*/ 288 h 326"/>
                <a:gd name="T30" fmla="*/ 98 w 522"/>
                <a:gd name="T31" fmla="*/ 318 h 326"/>
                <a:gd name="T32" fmla="*/ 121 w 522"/>
                <a:gd name="T33" fmla="*/ 311 h 326"/>
                <a:gd name="T34" fmla="*/ 159 w 522"/>
                <a:gd name="T35" fmla="*/ 318 h 326"/>
                <a:gd name="T36" fmla="*/ 166 w 522"/>
                <a:gd name="T37" fmla="*/ 303 h 326"/>
                <a:gd name="T38" fmla="*/ 181 w 522"/>
                <a:gd name="T39" fmla="*/ 326 h 326"/>
                <a:gd name="T40" fmla="*/ 181 w 522"/>
                <a:gd name="T41" fmla="*/ 288 h 326"/>
                <a:gd name="T42" fmla="*/ 499 w 522"/>
                <a:gd name="T43" fmla="*/ 326 h 326"/>
                <a:gd name="T44" fmla="*/ 507 w 522"/>
                <a:gd name="T45" fmla="*/ 27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2" h="326">
                  <a:moveTo>
                    <a:pt x="507" y="273"/>
                  </a:moveTo>
                  <a:lnTo>
                    <a:pt x="522" y="75"/>
                  </a:lnTo>
                  <a:lnTo>
                    <a:pt x="212" y="38"/>
                  </a:lnTo>
                  <a:lnTo>
                    <a:pt x="15" y="0"/>
                  </a:lnTo>
                  <a:lnTo>
                    <a:pt x="0" y="68"/>
                  </a:lnTo>
                  <a:lnTo>
                    <a:pt x="7" y="83"/>
                  </a:lnTo>
                  <a:lnTo>
                    <a:pt x="7" y="98"/>
                  </a:lnTo>
                  <a:lnTo>
                    <a:pt x="22" y="113"/>
                  </a:lnTo>
                  <a:lnTo>
                    <a:pt x="38" y="159"/>
                  </a:lnTo>
                  <a:lnTo>
                    <a:pt x="60" y="159"/>
                  </a:lnTo>
                  <a:lnTo>
                    <a:pt x="38" y="227"/>
                  </a:lnTo>
                  <a:lnTo>
                    <a:pt x="45" y="235"/>
                  </a:lnTo>
                  <a:lnTo>
                    <a:pt x="60" y="227"/>
                  </a:lnTo>
                  <a:lnTo>
                    <a:pt x="75" y="280"/>
                  </a:lnTo>
                  <a:lnTo>
                    <a:pt x="91" y="288"/>
                  </a:lnTo>
                  <a:lnTo>
                    <a:pt x="98" y="318"/>
                  </a:lnTo>
                  <a:lnTo>
                    <a:pt x="121" y="311"/>
                  </a:lnTo>
                  <a:lnTo>
                    <a:pt x="159" y="318"/>
                  </a:lnTo>
                  <a:lnTo>
                    <a:pt x="166" y="303"/>
                  </a:lnTo>
                  <a:lnTo>
                    <a:pt x="181" y="326"/>
                  </a:lnTo>
                  <a:lnTo>
                    <a:pt x="181" y="288"/>
                  </a:lnTo>
                  <a:lnTo>
                    <a:pt x="499" y="326"/>
                  </a:lnTo>
                  <a:lnTo>
                    <a:pt x="507" y="273"/>
                  </a:lnTo>
                  <a:close/>
                </a:path>
              </a:pathLst>
            </a:custGeom>
            <a:solidFill>
              <a:srgbClr val="FF8C00"/>
            </a:solidFill>
            <a:ln w="12700">
              <a:solidFill>
                <a:srgbClr val="FF8C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610"/>
            <p:cNvSpPr>
              <a:spLocks/>
            </p:cNvSpPr>
            <p:nvPr/>
          </p:nvSpPr>
          <p:spPr bwMode="auto">
            <a:xfrm>
              <a:off x="2044" y="1398"/>
              <a:ext cx="522" cy="326"/>
            </a:xfrm>
            <a:custGeom>
              <a:avLst/>
              <a:gdLst>
                <a:gd name="T0" fmla="*/ 507 w 522"/>
                <a:gd name="T1" fmla="*/ 273 h 326"/>
                <a:gd name="T2" fmla="*/ 522 w 522"/>
                <a:gd name="T3" fmla="*/ 75 h 326"/>
                <a:gd name="T4" fmla="*/ 212 w 522"/>
                <a:gd name="T5" fmla="*/ 38 h 326"/>
                <a:gd name="T6" fmla="*/ 15 w 522"/>
                <a:gd name="T7" fmla="*/ 0 h 326"/>
                <a:gd name="T8" fmla="*/ 0 w 522"/>
                <a:gd name="T9" fmla="*/ 68 h 326"/>
                <a:gd name="T10" fmla="*/ 7 w 522"/>
                <a:gd name="T11" fmla="*/ 83 h 326"/>
                <a:gd name="T12" fmla="*/ 7 w 522"/>
                <a:gd name="T13" fmla="*/ 98 h 326"/>
                <a:gd name="T14" fmla="*/ 22 w 522"/>
                <a:gd name="T15" fmla="*/ 113 h 326"/>
                <a:gd name="T16" fmla="*/ 38 w 522"/>
                <a:gd name="T17" fmla="*/ 159 h 326"/>
                <a:gd name="T18" fmla="*/ 60 w 522"/>
                <a:gd name="T19" fmla="*/ 159 h 326"/>
                <a:gd name="T20" fmla="*/ 38 w 522"/>
                <a:gd name="T21" fmla="*/ 227 h 326"/>
                <a:gd name="T22" fmla="*/ 45 w 522"/>
                <a:gd name="T23" fmla="*/ 235 h 326"/>
                <a:gd name="T24" fmla="*/ 60 w 522"/>
                <a:gd name="T25" fmla="*/ 227 h 326"/>
                <a:gd name="T26" fmla="*/ 75 w 522"/>
                <a:gd name="T27" fmla="*/ 280 h 326"/>
                <a:gd name="T28" fmla="*/ 91 w 522"/>
                <a:gd name="T29" fmla="*/ 288 h 326"/>
                <a:gd name="T30" fmla="*/ 98 w 522"/>
                <a:gd name="T31" fmla="*/ 318 h 326"/>
                <a:gd name="T32" fmla="*/ 121 w 522"/>
                <a:gd name="T33" fmla="*/ 311 h 326"/>
                <a:gd name="T34" fmla="*/ 159 w 522"/>
                <a:gd name="T35" fmla="*/ 318 h 326"/>
                <a:gd name="T36" fmla="*/ 166 w 522"/>
                <a:gd name="T37" fmla="*/ 303 h 326"/>
                <a:gd name="T38" fmla="*/ 181 w 522"/>
                <a:gd name="T39" fmla="*/ 326 h 326"/>
                <a:gd name="T40" fmla="*/ 181 w 522"/>
                <a:gd name="T41" fmla="*/ 288 h 326"/>
                <a:gd name="T42" fmla="*/ 499 w 522"/>
                <a:gd name="T43" fmla="*/ 326 h 326"/>
                <a:gd name="T44" fmla="*/ 507 w 522"/>
                <a:gd name="T45" fmla="*/ 273 h 326"/>
                <a:gd name="T46" fmla="*/ 507 w 522"/>
                <a:gd name="T47" fmla="*/ 28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2" h="326">
                  <a:moveTo>
                    <a:pt x="507" y="273"/>
                  </a:moveTo>
                  <a:lnTo>
                    <a:pt x="522" y="75"/>
                  </a:lnTo>
                  <a:lnTo>
                    <a:pt x="212" y="38"/>
                  </a:lnTo>
                  <a:lnTo>
                    <a:pt x="15" y="0"/>
                  </a:lnTo>
                  <a:lnTo>
                    <a:pt x="0" y="68"/>
                  </a:lnTo>
                  <a:lnTo>
                    <a:pt x="7" y="83"/>
                  </a:lnTo>
                  <a:lnTo>
                    <a:pt x="7" y="98"/>
                  </a:lnTo>
                  <a:lnTo>
                    <a:pt x="22" y="113"/>
                  </a:lnTo>
                  <a:lnTo>
                    <a:pt x="38" y="159"/>
                  </a:lnTo>
                  <a:lnTo>
                    <a:pt x="60" y="159"/>
                  </a:lnTo>
                  <a:lnTo>
                    <a:pt x="38" y="227"/>
                  </a:lnTo>
                  <a:lnTo>
                    <a:pt x="45" y="235"/>
                  </a:lnTo>
                  <a:lnTo>
                    <a:pt x="60" y="227"/>
                  </a:lnTo>
                  <a:lnTo>
                    <a:pt x="75" y="280"/>
                  </a:lnTo>
                  <a:lnTo>
                    <a:pt x="91" y="288"/>
                  </a:lnTo>
                  <a:lnTo>
                    <a:pt x="98" y="318"/>
                  </a:lnTo>
                  <a:lnTo>
                    <a:pt x="121" y="311"/>
                  </a:lnTo>
                  <a:lnTo>
                    <a:pt x="159" y="318"/>
                  </a:lnTo>
                  <a:lnTo>
                    <a:pt x="166" y="303"/>
                  </a:lnTo>
                  <a:lnTo>
                    <a:pt x="181" y="326"/>
                  </a:lnTo>
                  <a:lnTo>
                    <a:pt x="181" y="288"/>
                  </a:lnTo>
                  <a:lnTo>
                    <a:pt x="499" y="326"/>
                  </a:lnTo>
                  <a:lnTo>
                    <a:pt x="507" y="273"/>
                  </a:lnTo>
                  <a:lnTo>
                    <a:pt x="507" y="2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611"/>
            <p:cNvSpPr>
              <a:spLocks/>
            </p:cNvSpPr>
            <p:nvPr/>
          </p:nvSpPr>
          <p:spPr bwMode="auto">
            <a:xfrm>
              <a:off x="2520" y="1853"/>
              <a:ext cx="424" cy="212"/>
            </a:xfrm>
            <a:custGeom>
              <a:avLst/>
              <a:gdLst>
                <a:gd name="T0" fmla="*/ 424 w 424"/>
                <a:gd name="T1" fmla="*/ 212 h 212"/>
                <a:gd name="T2" fmla="*/ 91 w 424"/>
                <a:gd name="T3" fmla="*/ 197 h 212"/>
                <a:gd name="T4" fmla="*/ 99 w 424"/>
                <a:gd name="T5" fmla="*/ 136 h 212"/>
                <a:gd name="T6" fmla="*/ 0 w 424"/>
                <a:gd name="T7" fmla="*/ 129 h 212"/>
                <a:gd name="T8" fmla="*/ 16 w 424"/>
                <a:gd name="T9" fmla="*/ 0 h 212"/>
                <a:gd name="T10" fmla="*/ 273 w 424"/>
                <a:gd name="T11" fmla="*/ 15 h 212"/>
                <a:gd name="T12" fmla="*/ 296 w 424"/>
                <a:gd name="T13" fmla="*/ 30 h 212"/>
                <a:gd name="T14" fmla="*/ 333 w 424"/>
                <a:gd name="T15" fmla="*/ 30 h 212"/>
                <a:gd name="T16" fmla="*/ 364 w 424"/>
                <a:gd name="T17" fmla="*/ 53 h 212"/>
                <a:gd name="T18" fmla="*/ 386 w 424"/>
                <a:gd name="T19" fmla="*/ 114 h 212"/>
                <a:gd name="T20" fmla="*/ 394 w 424"/>
                <a:gd name="T21" fmla="*/ 114 h 212"/>
                <a:gd name="T22" fmla="*/ 402 w 424"/>
                <a:gd name="T23" fmla="*/ 174 h 212"/>
                <a:gd name="T24" fmla="*/ 424 w 424"/>
                <a:gd name="T2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212">
                  <a:moveTo>
                    <a:pt x="424" y="212"/>
                  </a:moveTo>
                  <a:lnTo>
                    <a:pt x="91" y="197"/>
                  </a:lnTo>
                  <a:lnTo>
                    <a:pt x="99" y="136"/>
                  </a:lnTo>
                  <a:lnTo>
                    <a:pt x="0" y="129"/>
                  </a:lnTo>
                  <a:lnTo>
                    <a:pt x="16" y="0"/>
                  </a:lnTo>
                  <a:lnTo>
                    <a:pt x="273" y="15"/>
                  </a:lnTo>
                  <a:lnTo>
                    <a:pt x="296" y="30"/>
                  </a:lnTo>
                  <a:lnTo>
                    <a:pt x="333" y="30"/>
                  </a:lnTo>
                  <a:lnTo>
                    <a:pt x="364" y="53"/>
                  </a:lnTo>
                  <a:lnTo>
                    <a:pt x="386" y="114"/>
                  </a:lnTo>
                  <a:lnTo>
                    <a:pt x="394" y="114"/>
                  </a:lnTo>
                  <a:lnTo>
                    <a:pt x="402" y="174"/>
                  </a:lnTo>
                  <a:lnTo>
                    <a:pt x="424" y="212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612"/>
            <p:cNvSpPr>
              <a:spLocks/>
            </p:cNvSpPr>
            <p:nvPr/>
          </p:nvSpPr>
          <p:spPr bwMode="auto">
            <a:xfrm>
              <a:off x="2520" y="1853"/>
              <a:ext cx="424" cy="220"/>
            </a:xfrm>
            <a:custGeom>
              <a:avLst/>
              <a:gdLst>
                <a:gd name="T0" fmla="*/ 424 w 424"/>
                <a:gd name="T1" fmla="*/ 212 h 220"/>
                <a:gd name="T2" fmla="*/ 91 w 424"/>
                <a:gd name="T3" fmla="*/ 197 h 220"/>
                <a:gd name="T4" fmla="*/ 99 w 424"/>
                <a:gd name="T5" fmla="*/ 136 h 220"/>
                <a:gd name="T6" fmla="*/ 0 w 424"/>
                <a:gd name="T7" fmla="*/ 129 h 220"/>
                <a:gd name="T8" fmla="*/ 16 w 424"/>
                <a:gd name="T9" fmla="*/ 0 h 220"/>
                <a:gd name="T10" fmla="*/ 273 w 424"/>
                <a:gd name="T11" fmla="*/ 15 h 220"/>
                <a:gd name="T12" fmla="*/ 296 w 424"/>
                <a:gd name="T13" fmla="*/ 30 h 220"/>
                <a:gd name="T14" fmla="*/ 333 w 424"/>
                <a:gd name="T15" fmla="*/ 30 h 220"/>
                <a:gd name="T16" fmla="*/ 364 w 424"/>
                <a:gd name="T17" fmla="*/ 53 h 220"/>
                <a:gd name="T18" fmla="*/ 386 w 424"/>
                <a:gd name="T19" fmla="*/ 114 h 220"/>
                <a:gd name="T20" fmla="*/ 394 w 424"/>
                <a:gd name="T21" fmla="*/ 114 h 220"/>
                <a:gd name="T22" fmla="*/ 402 w 424"/>
                <a:gd name="T23" fmla="*/ 174 h 220"/>
                <a:gd name="T24" fmla="*/ 424 w 424"/>
                <a:gd name="T25" fmla="*/ 212 h 220"/>
                <a:gd name="T26" fmla="*/ 424 w 424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220">
                  <a:moveTo>
                    <a:pt x="424" y="212"/>
                  </a:moveTo>
                  <a:lnTo>
                    <a:pt x="91" y="197"/>
                  </a:lnTo>
                  <a:lnTo>
                    <a:pt x="99" y="136"/>
                  </a:lnTo>
                  <a:lnTo>
                    <a:pt x="0" y="129"/>
                  </a:lnTo>
                  <a:lnTo>
                    <a:pt x="16" y="0"/>
                  </a:lnTo>
                  <a:lnTo>
                    <a:pt x="273" y="15"/>
                  </a:lnTo>
                  <a:lnTo>
                    <a:pt x="296" y="30"/>
                  </a:lnTo>
                  <a:lnTo>
                    <a:pt x="333" y="30"/>
                  </a:lnTo>
                  <a:lnTo>
                    <a:pt x="364" y="53"/>
                  </a:lnTo>
                  <a:lnTo>
                    <a:pt x="386" y="114"/>
                  </a:lnTo>
                  <a:lnTo>
                    <a:pt x="394" y="114"/>
                  </a:lnTo>
                  <a:lnTo>
                    <a:pt x="402" y="174"/>
                  </a:lnTo>
                  <a:lnTo>
                    <a:pt x="424" y="212"/>
                  </a:lnTo>
                  <a:lnTo>
                    <a:pt x="424" y="22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613"/>
            <p:cNvSpPr>
              <a:spLocks/>
            </p:cNvSpPr>
            <p:nvPr/>
          </p:nvSpPr>
          <p:spPr bwMode="auto">
            <a:xfrm>
              <a:off x="1733" y="1792"/>
              <a:ext cx="326" cy="493"/>
            </a:xfrm>
            <a:custGeom>
              <a:avLst/>
              <a:gdLst>
                <a:gd name="T0" fmla="*/ 265 w 326"/>
                <a:gd name="T1" fmla="*/ 379 h 493"/>
                <a:gd name="T2" fmla="*/ 250 w 326"/>
                <a:gd name="T3" fmla="*/ 440 h 493"/>
                <a:gd name="T4" fmla="*/ 235 w 326"/>
                <a:gd name="T5" fmla="*/ 425 h 493"/>
                <a:gd name="T6" fmla="*/ 220 w 326"/>
                <a:gd name="T7" fmla="*/ 425 h 493"/>
                <a:gd name="T8" fmla="*/ 212 w 326"/>
                <a:gd name="T9" fmla="*/ 493 h 493"/>
                <a:gd name="T10" fmla="*/ 0 w 326"/>
                <a:gd name="T11" fmla="*/ 182 h 493"/>
                <a:gd name="T12" fmla="*/ 53 w 326"/>
                <a:gd name="T13" fmla="*/ 0 h 493"/>
                <a:gd name="T14" fmla="*/ 190 w 326"/>
                <a:gd name="T15" fmla="*/ 30 h 493"/>
                <a:gd name="T16" fmla="*/ 326 w 326"/>
                <a:gd name="T17" fmla="*/ 61 h 493"/>
                <a:gd name="T18" fmla="*/ 265 w 326"/>
                <a:gd name="T19" fmla="*/ 37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493">
                  <a:moveTo>
                    <a:pt x="265" y="379"/>
                  </a:moveTo>
                  <a:lnTo>
                    <a:pt x="250" y="440"/>
                  </a:lnTo>
                  <a:lnTo>
                    <a:pt x="235" y="425"/>
                  </a:lnTo>
                  <a:lnTo>
                    <a:pt x="220" y="425"/>
                  </a:lnTo>
                  <a:lnTo>
                    <a:pt x="212" y="493"/>
                  </a:lnTo>
                  <a:lnTo>
                    <a:pt x="0" y="182"/>
                  </a:lnTo>
                  <a:lnTo>
                    <a:pt x="53" y="0"/>
                  </a:lnTo>
                  <a:lnTo>
                    <a:pt x="190" y="30"/>
                  </a:lnTo>
                  <a:lnTo>
                    <a:pt x="326" y="61"/>
                  </a:lnTo>
                  <a:lnTo>
                    <a:pt x="265" y="379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614"/>
            <p:cNvSpPr>
              <a:spLocks/>
            </p:cNvSpPr>
            <p:nvPr/>
          </p:nvSpPr>
          <p:spPr bwMode="auto">
            <a:xfrm>
              <a:off x="1733" y="1792"/>
              <a:ext cx="326" cy="493"/>
            </a:xfrm>
            <a:custGeom>
              <a:avLst/>
              <a:gdLst>
                <a:gd name="T0" fmla="*/ 265 w 326"/>
                <a:gd name="T1" fmla="*/ 379 h 493"/>
                <a:gd name="T2" fmla="*/ 250 w 326"/>
                <a:gd name="T3" fmla="*/ 440 h 493"/>
                <a:gd name="T4" fmla="*/ 235 w 326"/>
                <a:gd name="T5" fmla="*/ 425 h 493"/>
                <a:gd name="T6" fmla="*/ 220 w 326"/>
                <a:gd name="T7" fmla="*/ 425 h 493"/>
                <a:gd name="T8" fmla="*/ 212 w 326"/>
                <a:gd name="T9" fmla="*/ 493 h 493"/>
                <a:gd name="T10" fmla="*/ 0 w 326"/>
                <a:gd name="T11" fmla="*/ 182 h 493"/>
                <a:gd name="T12" fmla="*/ 53 w 326"/>
                <a:gd name="T13" fmla="*/ 0 h 493"/>
                <a:gd name="T14" fmla="*/ 190 w 326"/>
                <a:gd name="T15" fmla="*/ 30 h 493"/>
                <a:gd name="T16" fmla="*/ 326 w 326"/>
                <a:gd name="T17" fmla="*/ 61 h 493"/>
                <a:gd name="T18" fmla="*/ 265 w 326"/>
                <a:gd name="T19" fmla="*/ 379 h 493"/>
                <a:gd name="T20" fmla="*/ 265 w 326"/>
                <a:gd name="T21" fmla="*/ 38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493">
                  <a:moveTo>
                    <a:pt x="265" y="379"/>
                  </a:moveTo>
                  <a:lnTo>
                    <a:pt x="250" y="440"/>
                  </a:lnTo>
                  <a:lnTo>
                    <a:pt x="235" y="425"/>
                  </a:lnTo>
                  <a:lnTo>
                    <a:pt x="220" y="425"/>
                  </a:lnTo>
                  <a:lnTo>
                    <a:pt x="212" y="493"/>
                  </a:lnTo>
                  <a:lnTo>
                    <a:pt x="0" y="182"/>
                  </a:lnTo>
                  <a:lnTo>
                    <a:pt x="53" y="0"/>
                  </a:lnTo>
                  <a:lnTo>
                    <a:pt x="190" y="30"/>
                  </a:lnTo>
                  <a:lnTo>
                    <a:pt x="326" y="61"/>
                  </a:lnTo>
                  <a:lnTo>
                    <a:pt x="265" y="379"/>
                  </a:lnTo>
                  <a:lnTo>
                    <a:pt x="265" y="38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615"/>
            <p:cNvSpPr>
              <a:spLocks/>
            </p:cNvSpPr>
            <p:nvPr/>
          </p:nvSpPr>
          <p:spPr bwMode="auto">
            <a:xfrm>
              <a:off x="3989" y="1580"/>
              <a:ext cx="83" cy="174"/>
            </a:xfrm>
            <a:custGeom>
              <a:avLst/>
              <a:gdLst>
                <a:gd name="T0" fmla="*/ 68 w 83"/>
                <a:gd name="T1" fmla="*/ 113 h 174"/>
                <a:gd name="T2" fmla="*/ 30 w 83"/>
                <a:gd name="T3" fmla="*/ 0 h 174"/>
                <a:gd name="T4" fmla="*/ 15 w 83"/>
                <a:gd name="T5" fmla="*/ 7 h 174"/>
                <a:gd name="T6" fmla="*/ 15 w 83"/>
                <a:gd name="T7" fmla="*/ 22 h 174"/>
                <a:gd name="T8" fmla="*/ 22 w 83"/>
                <a:gd name="T9" fmla="*/ 53 h 174"/>
                <a:gd name="T10" fmla="*/ 7 w 83"/>
                <a:gd name="T11" fmla="*/ 68 h 174"/>
                <a:gd name="T12" fmla="*/ 0 w 83"/>
                <a:gd name="T13" fmla="*/ 121 h 174"/>
                <a:gd name="T14" fmla="*/ 7 w 83"/>
                <a:gd name="T15" fmla="*/ 174 h 174"/>
                <a:gd name="T16" fmla="*/ 60 w 83"/>
                <a:gd name="T17" fmla="*/ 167 h 174"/>
                <a:gd name="T18" fmla="*/ 83 w 83"/>
                <a:gd name="T19" fmla="*/ 144 h 174"/>
                <a:gd name="T20" fmla="*/ 83 w 83"/>
                <a:gd name="T21" fmla="*/ 136 h 174"/>
                <a:gd name="T22" fmla="*/ 68 w 83"/>
                <a:gd name="T2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74">
                  <a:moveTo>
                    <a:pt x="68" y="113"/>
                  </a:moveTo>
                  <a:lnTo>
                    <a:pt x="30" y="0"/>
                  </a:lnTo>
                  <a:lnTo>
                    <a:pt x="15" y="7"/>
                  </a:lnTo>
                  <a:lnTo>
                    <a:pt x="15" y="22"/>
                  </a:lnTo>
                  <a:lnTo>
                    <a:pt x="22" y="53"/>
                  </a:lnTo>
                  <a:lnTo>
                    <a:pt x="7" y="68"/>
                  </a:lnTo>
                  <a:lnTo>
                    <a:pt x="0" y="121"/>
                  </a:lnTo>
                  <a:lnTo>
                    <a:pt x="7" y="174"/>
                  </a:lnTo>
                  <a:lnTo>
                    <a:pt x="60" y="167"/>
                  </a:lnTo>
                  <a:lnTo>
                    <a:pt x="83" y="144"/>
                  </a:lnTo>
                  <a:lnTo>
                    <a:pt x="83" y="136"/>
                  </a:lnTo>
                  <a:lnTo>
                    <a:pt x="68" y="113"/>
                  </a:lnTo>
                  <a:close/>
                </a:path>
              </a:pathLst>
            </a:custGeom>
            <a:solidFill>
              <a:srgbClr val="FF8C00"/>
            </a:solidFill>
            <a:ln w="12700">
              <a:solidFill>
                <a:srgbClr val="FF8C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616"/>
            <p:cNvSpPr>
              <a:spLocks/>
            </p:cNvSpPr>
            <p:nvPr/>
          </p:nvSpPr>
          <p:spPr bwMode="auto">
            <a:xfrm>
              <a:off x="3989" y="1580"/>
              <a:ext cx="83" cy="174"/>
            </a:xfrm>
            <a:custGeom>
              <a:avLst/>
              <a:gdLst>
                <a:gd name="T0" fmla="*/ 68 w 83"/>
                <a:gd name="T1" fmla="*/ 113 h 174"/>
                <a:gd name="T2" fmla="*/ 30 w 83"/>
                <a:gd name="T3" fmla="*/ 0 h 174"/>
                <a:gd name="T4" fmla="*/ 15 w 83"/>
                <a:gd name="T5" fmla="*/ 7 h 174"/>
                <a:gd name="T6" fmla="*/ 15 w 83"/>
                <a:gd name="T7" fmla="*/ 22 h 174"/>
                <a:gd name="T8" fmla="*/ 22 w 83"/>
                <a:gd name="T9" fmla="*/ 53 h 174"/>
                <a:gd name="T10" fmla="*/ 7 w 83"/>
                <a:gd name="T11" fmla="*/ 68 h 174"/>
                <a:gd name="T12" fmla="*/ 0 w 83"/>
                <a:gd name="T13" fmla="*/ 121 h 174"/>
                <a:gd name="T14" fmla="*/ 7 w 83"/>
                <a:gd name="T15" fmla="*/ 174 h 174"/>
                <a:gd name="T16" fmla="*/ 60 w 83"/>
                <a:gd name="T17" fmla="*/ 167 h 174"/>
                <a:gd name="T18" fmla="*/ 83 w 83"/>
                <a:gd name="T19" fmla="*/ 144 h 174"/>
                <a:gd name="T20" fmla="*/ 83 w 83"/>
                <a:gd name="T21" fmla="*/ 136 h 174"/>
                <a:gd name="T22" fmla="*/ 68 w 83"/>
                <a:gd name="T23" fmla="*/ 113 h 174"/>
                <a:gd name="T24" fmla="*/ 68 w 83"/>
                <a:gd name="T25" fmla="*/ 12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74">
                  <a:moveTo>
                    <a:pt x="68" y="113"/>
                  </a:moveTo>
                  <a:lnTo>
                    <a:pt x="30" y="0"/>
                  </a:lnTo>
                  <a:lnTo>
                    <a:pt x="15" y="7"/>
                  </a:lnTo>
                  <a:lnTo>
                    <a:pt x="15" y="22"/>
                  </a:lnTo>
                  <a:lnTo>
                    <a:pt x="22" y="53"/>
                  </a:lnTo>
                  <a:lnTo>
                    <a:pt x="7" y="68"/>
                  </a:lnTo>
                  <a:lnTo>
                    <a:pt x="0" y="121"/>
                  </a:lnTo>
                  <a:lnTo>
                    <a:pt x="7" y="174"/>
                  </a:lnTo>
                  <a:lnTo>
                    <a:pt x="60" y="167"/>
                  </a:lnTo>
                  <a:lnTo>
                    <a:pt x="83" y="144"/>
                  </a:lnTo>
                  <a:lnTo>
                    <a:pt x="83" y="136"/>
                  </a:lnTo>
                  <a:lnTo>
                    <a:pt x="68" y="113"/>
                  </a:lnTo>
                  <a:lnTo>
                    <a:pt x="68" y="12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617"/>
            <p:cNvSpPr>
              <a:spLocks/>
            </p:cNvSpPr>
            <p:nvPr/>
          </p:nvSpPr>
          <p:spPr bwMode="auto">
            <a:xfrm>
              <a:off x="3898" y="1868"/>
              <a:ext cx="68" cy="152"/>
            </a:xfrm>
            <a:custGeom>
              <a:avLst/>
              <a:gdLst>
                <a:gd name="T0" fmla="*/ 60 w 68"/>
                <a:gd name="T1" fmla="*/ 15 h 152"/>
                <a:gd name="T2" fmla="*/ 53 w 68"/>
                <a:gd name="T3" fmla="*/ 45 h 152"/>
                <a:gd name="T4" fmla="*/ 68 w 68"/>
                <a:gd name="T5" fmla="*/ 45 h 152"/>
                <a:gd name="T6" fmla="*/ 68 w 68"/>
                <a:gd name="T7" fmla="*/ 91 h 152"/>
                <a:gd name="T8" fmla="*/ 68 w 68"/>
                <a:gd name="T9" fmla="*/ 68 h 152"/>
                <a:gd name="T10" fmla="*/ 68 w 68"/>
                <a:gd name="T11" fmla="*/ 91 h 152"/>
                <a:gd name="T12" fmla="*/ 45 w 68"/>
                <a:gd name="T13" fmla="*/ 144 h 152"/>
                <a:gd name="T14" fmla="*/ 38 w 68"/>
                <a:gd name="T15" fmla="*/ 152 h 152"/>
                <a:gd name="T16" fmla="*/ 38 w 68"/>
                <a:gd name="T17" fmla="*/ 136 h 152"/>
                <a:gd name="T18" fmla="*/ 7 w 68"/>
                <a:gd name="T19" fmla="*/ 121 h 152"/>
                <a:gd name="T20" fmla="*/ 7 w 68"/>
                <a:gd name="T21" fmla="*/ 99 h 152"/>
                <a:gd name="T22" fmla="*/ 38 w 68"/>
                <a:gd name="T23" fmla="*/ 76 h 152"/>
                <a:gd name="T24" fmla="*/ 7 w 68"/>
                <a:gd name="T25" fmla="*/ 45 h 152"/>
                <a:gd name="T26" fmla="*/ 0 w 68"/>
                <a:gd name="T27" fmla="*/ 23 h 152"/>
                <a:gd name="T28" fmla="*/ 15 w 68"/>
                <a:gd name="T29" fmla="*/ 0 h 152"/>
                <a:gd name="T30" fmla="*/ 60 w 68"/>
                <a:gd name="T31" fmla="*/ 8 h 152"/>
                <a:gd name="T32" fmla="*/ 60 w 68"/>
                <a:gd name="T33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52">
                  <a:moveTo>
                    <a:pt x="60" y="15"/>
                  </a:moveTo>
                  <a:lnTo>
                    <a:pt x="53" y="45"/>
                  </a:lnTo>
                  <a:lnTo>
                    <a:pt x="68" y="45"/>
                  </a:lnTo>
                  <a:lnTo>
                    <a:pt x="68" y="91"/>
                  </a:lnTo>
                  <a:lnTo>
                    <a:pt x="68" y="68"/>
                  </a:lnTo>
                  <a:lnTo>
                    <a:pt x="68" y="91"/>
                  </a:lnTo>
                  <a:lnTo>
                    <a:pt x="45" y="144"/>
                  </a:lnTo>
                  <a:lnTo>
                    <a:pt x="38" y="152"/>
                  </a:lnTo>
                  <a:lnTo>
                    <a:pt x="38" y="136"/>
                  </a:lnTo>
                  <a:lnTo>
                    <a:pt x="7" y="121"/>
                  </a:lnTo>
                  <a:lnTo>
                    <a:pt x="7" y="99"/>
                  </a:lnTo>
                  <a:lnTo>
                    <a:pt x="38" y="76"/>
                  </a:lnTo>
                  <a:lnTo>
                    <a:pt x="7" y="45"/>
                  </a:lnTo>
                  <a:lnTo>
                    <a:pt x="0" y="23"/>
                  </a:lnTo>
                  <a:lnTo>
                    <a:pt x="15" y="0"/>
                  </a:lnTo>
                  <a:lnTo>
                    <a:pt x="60" y="8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618"/>
            <p:cNvSpPr>
              <a:spLocks/>
            </p:cNvSpPr>
            <p:nvPr/>
          </p:nvSpPr>
          <p:spPr bwMode="auto">
            <a:xfrm>
              <a:off x="3898" y="1868"/>
              <a:ext cx="68" cy="152"/>
            </a:xfrm>
            <a:custGeom>
              <a:avLst/>
              <a:gdLst>
                <a:gd name="T0" fmla="*/ 60 w 68"/>
                <a:gd name="T1" fmla="*/ 15 h 152"/>
                <a:gd name="T2" fmla="*/ 53 w 68"/>
                <a:gd name="T3" fmla="*/ 45 h 152"/>
                <a:gd name="T4" fmla="*/ 68 w 68"/>
                <a:gd name="T5" fmla="*/ 45 h 152"/>
                <a:gd name="T6" fmla="*/ 68 w 68"/>
                <a:gd name="T7" fmla="*/ 91 h 152"/>
                <a:gd name="T8" fmla="*/ 68 w 68"/>
                <a:gd name="T9" fmla="*/ 68 h 152"/>
                <a:gd name="T10" fmla="*/ 68 w 68"/>
                <a:gd name="T11" fmla="*/ 91 h 152"/>
                <a:gd name="T12" fmla="*/ 45 w 68"/>
                <a:gd name="T13" fmla="*/ 144 h 152"/>
                <a:gd name="T14" fmla="*/ 38 w 68"/>
                <a:gd name="T15" fmla="*/ 152 h 152"/>
                <a:gd name="T16" fmla="*/ 38 w 68"/>
                <a:gd name="T17" fmla="*/ 136 h 152"/>
                <a:gd name="T18" fmla="*/ 7 w 68"/>
                <a:gd name="T19" fmla="*/ 121 h 152"/>
                <a:gd name="T20" fmla="*/ 7 w 68"/>
                <a:gd name="T21" fmla="*/ 99 h 152"/>
                <a:gd name="T22" fmla="*/ 38 w 68"/>
                <a:gd name="T23" fmla="*/ 76 h 152"/>
                <a:gd name="T24" fmla="*/ 7 w 68"/>
                <a:gd name="T25" fmla="*/ 45 h 152"/>
                <a:gd name="T26" fmla="*/ 0 w 68"/>
                <a:gd name="T27" fmla="*/ 23 h 152"/>
                <a:gd name="T28" fmla="*/ 15 w 68"/>
                <a:gd name="T29" fmla="*/ 0 h 152"/>
                <a:gd name="T30" fmla="*/ 60 w 68"/>
                <a:gd name="T31" fmla="*/ 8 h 152"/>
                <a:gd name="T32" fmla="*/ 60 w 68"/>
                <a:gd name="T33" fmla="*/ 15 h 152"/>
                <a:gd name="T34" fmla="*/ 60 w 68"/>
                <a:gd name="T35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152">
                  <a:moveTo>
                    <a:pt x="60" y="15"/>
                  </a:moveTo>
                  <a:lnTo>
                    <a:pt x="53" y="45"/>
                  </a:lnTo>
                  <a:lnTo>
                    <a:pt x="68" y="45"/>
                  </a:lnTo>
                  <a:lnTo>
                    <a:pt x="68" y="91"/>
                  </a:lnTo>
                  <a:lnTo>
                    <a:pt x="68" y="68"/>
                  </a:lnTo>
                  <a:lnTo>
                    <a:pt x="68" y="91"/>
                  </a:lnTo>
                  <a:lnTo>
                    <a:pt x="45" y="144"/>
                  </a:lnTo>
                  <a:lnTo>
                    <a:pt x="38" y="152"/>
                  </a:lnTo>
                  <a:lnTo>
                    <a:pt x="38" y="136"/>
                  </a:lnTo>
                  <a:lnTo>
                    <a:pt x="7" y="121"/>
                  </a:lnTo>
                  <a:lnTo>
                    <a:pt x="7" y="99"/>
                  </a:lnTo>
                  <a:lnTo>
                    <a:pt x="38" y="76"/>
                  </a:lnTo>
                  <a:lnTo>
                    <a:pt x="7" y="45"/>
                  </a:lnTo>
                  <a:lnTo>
                    <a:pt x="0" y="23"/>
                  </a:lnTo>
                  <a:lnTo>
                    <a:pt x="15" y="0"/>
                  </a:lnTo>
                  <a:lnTo>
                    <a:pt x="60" y="8"/>
                  </a:lnTo>
                  <a:lnTo>
                    <a:pt x="60" y="15"/>
                  </a:lnTo>
                  <a:lnTo>
                    <a:pt x="60" y="2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619"/>
            <p:cNvSpPr>
              <a:spLocks/>
            </p:cNvSpPr>
            <p:nvPr/>
          </p:nvSpPr>
          <p:spPr bwMode="auto">
            <a:xfrm>
              <a:off x="2195" y="2209"/>
              <a:ext cx="356" cy="364"/>
            </a:xfrm>
            <a:custGeom>
              <a:avLst/>
              <a:gdLst>
                <a:gd name="T0" fmla="*/ 356 w 356"/>
                <a:gd name="T1" fmla="*/ 31 h 364"/>
                <a:gd name="T2" fmla="*/ 53 w 356"/>
                <a:gd name="T3" fmla="*/ 0 h 364"/>
                <a:gd name="T4" fmla="*/ 0 w 356"/>
                <a:gd name="T5" fmla="*/ 364 h 364"/>
                <a:gd name="T6" fmla="*/ 45 w 356"/>
                <a:gd name="T7" fmla="*/ 364 h 364"/>
                <a:gd name="T8" fmla="*/ 53 w 356"/>
                <a:gd name="T9" fmla="*/ 342 h 364"/>
                <a:gd name="T10" fmla="*/ 144 w 356"/>
                <a:gd name="T11" fmla="*/ 349 h 364"/>
                <a:gd name="T12" fmla="*/ 136 w 356"/>
                <a:gd name="T13" fmla="*/ 334 h 364"/>
                <a:gd name="T14" fmla="*/ 333 w 356"/>
                <a:gd name="T15" fmla="*/ 349 h 364"/>
                <a:gd name="T16" fmla="*/ 356 w 356"/>
                <a:gd name="T17" fmla="*/ 69 h 364"/>
                <a:gd name="T18" fmla="*/ 356 w 356"/>
                <a:gd name="T19" fmla="*/ 3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364">
                  <a:moveTo>
                    <a:pt x="356" y="31"/>
                  </a:moveTo>
                  <a:lnTo>
                    <a:pt x="53" y="0"/>
                  </a:lnTo>
                  <a:lnTo>
                    <a:pt x="0" y="364"/>
                  </a:lnTo>
                  <a:lnTo>
                    <a:pt x="45" y="364"/>
                  </a:lnTo>
                  <a:lnTo>
                    <a:pt x="53" y="342"/>
                  </a:lnTo>
                  <a:lnTo>
                    <a:pt x="144" y="349"/>
                  </a:lnTo>
                  <a:lnTo>
                    <a:pt x="136" y="334"/>
                  </a:lnTo>
                  <a:lnTo>
                    <a:pt x="333" y="349"/>
                  </a:lnTo>
                  <a:lnTo>
                    <a:pt x="356" y="69"/>
                  </a:lnTo>
                  <a:lnTo>
                    <a:pt x="356" y="31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620"/>
            <p:cNvSpPr>
              <a:spLocks/>
            </p:cNvSpPr>
            <p:nvPr/>
          </p:nvSpPr>
          <p:spPr bwMode="auto">
            <a:xfrm>
              <a:off x="2195" y="2209"/>
              <a:ext cx="356" cy="364"/>
            </a:xfrm>
            <a:custGeom>
              <a:avLst/>
              <a:gdLst>
                <a:gd name="T0" fmla="*/ 356 w 356"/>
                <a:gd name="T1" fmla="*/ 31 h 364"/>
                <a:gd name="T2" fmla="*/ 53 w 356"/>
                <a:gd name="T3" fmla="*/ 0 h 364"/>
                <a:gd name="T4" fmla="*/ 0 w 356"/>
                <a:gd name="T5" fmla="*/ 364 h 364"/>
                <a:gd name="T6" fmla="*/ 45 w 356"/>
                <a:gd name="T7" fmla="*/ 364 h 364"/>
                <a:gd name="T8" fmla="*/ 53 w 356"/>
                <a:gd name="T9" fmla="*/ 342 h 364"/>
                <a:gd name="T10" fmla="*/ 144 w 356"/>
                <a:gd name="T11" fmla="*/ 349 h 364"/>
                <a:gd name="T12" fmla="*/ 136 w 356"/>
                <a:gd name="T13" fmla="*/ 334 h 364"/>
                <a:gd name="T14" fmla="*/ 333 w 356"/>
                <a:gd name="T15" fmla="*/ 349 h 364"/>
                <a:gd name="T16" fmla="*/ 356 w 356"/>
                <a:gd name="T17" fmla="*/ 69 h 364"/>
                <a:gd name="T18" fmla="*/ 356 w 356"/>
                <a:gd name="T19" fmla="*/ 31 h 364"/>
                <a:gd name="T20" fmla="*/ 356 w 356"/>
                <a:gd name="T21" fmla="*/ 3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64">
                  <a:moveTo>
                    <a:pt x="356" y="31"/>
                  </a:moveTo>
                  <a:lnTo>
                    <a:pt x="53" y="0"/>
                  </a:lnTo>
                  <a:lnTo>
                    <a:pt x="0" y="364"/>
                  </a:lnTo>
                  <a:lnTo>
                    <a:pt x="45" y="364"/>
                  </a:lnTo>
                  <a:lnTo>
                    <a:pt x="53" y="342"/>
                  </a:lnTo>
                  <a:lnTo>
                    <a:pt x="144" y="349"/>
                  </a:lnTo>
                  <a:lnTo>
                    <a:pt x="136" y="334"/>
                  </a:lnTo>
                  <a:lnTo>
                    <a:pt x="333" y="349"/>
                  </a:lnTo>
                  <a:lnTo>
                    <a:pt x="356" y="69"/>
                  </a:lnTo>
                  <a:lnTo>
                    <a:pt x="356" y="31"/>
                  </a:lnTo>
                  <a:lnTo>
                    <a:pt x="356" y="3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621"/>
            <p:cNvSpPr>
              <a:spLocks/>
            </p:cNvSpPr>
            <p:nvPr/>
          </p:nvSpPr>
          <p:spPr bwMode="auto">
            <a:xfrm>
              <a:off x="3671" y="1625"/>
              <a:ext cx="303" cy="273"/>
            </a:xfrm>
            <a:custGeom>
              <a:avLst/>
              <a:gdLst>
                <a:gd name="T0" fmla="*/ 295 w 303"/>
                <a:gd name="T1" fmla="*/ 137 h 273"/>
                <a:gd name="T2" fmla="*/ 295 w 303"/>
                <a:gd name="T3" fmla="*/ 182 h 273"/>
                <a:gd name="T4" fmla="*/ 303 w 303"/>
                <a:gd name="T5" fmla="*/ 235 h 273"/>
                <a:gd name="T6" fmla="*/ 295 w 303"/>
                <a:gd name="T7" fmla="*/ 243 h 273"/>
                <a:gd name="T8" fmla="*/ 303 w 303"/>
                <a:gd name="T9" fmla="*/ 251 h 273"/>
                <a:gd name="T10" fmla="*/ 287 w 303"/>
                <a:gd name="T11" fmla="*/ 273 h 273"/>
                <a:gd name="T12" fmla="*/ 287 w 303"/>
                <a:gd name="T13" fmla="*/ 251 h 273"/>
                <a:gd name="T14" fmla="*/ 242 w 303"/>
                <a:gd name="T15" fmla="*/ 243 h 273"/>
                <a:gd name="T16" fmla="*/ 227 w 303"/>
                <a:gd name="T17" fmla="*/ 235 h 273"/>
                <a:gd name="T18" fmla="*/ 219 w 303"/>
                <a:gd name="T19" fmla="*/ 213 h 273"/>
                <a:gd name="T20" fmla="*/ 204 w 303"/>
                <a:gd name="T21" fmla="*/ 205 h 273"/>
                <a:gd name="T22" fmla="*/ 0 w 303"/>
                <a:gd name="T23" fmla="*/ 243 h 273"/>
                <a:gd name="T24" fmla="*/ 0 w 303"/>
                <a:gd name="T25" fmla="*/ 228 h 273"/>
                <a:gd name="T26" fmla="*/ 38 w 303"/>
                <a:gd name="T27" fmla="*/ 190 h 273"/>
                <a:gd name="T28" fmla="*/ 23 w 303"/>
                <a:gd name="T29" fmla="*/ 159 h 273"/>
                <a:gd name="T30" fmla="*/ 45 w 303"/>
                <a:gd name="T31" fmla="*/ 152 h 273"/>
                <a:gd name="T32" fmla="*/ 113 w 303"/>
                <a:gd name="T33" fmla="*/ 144 h 273"/>
                <a:gd name="T34" fmla="*/ 144 w 303"/>
                <a:gd name="T35" fmla="*/ 122 h 273"/>
                <a:gd name="T36" fmla="*/ 136 w 303"/>
                <a:gd name="T37" fmla="*/ 99 h 273"/>
                <a:gd name="T38" fmla="*/ 151 w 303"/>
                <a:gd name="T39" fmla="*/ 91 h 273"/>
                <a:gd name="T40" fmla="*/ 144 w 303"/>
                <a:gd name="T41" fmla="*/ 84 h 273"/>
                <a:gd name="T42" fmla="*/ 136 w 303"/>
                <a:gd name="T43" fmla="*/ 91 h 273"/>
                <a:gd name="T44" fmla="*/ 136 w 303"/>
                <a:gd name="T45" fmla="*/ 84 h 273"/>
                <a:gd name="T46" fmla="*/ 181 w 303"/>
                <a:gd name="T47" fmla="*/ 15 h 273"/>
                <a:gd name="T48" fmla="*/ 257 w 303"/>
                <a:gd name="T49" fmla="*/ 0 h 273"/>
                <a:gd name="T50" fmla="*/ 272 w 303"/>
                <a:gd name="T51" fmla="*/ 76 h 273"/>
                <a:gd name="T52" fmla="*/ 295 w 303"/>
                <a:gd name="T53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3" h="273">
                  <a:moveTo>
                    <a:pt x="295" y="137"/>
                  </a:moveTo>
                  <a:lnTo>
                    <a:pt x="295" y="182"/>
                  </a:lnTo>
                  <a:lnTo>
                    <a:pt x="303" y="235"/>
                  </a:lnTo>
                  <a:lnTo>
                    <a:pt x="295" y="243"/>
                  </a:lnTo>
                  <a:lnTo>
                    <a:pt x="303" y="251"/>
                  </a:lnTo>
                  <a:lnTo>
                    <a:pt x="287" y="273"/>
                  </a:lnTo>
                  <a:lnTo>
                    <a:pt x="287" y="251"/>
                  </a:lnTo>
                  <a:lnTo>
                    <a:pt x="242" y="243"/>
                  </a:lnTo>
                  <a:lnTo>
                    <a:pt x="227" y="235"/>
                  </a:lnTo>
                  <a:lnTo>
                    <a:pt x="219" y="213"/>
                  </a:lnTo>
                  <a:lnTo>
                    <a:pt x="204" y="205"/>
                  </a:lnTo>
                  <a:lnTo>
                    <a:pt x="0" y="243"/>
                  </a:lnTo>
                  <a:lnTo>
                    <a:pt x="0" y="228"/>
                  </a:lnTo>
                  <a:lnTo>
                    <a:pt x="38" y="190"/>
                  </a:lnTo>
                  <a:lnTo>
                    <a:pt x="23" y="159"/>
                  </a:lnTo>
                  <a:lnTo>
                    <a:pt x="45" y="152"/>
                  </a:lnTo>
                  <a:lnTo>
                    <a:pt x="113" y="144"/>
                  </a:lnTo>
                  <a:lnTo>
                    <a:pt x="144" y="122"/>
                  </a:lnTo>
                  <a:lnTo>
                    <a:pt x="136" y="99"/>
                  </a:lnTo>
                  <a:lnTo>
                    <a:pt x="151" y="91"/>
                  </a:lnTo>
                  <a:lnTo>
                    <a:pt x="144" y="84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81" y="15"/>
                  </a:lnTo>
                  <a:lnTo>
                    <a:pt x="257" y="0"/>
                  </a:lnTo>
                  <a:lnTo>
                    <a:pt x="272" y="76"/>
                  </a:lnTo>
                  <a:lnTo>
                    <a:pt x="295" y="137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622"/>
            <p:cNvSpPr>
              <a:spLocks/>
            </p:cNvSpPr>
            <p:nvPr/>
          </p:nvSpPr>
          <p:spPr bwMode="auto">
            <a:xfrm>
              <a:off x="3671" y="1625"/>
              <a:ext cx="303" cy="273"/>
            </a:xfrm>
            <a:custGeom>
              <a:avLst/>
              <a:gdLst>
                <a:gd name="T0" fmla="*/ 295 w 303"/>
                <a:gd name="T1" fmla="*/ 137 h 273"/>
                <a:gd name="T2" fmla="*/ 295 w 303"/>
                <a:gd name="T3" fmla="*/ 182 h 273"/>
                <a:gd name="T4" fmla="*/ 303 w 303"/>
                <a:gd name="T5" fmla="*/ 235 h 273"/>
                <a:gd name="T6" fmla="*/ 295 w 303"/>
                <a:gd name="T7" fmla="*/ 243 h 273"/>
                <a:gd name="T8" fmla="*/ 303 w 303"/>
                <a:gd name="T9" fmla="*/ 251 h 273"/>
                <a:gd name="T10" fmla="*/ 287 w 303"/>
                <a:gd name="T11" fmla="*/ 273 h 273"/>
                <a:gd name="T12" fmla="*/ 287 w 303"/>
                <a:gd name="T13" fmla="*/ 251 h 273"/>
                <a:gd name="T14" fmla="*/ 242 w 303"/>
                <a:gd name="T15" fmla="*/ 243 h 273"/>
                <a:gd name="T16" fmla="*/ 227 w 303"/>
                <a:gd name="T17" fmla="*/ 235 h 273"/>
                <a:gd name="T18" fmla="*/ 219 w 303"/>
                <a:gd name="T19" fmla="*/ 213 h 273"/>
                <a:gd name="T20" fmla="*/ 204 w 303"/>
                <a:gd name="T21" fmla="*/ 205 h 273"/>
                <a:gd name="T22" fmla="*/ 0 w 303"/>
                <a:gd name="T23" fmla="*/ 243 h 273"/>
                <a:gd name="T24" fmla="*/ 0 w 303"/>
                <a:gd name="T25" fmla="*/ 228 h 273"/>
                <a:gd name="T26" fmla="*/ 38 w 303"/>
                <a:gd name="T27" fmla="*/ 190 h 273"/>
                <a:gd name="T28" fmla="*/ 23 w 303"/>
                <a:gd name="T29" fmla="*/ 159 h 273"/>
                <a:gd name="T30" fmla="*/ 45 w 303"/>
                <a:gd name="T31" fmla="*/ 152 h 273"/>
                <a:gd name="T32" fmla="*/ 113 w 303"/>
                <a:gd name="T33" fmla="*/ 144 h 273"/>
                <a:gd name="T34" fmla="*/ 144 w 303"/>
                <a:gd name="T35" fmla="*/ 122 h 273"/>
                <a:gd name="T36" fmla="*/ 136 w 303"/>
                <a:gd name="T37" fmla="*/ 99 h 273"/>
                <a:gd name="T38" fmla="*/ 151 w 303"/>
                <a:gd name="T39" fmla="*/ 91 h 273"/>
                <a:gd name="T40" fmla="*/ 144 w 303"/>
                <a:gd name="T41" fmla="*/ 84 h 273"/>
                <a:gd name="T42" fmla="*/ 136 w 303"/>
                <a:gd name="T43" fmla="*/ 91 h 273"/>
                <a:gd name="T44" fmla="*/ 136 w 303"/>
                <a:gd name="T45" fmla="*/ 84 h 273"/>
                <a:gd name="T46" fmla="*/ 181 w 303"/>
                <a:gd name="T47" fmla="*/ 15 h 273"/>
                <a:gd name="T48" fmla="*/ 257 w 303"/>
                <a:gd name="T49" fmla="*/ 0 h 273"/>
                <a:gd name="T50" fmla="*/ 272 w 303"/>
                <a:gd name="T51" fmla="*/ 76 h 273"/>
                <a:gd name="T52" fmla="*/ 295 w 303"/>
                <a:gd name="T53" fmla="*/ 137 h 273"/>
                <a:gd name="T54" fmla="*/ 295 w 303"/>
                <a:gd name="T55" fmla="*/ 14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3" h="273">
                  <a:moveTo>
                    <a:pt x="295" y="137"/>
                  </a:moveTo>
                  <a:lnTo>
                    <a:pt x="295" y="182"/>
                  </a:lnTo>
                  <a:lnTo>
                    <a:pt x="303" y="235"/>
                  </a:lnTo>
                  <a:lnTo>
                    <a:pt x="295" y="243"/>
                  </a:lnTo>
                  <a:lnTo>
                    <a:pt x="303" y="251"/>
                  </a:lnTo>
                  <a:lnTo>
                    <a:pt x="287" y="273"/>
                  </a:lnTo>
                  <a:lnTo>
                    <a:pt x="287" y="251"/>
                  </a:lnTo>
                  <a:lnTo>
                    <a:pt x="242" y="243"/>
                  </a:lnTo>
                  <a:lnTo>
                    <a:pt x="227" y="235"/>
                  </a:lnTo>
                  <a:lnTo>
                    <a:pt x="219" y="213"/>
                  </a:lnTo>
                  <a:lnTo>
                    <a:pt x="204" y="205"/>
                  </a:lnTo>
                  <a:lnTo>
                    <a:pt x="0" y="243"/>
                  </a:lnTo>
                  <a:lnTo>
                    <a:pt x="0" y="228"/>
                  </a:lnTo>
                  <a:lnTo>
                    <a:pt x="38" y="190"/>
                  </a:lnTo>
                  <a:lnTo>
                    <a:pt x="23" y="159"/>
                  </a:lnTo>
                  <a:lnTo>
                    <a:pt x="45" y="152"/>
                  </a:lnTo>
                  <a:lnTo>
                    <a:pt x="113" y="144"/>
                  </a:lnTo>
                  <a:lnTo>
                    <a:pt x="144" y="122"/>
                  </a:lnTo>
                  <a:lnTo>
                    <a:pt x="136" y="99"/>
                  </a:lnTo>
                  <a:lnTo>
                    <a:pt x="151" y="91"/>
                  </a:lnTo>
                  <a:lnTo>
                    <a:pt x="144" y="84"/>
                  </a:lnTo>
                  <a:lnTo>
                    <a:pt x="136" y="91"/>
                  </a:lnTo>
                  <a:lnTo>
                    <a:pt x="136" y="84"/>
                  </a:lnTo>
                  <a:lnTo>
                    <a:pt x="181" y="15"/>
                  </a:lnTo>
                  <a:lnTo>
                    <a:pt x="257" y="0"/>
                  </a:lnTo>
                  <a:lnTo>
                    <a:pt x="272" y="76"/>
                  </a:lnTo>
                  <a:lnTo>
                    <a:pt x="295" y="137"/>
                  </a:lnTo>
                  <a:lnTo>
                    <a:pt x="295" y="14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623"/>
            <p:cNvSpPr>
              <a:spLocks/>
            </p:cNvSpPr>
            <p:nvPr/>
          </p:nvSpPr>
          <p:spPr bwMode="auto">
            <a:xfrm>
              <a:off x="3512" y="2179"/>
              <a:ext cx="431" cy="197"/>
            </a:xfrm>
            <a:custGeom>
              <a:avLst/>
              <a:gdLst>
                <a:gd name="T0" fmla="*/ 416 w 431"/>
                <a:gd name="T1" fmla="*/ 61 h 197"/>
                <a:gd name="T2" fmla="*/ 378 w 431"/>
                <a:gd name="T3" fmla="*/ 53 h 197"/>
                <a:gd name="T4" fmla="*/ 386 w 431"/>
                <a:gd name="T5" fmla="*/ 38 h 197"/>
                <a:gd name="T6" fmla="*/ 386 w 431"/>
                <a:gd name="T7" fmla="*/ 30 h 197"/>
                <a:gd name="T8" fmla="*/ 401 w 431"/>
                <a:gd name="T9" fmla="*/ 23 h 197"/>
                <a:gd name="T10" fmla="*/ 409 w 431"/>
                <a:gd name="T11" fmla="*/ 15 h 197"/>
                <a:gd name="T12" fmla="*/ 409 w 431"/>
                <a:gd name="T13" fmla="*/ 0 h 197"/>
                <a:gd name="T14" fmla="*/ 121 w 431"/>
                <a:gd name="T15" fmla="*/ 53 h 197"/>
                <a:gd name="T16" fmla="*/ 106 w 431"/>
                <a:gd name="T17" fmla="*/ 83 h 197"/>
                <a:gd name="T18" fmla="*/ 76 w 431"/>
                <a:gd name="T19" fmla="*/ 91 h 197"/>
                <a:gd name="T20" fmla="*/ 23 w 431"/>
                <a:gd name="T21" fmla="*/ 137 h 197"/>
                <a:gd name="T22" fmla="*/ 0 w 431"/>
                <a:gd name="T23" fmla="*/ 152 h 197"/>
                <a:gd name="T24" fmla="*/ 60 w 431"/>
                <a:gd name="T25" fmla="*/ 159 h 197"/>
                <a:gd name="T26" fmla="*/ 166 w 431"/>
                <a:gd name="T27" fmla="*/ 137 h 197"/>
                <a:gd name="T28" fmla="*/ 242 w 431"/>
                <a:gd name="T29" fmla="*/ 144 h 197"/>
                <a:gd name="T30" fmla="*/ 340 w 431"/>
                <a:gd name="T31" fmla="*/ 190 h 197"/>
                <a:gd name="T32" fmla="*/ 340 w 431"/>
                <a:gd name="T33" fmla="*/ 182 h 197"/>
                <a:gd name="T34" fmla="*/ 363 w 431"/>
                <a:gd name="T35" fmla="*/ 144 h 197"/>
                <a:gd name="T36" fmla="*/ 363 w 431"/>
                <a:gd name="T37" fmla="*/ 144 h 197"/>
                <a:gd name="T38" fmla="*/ 393 w 431"/>
                <a:gd name="T39" fmla="*/ 121 h 197"/>
                <a:gd name="T40" fmla="*/ 401 w 431"/>
                <a:gd name="T41" fmla="*/ 121 h 197"/>
                <a:gd name="T42" fmla="*/ 409 w 431"/>
                <a:gd name="T43" fmla="*/ 121 h 197"/>
                <a:gd name="T44" fmla="*/ 416 w 431"/>
                <a:gd name="T45" fmla="*/ 99 h 197"/>
                <a:gd name="T46" fmla="*/ 401 w 431"/>
                <a:gd name="T47" fmla="*/ 99 h 197"/>
                <a:gd name="T48" fmla="*/ 393 w 431"/>
                <a:gd name="T49" fmla="*/ 106 h 197"/>
                <a:gd name="T50" fmla="*/ 371 w 431"/>
                <a:gd name="T51" fmla="*/ 99 h 197"/>
                <a:gd name="T52" fmla="*/ 401 w 431"/>
                <a:gd name="T53" fmla="*/ 83 h 197"/>
                <a:gd name="T54" fmla="*/ 386 w 431"/>
                <a:gd name="T55" fmla="*/ 83 h 197"/>
                <a:gd name="T56" fmla="*/ 363 w 431"/>
                <a:gd name="T57" fmla="*/ 76 h 197"/>
                <a:gd name="T58" fmla="*/ 386 w 431"/>
                <a:gd name="T59" fmla="*/ 76 h 197"/>
                <a:gd name="T60" fmla="*/ 393 w 431"/>
                <a:gd name="T61" fmla="*/ 76 h 197"/>
                <a:gd name="T62" fmla="*/ 431 w 431"/>
                <a:gd name="T63" fmla="*/ 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1" h="197">
                  <a:moveTo>
                    <a:pt x="424" y="38"/>
                  </a:moveTo>
                  <a:lnTo>
                    <a:pt x="416" y="61"/>
                  </a:lnTo>
                  <a:lnTo>
                    <a:pt x="416" y="38"/>
                  </a:lnTo>
                  <a:lnTo>
                    <a:pt x="378" y="53"/>
                  </a:lnTo>
                  <a:lnTo>
                    <a:pt x="378" y="23"/>
                  </a:lnTo>
                  <a:lnTo>
                    <a:pt x="386" y="38"/>
                  </a:lnTo>
                  <a:lnTo>
                    <a:pt x="401" y="30"/>
                  </a:lnTo>
                  <a:lnTo>
                    <a:pt x="386" y="30"/>
                  </a:lnTo>
                  <a:lnTo>
                    <a:pt x="409" y="30"/>
                  </a:lnTo>
                  <a:lnTo>
                    <a:pt x="401" y="23"/>
                  </a:lnTo>
                  <a:lnTo>
                    <a:pt x="416" y="23"/>
                  </a:lnTo>
                  <a:lnTo>
                    <a:pt x="409" y="15"/>
                  </a:lnTo>
                  <a:lnTo>
                    <a:pt x="424" y="30"/>
                  </a:lnTo>
                  <a:lnTo>
                    <a:pt x="409" y="0"/>
                  </a:lnTo>
                  <a:lnTo>
                    <a:pt x="401" y="0"/>
                  </a:lnTo>
                  <a:lnTo>
                    <a:pt x="121" y="53"/>
                  </a:lnTo>
                  <a:lnTo>
                    <a:pt x="121" y="68"/>
                  </a:lnTo>
                  <a:lnTo>
                    <a:pt x="106" y="83"/>
                  </a:lnTo>
                  <a:lnTo>
                    <a:pt x="83" y="99"/>
                  </a:lnTo>
                  <a:lnTo>
                    <a:pt x="76" y="91"/>
                  </a:lnTo>
                  <a:lnTo>
                    <a:pt x="60" y="114"/>
                  </a:lnTo>
                  <a:lnTo>
                    <a:pt x="23" y="137"/>
                  </a:lnTo>
                  <a:lnTo>
                    <a:pt x="15" y="152"/>
                  </a:lnTo>
                  <a:lnTo>
                    <a:pt x="0" y="152"/>
                  </a:lnTo>
                  <a:lnTo>
                    <a:pt x="0" y="167"/>
                  </a:lnTo>
                  <a:lnTo>
                    <a:pt x="60" y="159"/>
                  </a:lnTo>
                  <a:lnTo>
                    <a:pt x="98" y="144"/>
                  </a:lnTo>
                  <a:lnTo>
                    <a:pt x="166" y="137"/>
                  </a:lnTo>
                  <a:lnTo>
                    <a:pt x="182" y="152"/>
                  </a:lnTo>
                  <a:lnTo>
                    <a:pt x="242" y="144"/>
                  </a:lnTo>
                  <a:lnTo>
                    <a:pt x="310" y="197"/>
                  </a:lnTo>
                  <a:lnTo>
                    <a:pt x="340" y="190"/>
                  </a:lnTo>
                  <a:lnTo>
                    <a:pt x="340" y="167"/>
                  </a:lnTo>
                  <a:lnTo>
                    <a:pt x="340" y="182"/>
                  </a:lnTo>
                  <a:lnTo>
                    <a:pt x="348" y="152"/>
                  </a:lnTo>
                  <a:lnTo>
                    <a:pt x="363" y="144"/>
                  </a:lnTo>
                  <a:lnTo>
                    <a:pt x="356" y="129"/>
                  </a:lnTo>
                  <a:lnTo>
                    <a:pt x="363" y="144"/>
                  </a:lnTo>
                  <a:lnTo>
                    <a:pt x="371" y="129"/>
                  </a:lnTo>
                  <a:lnTo>
                    <a:pt x="393" y="121"/>
                  </a:lnTo>
                  <a:lnTo>
                    <a:pt x="393" y="114"/>
                  </a:lnTo>
                  <a:lnTo>
                    <a:pt x="401" y="121"/>
                  </a:lnTo>
                  <a:lnTo>
                    <a:pt x="401" y="114"/>
                  </a:lnTo>
                  <a:lnTo>
                    <a:pt x="409" y="121"/>
                  </a:lnTo>
                  <a:lnTo>
                    <a:pt x="416" y="106"/>
                  </a:lnTo>
                  <a:lnTo>
                    <a:pt x="416" y="99"/>
                  </a:lnTo>
                  <a:lnTo>
                    <a:pt x="409" y="106"/>
                  </a:lnTo>
                  <a:lnTo>
                    <a:pt x="401" y="99"/>
                  </a:lnTo>
                  <a:lnTo>
                    <a:pt x="401" y="114"/>
                  </a:lnTo>
                  <a:lnTo>
                    <a:pt x="393" y="106"/>
                  </a:lnTo>
                  <a:lnTo>
                    <a:pt x="378" y="114"/>
                  </a:lnTo>
                  <a:lnTo>
                    <a:pt x="371" y="99"/>
                  </a:lnTo>
                  <a:lnTo>
                    <a:pt x="386" y="106"/>
                  </a:lnTo>
                  <a:lnTo>
                    <a:pt x="401" y="83"/>
                  </a:lnTo>
                  <a:lnTo>
                    <a:pt x="386" y="91"/>
                  </a:lnTo>
                  <a:lnTo>
                    <a:pt x="386" y="83"/>
                  </a:lnTo>
                  <a:lnTo>
                    <a:pt x="371" y="83"/>
                  </a:lnTo>
                  <a:lnTo>
                    <a:pt x="363" y="76"/>
                  </a:lnTo>
                  <a:lnTo>
                    <a:pt x="393" y="83"/>
                  </a:lnTo>
                  <a:lnTo>
                    <a:pt x="386" y="76"/>
                  </a:lnTo>
                  <a:lnTo>
                    <a:pt x="393" y="68"/>
                  </a:lnTo>
                  <a:lnTo>
                    <a:pt x="393" y="76"/>
                  </a:lnTo>
                  <a:lnTo>
                    <a:pt x="416" y="83"/>
                  </a:lnTo>
                  <a:lnTo>
                    <a:pt x="431" y="61"/>
                  </a:lnTo>
                  <a:lnTo>
                    <a:pt x="424" y="38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624"/>
            <p:cNvSpPr>
              <a:spLocks/>
            </p:cNvSpPr>
            <p:nvPr/>
          </p:nvSpPr>
          <p:spPr bwMode="auto">
            <a:xfrm>
              <a:off x="3512" y="2179"/>
              <a:ext cx="431" cy="197"/>
            </a:xfrm>
            <a:custGeom>
              <a:avLst/>
              <a:gdLst>
                <a:gd name="T0" fmla="*/ 416 w 431"/>
                <a:gd name="T1" fmla="*/ 61 h 197"/>
                <a:gd name="T2" fmla="*/ 378 w 431"/>
                <a:gd name="T3" fmla="*/ 53 h 197"/>
                <a:gd name="T4" fmla="*/ 386 w 431"/>
                <a:gd name="T5" fmla="*/ 38 h 197"/>
                <a:gd name="T6" fmla="*/ 386 w 431"/>
                <a:gd name="T7" fmla="*/ 30 h 197"/>
                <a:gd name="T8" fmla="*/ 401 w 431"/>
                <a:gd name="T9" fmla="*/ 23 h 197"/>
                <a:gd name="T10" fmla="*/ 409 w 431"/>
                <a:gd name="T11" fmla="*/ 15 h 197"/>
                <a:gd name="T12" fmla="*/ 409 w 431"/>
                <a:gd name="T13" fmla="*/ 0 h 197"/>
                <a:gd name="T14" fmla="*/ 121 w 431"/>
                <a:gd name="T15" fmla="*/ 53 h 197"/>
                <a:gd name="T16" fmla="*/ 106 w 431"/>
                <a:gd name="T17" fmla="*/ 83 h 197"/>
                <a:gd name="T18" fmla="*/ 76 w 431"/>
                <a:gd name="T19" fmla="*/ 91 h 197"/>
                <a:gd name="T20" fmla="*/ 23 w 431"/>
                <a:gd name="T21" fmla="*/ 137 h 197"/>
                <a:gd name="T22" fmla="*/ 0 w 431"/>
                <a:gd name="T23" fmla="*/ 152 h 197"/>
                <a:gd name="T24" fmla="*/ 60 w 431"/>
                <a:gd name="T25" fmla="*/ 159 h 197"/>
                <a:gd name="T26" fmla="*/ 166 w 431"/>
                <a:gd name="T27" fmla="*/ 137 h 197"/>
                <a:gd name="T28" fmla="*/ 242 w 431"/>
                <a:gd name="T29" fmla="*/ 144 h 197"/>
                <a:gd name="T30" fmla="*/ 340 w 431"/>
                <a:gd name="T31" fmla="*/ 190 h 197"/>
                <a:gd name="T32" fmla="*/ 340 w 431"/>
                <a:gd name="T33" fmla="*/ 182 h 197"/>
                <a:gd name="T34" fmla="*/ 363 w 431"/>
                <a:gd name="T35" fmla="*/ 144 h 197"/>
                <a:gd name="T36" fmla="*/ 363 w 431"/>
                <a:gd name="T37" fmla="*/ 144 h 197"/>
                <a:gd name="T38" fmla="*/ 393 w 431"/>
                <a:gd name="T39" fmla="*/ 121 h 197"/>
                <a:gd name="T40" fmla="*/ 401 w 431"/>
                <a:gd name="T41" fmla="*/ 121 h 197"/>
                <a:gd name="T42" fmla="*/ 409 w 431"/>
                <a:gd name="T43" fmla="*/ 121 h 197"/>
                <a:gd name="T44" fmla="*/ 416 w 431"/>
                <a:gd name="T45" fmla="*/ 99 h 197"/>
                <a:gd name="T46" fmla="*/ 401 w 431"/>
                <a:gd name="T47" fmla="*/ 99 h 197"/>
                <a:gd name="T48" fmla="*/ 393 w 431"/>
                <a:gd name="T49" fmla="*/ 106 h 197"/>
                <a:gd name="T50" fmla="*/ 371 w 431"/>
                <a:gd name="T51" fmla="*/ 99 h 197"/>
                <a:gd name="T52" fmla="*/ 401 w 431"/>
                <a:gd name="T53" fmla="*/ 83 h 197"/>
                <a:gd name="T54" fmla="*/ 386 w 431"/>
                <a:gd name="T55" fmla="*/ 83 h 197"/>
                <a:gd name="T56" fmla="*/ 363 w 431"/>
                <a:gd name="T57" fmla="*/ 76 h 197"/>
                <a:gd name="T58" fmla="*/ 386 w 431"/>
                <a:gd name="T59" fmla="*/ 76 h 197"/>
                <a:gd name="T60" fmla="*/ 393 w 431"/>
                <a:gd name="T61" fmla="*/ 76 h 197"/>
                <a:gd name="T62" fmla="*/ 431 w 431"/>
                <a:gd name="T63" fmla="*/ 61 h 197"/>
                <a:gd name="T64" fmla="*/ 424 w 431"/>
                <a:gd name="T65" fmla="*/ 4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1" h="197">
                  <a:moveTo>
                    <a:pt x="424" y="38"/>
                  </a:moveTo>
                  <a:lnTo>
                    <a:pt x="416" y="61"/>
                  </a:lnTo>
                  <a:lnTo>
                    <a:pt x="416" y="38"/>
                  </a:lnTo>
                  <a:lnTo>
                    <a:pt x="378" y="53"/>
                  </a:lnTo>
                  <a:lnTo>
                    <a:pt x="378" y="23"/>
                  </a:lnTo>
                  <a:lnTo>
                    <a:pt x="386" y="38"/>
                  </a:lnTo>
                  <a:lnTo>
                    <a:pt x="401" y="30"/>
                  </a:lnTo>
                  <a:lnTo>
                    <a:pt x="386" y="30"/>
                  </a:lnTo>
                  <a:lnTo>
                    <a:pt x="409" y="30"/>
                  </a:lnTo>
                  <a:lnTo>
                    <a:pt x="401" y="23"/>
                  </a:lnTo>
                  <a:lnTo>
                    <a:pt x="416" y="23"/>
                  </a:lnTo>
                  <a:lnTo>
                    <a:pt x="409" y="15"/>
                  </a:lnTo>
                  <a:lnTo>
                    <a:pt x="424" y="30"/>
                  </a:lnTo>
                  <a:lnTo>
                    <a:pt x="409" y="0"/>
                  </a:lnTo>
                  <a:lnTo>
                    <a:pt x="401" y="0"/>
                  </a:lnTo>
                  <a:lnTo>
                    <a:pt x="121" y="53"/>
                  </a:lnTo>
                  <a:lnTo>
                    <a:pt x="121" y="68"/>
                  </a:lnTo>
                  <a:lnTo>
                    <a:pt x="106" y="83"/>
                  </a:lnTo>
                  <a:lnTo>
                    <a:pt x="83" y="99"/>
                  </a:lnTo>
                  <a:lnTo>
                    <a:pt x="76" y="91"/>
                  </a:lnTo>
                  <a:lnTo>
                    <a:pt x="60" y="114"/>
                  </a:lnTo>
                  <a:lnTo>
                    <a:pt x="23" y="137"/>
                  </a:lnTo>
                  <a:lnTo>
                    <a:pt x="15" y="152"/>
                  </a:lnTo>
                  <a:lnTo>
                    <a:pt x="0" y="152"/>
                  </a:lnTo>
                  <a:lnTo>
                    <a:pt x="0" y="167"/>
                  </a:lnTo>
                  <a:lnTo>
                    <a:pt x="60" y="159"/>
                  </a:lnTo>
                  <a:lnTo>
                    <a:pt x="98" y="144"/>
                  </a:lnTo>
                  <a:lnTo>
                    <a:pt x="166" y="137"/>
                  </a:lnTo>
                  <a:lnTo>
                    <a:pt x="182" y="152"/>
                  </a:lnTo>
                  <a:lnTo>
                    <a:pt x="242" y="144"/>
                  </a:lnTo>
                  <a:lnTo>
                    <a:pt x="310" y="197"/>
                  </a:lnTo>
                  <a:lnTo>
                    <a:pt x="340" y="190"/>
                  </a:lnTo>
                  <a:lnTo>
                    <a:pt x="340" y="167"/>
                  </a:lnTo>
                  <a:lnTo>
                    <a:pt x="340" y="182"/>
                  </a:lnTo>
                  <a:lnTo>
                    <a:pt x="348" y="152"/>
                  </a:lnTo>
                  <a:lnTo>
                    <a:pt x="363" y="144"/>
                  </a:lnTo>
                  <a:lnTo>
                    <a:pt x="356" y="129"/>
                  </a:lnTo>
                  <a:lnTo>
                    <a:pt x="363" y="144"/>
                  </a:lnTo>
                  <a:lnTo>
                    <a:pt x="371" y="129"/>
                  </a:lnTo>
                  <a:lnTo>
                    <a:pt x="393" y="121"/>
                  </a:lnTo>
                  <a:lnTo>
                    <a:pt x="393" y="114"/>
                  </a:lnTo>
                  <a:lnTo>
                    <a:pt x="401" y="121"/>
                  </a:lnTo>
                  <a:lnTo>
                    <a:pt x="401" y="114"/>
                  </a:lnTo>
                  <a:lnTo>
                    <a:pt x="409" y="121"/>
                  </a:lnTo>
                  <a:lnTo>
                    <a:pt x="416" y="106"/>
                  </a:lnTo>
                  <a:lnTo>
                    <a:pt x="416" y="99"/>
                  </a:lnTo>
                  <a:lnTo>
                    <a:pt x="409" y="106"/>
                  </a:lnTo>
                  <a:lnTo>
                    <a:pt x="401" y="99"/>
                  </a:lnTo>
                  <a:lnTo>
                    <a:pt x="401" y="114"/>
                  </a:lnTo>
                  <a:lnTo>
                    <a:pt x="393" y="106"/>
                  </a:lnTo>
                  <a:lnTo>
                    <a:pt x="378" y="114"/>
                  </a:lnTo>
                  <a:lnTo>
                    <a:pt x="371" y="99"/>
                  </a:lnTo>
                  <a:lnTo>
                    <a:pt x="386" y="106"/>
                  </a:lnTo>
                  <a:lnTo>
                    <a:pt x="401" y="83"/>
                  </a:lnTo>
                  <a:lnTo>
                    <a:pt x="386" y="91"/>
                  </a:lnTo>
                  <a:lnTo>
                    <a:pt x="386" y="83"/>
                  </a:lnTo>
                  <a:lnTo>
                    <a:pt x="371" y="83"/>
                  </a:lnTo>
                  <a:lnTo>
                    <a:pt x="363" y="76"/>
                  </a:lnTo>
                  <a:lnTo>
                    <a:pt x="393" y="83"/>
                  </a:lnTo>
                  <a:lnTo>
                    <a:pt x="386" y="76"/>
                  </a:lnTo>
                  <a:lnTo>
                    <a:pt x="393" y="68"/>
                  </a:lnTo>
                  <a:lnTo>
                    <a:pt x="393" y="76"/>
                  </a:lnTo>
                  <a:lnTo>
                    <a:pt x="416" y="83"/>
                  </a:lnTo>
                  <a:lnTo>
                    <a:pt x="431" y="61"/>
                  </a:lnTo>
                  <a:lnTo>
                    <a:pt x="424" y="38"/>
                  </a:lnTo>
                  <a:lnTo>
                    <a:pt x="424" y="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3" name="Line 625"/>
            <p:cNvSpPr>
              <a:spLocks noChangeShapeType="1"/>
            </p:cNvSpPr>
            <p:nvPr/>
          </p:nvSpPr>
          <p:spPr bwMode="auto">
            <a:xfrm>
              <a:off x="3928" y="2179"/>
              <a:ext cx="8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626"/>
            <p:cNvSpPr>
              <a:spLocks/>
            </p:cNvSpPr>
            <p:nvPr/>
          </p:nvSpPr>
          <p:spPr bwMode="auto">
            <a:xfrm>
              <a:off x="2551" y="1473"/>
              <a:ext cx="333" cy="213"/>
            </a:xfrm>
            <a:custGeom>
              <a:avLst/>
              <a:gdLst>
                <a:gd name="T0" fmla="*/ 333 w 333"/>
                <a:gd name="T1" fmla="*/ 213 h 213"/>
                <a:gd name="T2" fmla="*/ 0 w 333"/>
                <a:gd name="T3" fmla="*/ 198 h 213"/>
                <a:gd name="T4" fmla="*/ 15 w 333"/>
                <a:gd name="T5" fmla="*/ 0 h 213"/>
                <a:gd name="T6" fmla="*/ 302 w 333"/>
                <a:gd name="T7" fmla="*/ 16 h 213"/>
                <a:gd name="T8" fmla="*/ 333 w 333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213">
                  <a:moveTo>
                    <a:pt x="333" y="213"/>
                  </a:moveTo>
                  <a:lnTo>
                    <a:pt x="0" y="198"/>
                  </a:lnTo>
                  <a:lnTo>
                    <a:pt x="15" y="0"/>
                  </a:lnTo>
                  <a:lnTo>
                    <a:pt x="302" y="16"/>
                  </a:lnTo>
                  <a:lnTo>
                    <a:pt x="333" y="213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627"/>
            <p:cNvSpPr>
              <a:spLocks/>
            </p:cNvSpPr>
            <p:nvPr/>
          </p:nvSpPr>
          <p:spPr bwMode="auto">
            <a:xfrm>
              <a:off x="2551" y="1473"/>
              <a:ext cx="333" cy="220"/>
            </a:xfrm>
            <a:custGeom>
              <a:avLst/>
              <a:gdLst>
                <a:gd name="T0" fmla="*/ 333 w 333"/>
                <a:gd name="T1" fmla="*/ 213 h 220"/>
                <a:gd name="T2" fmla="*/ 0 w 333"/>
                <a:gd name="T3" fmla="*/ 198 h 220"/>
                <a:gd name="T4" fmla="*/ 15 w 333"/>
                <a:gd name="T5" fmla="*/ 0 h 220"/>
                <a:gd name="T6" fmla="*/ 302 w 333"/>
                <a:gd name="T7" fmla="*/ 16 h 220"/>
                <a:gd name="T8" fmla="*/ 333 w 333"/>
                <a:gd name="T9" fmla="*/ 213 h 220"/>
                <a:gd name="T10" fmla="*/ 333 w 333"/>
                <a:gd name="T1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20">
                  <a:moveTo>
                    <a:pt x="333" y="213"/>
                  </a:moveTo>
                  <a:lnTo>
                    <a:pt x="0" y="198"/>
                  </a:lnTo>
                  <a:lnTo>
                    <a:pt x="15" y="0"/>
                  </a:lnTo>
                  <a:lnTo>
                    <a:pt x="302" y="16"/>
                  </a:lnTo>
                  <a:lnTo>
                    <a:pt x="333" y="213"/>
                  </a:lnTo>
                  <a:lnTo>
                    <a:pt x="333" y="22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628"/>
            <p:cNvSpPr>
              <a:spLocks/>
            </p:cNvSpPr>
            <p:nvPr/>
          </p:nvSpPr>
          <p:spPr bwMode="auto">
            <a:xfrm>
              <a:off x="3436" y="1876"/>
              <a:ext cx="212" cy="242"/>
            </a:xfrm>
            <a:custGeom>
              <a:avLst/>
              <a:gdLst>
                <a:gd name="T0" fmla="*/ 205 w 212"/>
                <a:gd name="T1" fmla="*/ 0 h 242"/>
                <a:gd name="T2" fmla="*/ 152 w 212"/>
                <a:gd name="T3" fmla="*/ 45 h 242"/>
                <a:gd name="T4" fmla="*/ 114 w 212"/>
                <a:gd name="T5" fmla="*/ 53 h 242"/>
                <a:gd name="T6" fmla="*/ 91 w 212"/>
                <a:gd name="T7" fmla="*/ 53 h 242"/>
                <a:gd name="T8" fmla="*/ 106 w 212"/>
                <a:gd name="T9" fmla="*/ 45 h 242"/>
                <a:gd name="T10" fmla="*/ 91 w 212"/>
                <a:gd name="T11" fmla="*/ 45 h 242"/>
                <a:gd name="T12" fmla="*/ 68 w 212"/>
                <a:gd name="T13" fmla="*/ 37 h 242"/>
                <a:gd name="T14" fmla="*/ 0 w 212"/>
                <a:gd name="T15" fmla="*/ 45 h 242"/>
                <a:gd name="T16" fmla="*/ 23 w 212"/>
                <a:gd name="T17" fmla="*/ 212 h 242"/>
                <a:gd name="T18" fmla="*/ 38 w 212"/>
                <a:gd name="T19" fmla="*/ 212 h 242"/>
                <a:gd name="T20" fmla="*/ 53 w 212"/>
                <a:gd name="T21" fmla="*/ 227 h 242"/>
                <a:gd name="T22" fmla="*/ 83 w 212"/>
                <a:gd name="T23" fmla="*/ 235 h 242"/>
                <a:gd name="T24" fmla="*/ 99 w 212"/>
                <a:gd name="T25" fmla="*/ 235 h 242"/>
                <a:gd name="T26" fmla="*/ 121 w 212"/>
                <a:gd name="T27" fmla="*/ 227 h 242"/>
                <a:gd name="T28" fmla="*/ 136 w 212"/>
                <a:gd name="T29" fmla="*/ 242 h 242"/>
                <a:gd name="T30" fmla="*/ 152 w 212"/>
                <a:gd name="T31" fmla="*/ 227 h 242"/>
                <a:gd name="T32" fmla="*/ 159 w 212"/>
                <a:gd name="T33" fmla="*/ 197 h 242"/>
                <a:gd name="T34" fmla="*/ 174 w 212"/>
                <a:gd name="T35" fmla="*/ 204 h 242"/>
                <a:gd name="T36" fmla="*/ 174 w 212"/>
                <a:gd name="T37" fmla="*/ 182 h 242"/>
                <a:gd name="T38" fmla="*/ 205 w 212"/>
                <a:gd name="T39" fmla="*/ 151 h 242"/>
                <a:gd name="T40" fmla="*/ 212 w 212"/>
                <a:gd name="T41" fmla="*/ 106 h 242"/>
                <a:gd name="T42" fmla="*/ 212 w 212"/>
                <a:gd name="T43" fmla="*/ 91 h 242"/>
                <a:gd name="T44" fmla="*/ 205 w 212"/>
                <a:gd name="T4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242">
                  <a:moveTo>
                    <a:pt x="205" y="0"/>
                  </a:moveTo>
                  <a:lnTo>
                    <a:pt x="152" y="45"/>
                  </a:lnTo>
                  <a:lnTo>
                    <a:pt x="114" y="53"/>
                  </a:lnTo>
                  <a:lnTo>
                    <a:pt x="91" y="53"/>
                  </a:lnTo>
                  <a:lnTo>
                    <a:pt x="106" y="45"/>
                  </a:lnTo>
                  <a:lnTo>
                    <a:pt x="91" y="45"/>
                  </a:lnTo>
                  <a:lnTo>
                    <a:pt x="68" y="37"/>
                  </a:lnTo>
                  <a:lnTo>
                    <a:pt x="0" y="45"/>
                  </a:lnTo>
                  <a:lnTo>
                    <a:pt x="23" y="212"/>
                  </a:lnTo>
                  <a:lnTo>
                    <a:pt x="38" y="212"/>
                  </a:lnTo>
                  <a:lnTo>
                    <a:pt x="53" y="227"/>
                  </a:lnTo>
                  <a:lnTo>
                    <a:pt x="83" y="235"/>
                  </a:lnTo>
                  <a:lnTo>
                    <a:pt x="99" y="235"/>
                  </a:lnTo>
                  <a:lnTo>
                    <a:pt x="121" y="227"/>
                  </a:lnTo>
                  <a:lnTo>
                    <a:pt x="136" y="242"/>
                  </a:lnTo>
                  <a:lnTo>
                    <a:pt x="152" y="227"/>
                  </a:lnTo>
                  <a:lnTo>
                    <a:pt x="159" y="197"/>
                  </a:lnTo>
                  <a:lnTo>
                    <a:pt x="174" y="204"/>
                  </a:lnTo>
                  <a:lnTo>
                    <a:pt x="174" y="182"/>
                  </a:lnTo>
                  <a:lnTo>
                    <a:pt x="205" y="151"/>
                  </a:lnTo>
                  <a:lnTo>
                    <a:pt x="212" y="106"/>
                  </a:lnTo>
                  <a:lnTo>
                    <a:pt x="212" y="9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629"/>
            <p:cNvSpPr>
              <a:spLocks/>
            </p:cNvSpPr>
            <p:nvPr/>
          </p:nvSpPr>
          <p:spPr bwMode="auto">
            <a:xfrm>
              <a:off x="3436" y="1876"/>
              <a:ext cx="212" cy="242"/>
            </a:xfrm>
            <a:custGeom>
              <a:avLst/>
              <a:gdLst>
                <a:gd name="T0" fmla="*/ 205 w 212"/>
                <a:gd name="T1" fmla="*/ 0 h 242"/>
                <a:gd name="T2" fmla="*/ 152 w 212"/>
                <a:gd name="T3" fmla="*/ 45 h 242"/>
                <a:gd name="T4" fmla="*/ 114 w 212"/>
                <a:gd name="T5" fmla="*/ 53 h 242"/>
                <a:gd name="T6" fmla="*/ 91 w 212"/>
                <a:gd name="T7" fmla="*/ 53 h 242"/>
                <a:gd name="T8" fmla="*/ 106 w 212"/>
                <a:gd name="T9" fmla="*/ 45 h 242"/>
                <a:gd name="T10" fmla="*/ 91 w 212"/>
                <a:gd name="T11" fmla="*/ 45 h 242"/>
                <a:gd name="T12" fmla="*/ 68 w 212"/>
                <a:gd name="T13" fmla="*/ 37 h 242"/>
                <a:gd name="T14" fmla="*/ 0 w 212"/>
                <a:gd name="T15" fmla="*/ 45 h 242"/>
                <a:gd name="T16" fmla="*/ 23 w 212"/>
                <a:gd name="T17" fmla="*/ 212 h 242"/>
                <a:gd name="T18" fmla="*/ 38 w 212"/>
                <a:gd name="T19" fmla="*/ 212 h 242"/>
                <a:gd name="T20" fmla="*/ 53 w 212"/>
                <a:gd name="T21" fmla="*/ 227 h 242"/>
                <a:gd name="T22" fmla="*/ 83 w 212"/>
                <a:gd name="T23" fmla="*/ 235 h 242"/>
                <a:gd name="T24" fmla="*/ 99 w 212"/>
                <a:gd name="T25" fmla="*/ 235 h 242"/>
                <a:gd name="T26" fmla="*/ 121 w 212"/>
                <a:gd name="T27" fmla="*/ 227 h 242"/>
                <a:gd name="T28" fmla="*/ 136 w 212"/>
                <a:gd name="T29" fmla="*/ 242 h 242"/>
                <a:gd name="T30" fmla="*/ 152 w 212"/>
                <a:gd name="T31" fmla="*/ 227 h 242"/>
                <a:gd name="T32" fmla="*/ 159 w 212"/>
                <a:gd name="T33" fmla="*/ 197 h 242"/>
                <a:gd name="T34" fmla="*/ 174 w 212"/>
                <a:gd name="T35" fmla="*/ 204 h 242"/>
                <a:gd name="T36" fmla="*/ 174 w 212"/>
                <a:gd name="T37" fmla="*/ 182 h 242"/>
                <a:gd name="T38" fmla="*/ 205 w 212"/>
                <a:gd name="T39" fmla="*/ 151 h 242"/>
                <a:gd name="T40" fmla="*/ 212 w 212"/>
                <a:gd name="T41" fmla="*/ 106 h 242"/>
                <a:gd name="T42" fmla="*/ 212 w 212"/>
                <a:gd name="T43" fmla="*/ 91 h 242"/>
                <a:gd name="T44" fmla="*/ 205 w 212"/>
                <a:gd name="T45" fmla="*/ 0 h 242"/>
                <a:gd name="T46" fmla="*/ 205 w 212"/>
                <a:gd name="T47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42">
                  <a:moveTo>
                    <a:pt x="205" y="0"/>
                  </a:moveTo>
                  <a:lnTo>
                    <a:pt x="152" y="45"/>
                  </a:lnTo>
                  <a:lnTo>
                    <a:pt x="114" y="53"/>
                  </a:lnTo>
                  <a:lnTo>
                    <a:pt x="91" y="53"/>
                  </a:lnTo>
                  <a:lnTo>
                    <a:pt x="106" y="45"/>
                  </a:lnTo>
                  <a:lnTo>
                    <a:pt x="91" y="45"/>
                  </a:lnTo>
                  <a:lnTo>
                    <a:pt x="68" y="37"/>
                  </a:lnTo>
                  <a:lnTo>
                    <a:pt x="0" y="45"/>
                  </a:lnTo>
                  <a:lnTo>
                    <a:pt x="23" y="212"/>
                  </a:lnTo>
                  <a:lnTo>
                    <a:pt x="38" y="212"/>
                  </a:lnTo>
                  <a:lnTo>
                    <a:pt x="53" y="227"/>
                  </a:lnTo>
                  <a:lnTo>
                    <a:pt x="83" y="235"/>
                  </a:lnTo>
                  <a:lnTo>
                    <a:pt x="99" y="235"/>
                  </a:lnTo>
                  <a:lnTo>
                    <a:pt x="121" y="227"/>
                  </a:lnTo>
                  <a:lnTo>
                    <a:pt x="136" y="242"/>
                  </a:lnTo>
                  <a:lnTo>
                    <a:pt x="152" y="227"/>
                  </a:lnTo>
                  <a:lnTo>
                    <a:pt x="159" y="197"/>
                  </a:lnTo>
                  <a:lnTo>
                    <a:pt x="174" y="204"/>
                  </a:lnTo>
                  <a:lnTo>
                    <a:pt x="174" y="182"/>
                  </a:lnTo>
                  <a:lnTo>
                    <a:pt x="205" y="151"/>
                  </a:lnTo>
                  <a:lnTo>
                    <a:pt x="212" y="106"/>
                  </a:lnTo>
                  <a:lnTo>
                    <a:pt x="212" y="91"/>
                  </a:lnTo>
                  <a:lnTo>
                    <a:pt x="205" y="0"/>
                  </a:lnTo>
                  <a:lnTo>
                    <a:pt x="205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630"/>
            <p:cNvSpPr>
              <a:spLocks/>
            </p:cNvSpPr>
            <p:nvPr/>
          </p:nvSpPr>
          <p:spPr bwMode="auto">
            <a:xfrm>
              <a:off x="2551" y="2240"/>
              <a:ext cx="439" cy="227"/>
            </a:xfrm>
            <a:custGeom>
              <a:avLst/>
              <a:gdLst>
                <a:gd name="T0" fmla="*/ 439 w 439"/>
                <a:gd name="T1" fmla="*/ 227 h 227"/>
                <a:gd name="T2" fmla="*/ 393 w 439"/>
                <a:gd name="T3" fmla="*/ 212 h 227"/>
                <a:gd name="T4" fmla="*/ 348 w 439"/>
                <a:gd name="T5" fmla="*/ 220 h 227"/>
                <a:gd name="T6" fmla="*/ 340 w 439"/>
                <a:gd name="T7" fmla="*/ 227 h 227"/>
                <a:gd name="T8" fmla="*/ 325 w 439"/>
                <a:gd name="T9" fmla="*/ 212 h 227"/>
                <a:gd name="T10" fmla="*/ 318 w 439"/>
                <a:gd name="T11" fmla="*/ 220 h 227"/>
                <a:gd name="T12" fmla="*/ 302 w 439"/>
                <a:gd name="T13" fmla="*/ 212 h 227"/>
                <a:gd name="T14" fmla="*/ 295 w 439"/>
                <a:gd name="T15" fmla="*/ 227 h 227"/>
                <a:gd name="T16" fmla="*/ 295 w 439"/>
                <a:gd name="T17" fmla="*/ 212 h 227"/>
                <a:gd name="T18" fmla="*/ 280 w 439"/>
                <a:gd name="T19" fmla="*/ 220 h 227"/>
                <a:gd name="T20" fmla="*/ 265 w 439"/>
                <a:gd name="T21" fmla="*/ 204 h 227"/>
                <a:gd name="T22" fmla="*/ 250 w 439"/>
                <a:gd name="T23" fmla="*/ 212 h 227"/>
                <a:gd name="T24" fmla="*/ 242 w 439"/>
                <a:gd name="T25" fmla="*/ 197 h 227"/>
                <a:gd name="T26" fmla="*/ 227 w 439"/>
                <a:gd name="T27" fmla="*/ 204 h 227"/>
                <a:gd name="T28" fmla="*/ 189 w 439"/>
                <a:gd name="T29" fmla="*/ 189 h 227"/>
                <a:gd name="T30" fmla="*/ 181 w 439"/>
                <a:gd name="T31" fmla="*/ 174 h 227"/>
                <a:gd name="T32" fmla="*/ 159 w 439"/>
                <a:gd name="T33" fmla="*/ 182 h 227"/>
                <a:gd name="T34" fmla="*/ 144 w 439"/>
                <a:gd name="T35" fmla="*/ 167 h 227"/>
                <a:gd name="T36" fmla="*/ 151 w 439"/>
                <a:gd name="T37" fmla="*/ 45 h 227"/>
                <a:gd name="T38" fmla="*/ 0 w 439"/>
                <a:gd name="T39" fmla="*/ 38 h 227"/>
                <a:gd name="T40" fmla="*/ 0 w 439"/>
                <a:gd name="T41" fmla="*/ 0 h 227"/>
                <a:gd name="T42" fmla="*/ 53 w 439"/>
                <a:gd name="T43" fmla="*/ 7 h 227"/>
                <a:gd name="T44" fmla="*/ 424 w 439"/>
                <a:gd name="T45" fmla="*/ 15 h 227"/>
                <a:gd name="T46" fmla="*/ 424 w 439"/>
                <a:gd name="T47" fmla="*/ 45 h 227"/>
                <a:gd name="T48" fmla="*/ 439 w 439"/>
                <a:gd name="T49" fmla="*/ 121 h 227"/>
                <a:gd name="T50" fmla="*/ 439 w 439"/>
                <a:gd name="T5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9" h="227">
                  <a:moveTo>
                    <a:pt x="439" y="227"/>
                  </a:moveTo>
                  <a:lnTo>
                    <a:pt x="393" y="212"/>
                  </a:lnTo>
                  <a:lnTo>
                    <a:pt x="348" y="220"/>
                  </a:lnTo>
                  <a:lnTo>
                    <a:pt x="340" y="227"/>
                  </a:lnTo>
                  <a:lnTo>
                    <a:pt x="325" y="212"/>
                  </a:lnTo>
                  <a:lnTo>
                    <a:pt x="318" y="220"/>
                  </a:lnTo>
                  <a:lnTo>
                    <a:pt x="302" y="212"/>
                  </a:lnTo>
                  <a:lnTo>
                    <a:pt x="295" y="227"/>
                  </a:lnTo>
                  <a:lnTo>
                    <a:pt x="295" y="212"/>
                  </a:lnTo>
                  <a:lnTo>
                    <a:pt x="280" y="220"/>
                  </a:lnTo>
                  <a:lnTo>
                    <a:pt x="265" y="204"/>
                  </a:lnTo>
                  <a:lnTo>
                    <a:pt x="250" y="212"/>
                  </a:lnTo>
                  <a:lnTo>
                    <a:pt x="242" y="197"/>
                  </a:lnTo>
                  <a:lnTo>
                    <a:pt x="227" y="204"/>
                  </a:lnTo>
                  <a:lnTo>
                    <a:pt x="189" y="189"/>
                  </a:lnTo>
                  <a:lnTo>
                    <a:pt x="181" y="174"/>
                  </a:lnTo>
                  <a:lnTo>
                    <a:pt x="159" y="182"/>
                  </a:lnTo>
                  <a:lnTo>
                    <a:pt x="144" y="167"/>
                  </a:lnTo>
                  <a:lnTo>
                    <a:pt x="151" y="4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53" y="7"/>
                  </a:lnTo>
                  <a:lnTo>
                    <a:pt x="424" y="15"/>
                  </a:lnTo>
                  <a:lnTo>
                    <a:pt x="424" y="45"/>
                  </a:lnTo>
                  <a:lnTo>
                    <a:pt x="439" y="121"/>
                  </a:lnTo>
                  <a:lnTo>
                    <a:pt x="439" y="227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631"/>
            <p:cNvSpPr>
              <a:spLocks/>
            </p:cNvSpPr>
            <p:nvPr/>
          </p:nvSpPr>
          <p:spPr bwMode="auto">
            <a:xfrm>
              <a:off x="2551" y="2240"/>
              <a:ext cx="439" cy="235"/>
            </a:xfrm>
            <a:custGeom>
              <a:avLst/>
              <a:gdLst>
                <a:gd name="T0" fmla="*/ 439 w 439"/>
                <a:gd name="T1" fmla="*/ 227 h 235"/>
                <a:gd name="T2" fmla="*/ 393 w 439"/>
                <a:gd name="T3" fmla="*/ 212 h 235"/>
                <a:gd name="T4" fmla="*/ 348 w 439"/>
                <a:gd name="T5" fmla="*/ 220 h 235"/>
                <a:gd name="T6" fmla="*/ 340 w 439"/>
                <a:gd name="T7" fmla="*/ 227 h 235"/>
                <a:gd name="T8" fmla="*/ 325 w 439"/>
                <a:gd name="T9" fmla="*/ 212 h 235"/>
                <a:gd name="T10" fmla="*/ 318 w 439"/>
                <a:gd name="T11" fmla="*/ 220 h 235"/>
                <a:gd name="T12" fmla="*/ 302 w 439"/>
                <a:gd name="T13" fmla="*/ 212 h 235"/>
                <a:gd name="T14" fmla="*/ 295 w 439"/>
                <a:gd name="T15" fmla="*/ 227 h 235"/>
                <a:gd name="T16" fmla="*/ 295 w 439"/>
                <a:gd name="T17" fmla="*/ 212 h 235"/>
                <a:gd name="T18" fmla="*/ 280 w 439"/>
                <a:gd name="T19" fmla="*/ 220 h 235"/>
                <a:gd name="T20" fmla="*/ 265 w 439"/>
                <a:gd name="T21" fmla="*/ 204 h 235"/>
                <a:gd name="T22" fmla="*/ 250 w 439"/>
                <a:gd name="T23" fmla="*/ 212 h 235"/>
                <a:gd name="T24" fmla="*/ 242 w 439"/>
                <a:gd name="T25" fmla="*/ 197 h 235"/>
                <a:gd name="T26" fmla="*/ 227 w 439"/>
                <a:gd name="T27" fmla="*/ 204 h 235"/>
                <a:gd name="T28" fmla="*/ 189 w 439"/>
                <a:gd name="T29" fmla="*/ 189 h 235"/>
                <a:gd name="T30" fmla="*/ 181 w 439"/>
                <a:gd name="T31" fmla="*/ 174 h 235"/>
                <a:gd name="T32" fmla="*/ 159 w 439"/>
                <a:gd name="T33" fmla="*/ 182 h 235"/>
                <a:gd name="T34" fmla="*/ 144 w 439"/>
                <a:gd name="T35" fmla="*/ 167 h 235"/>
                <a:gd name="T36" fmla="*/ 151 w 439"/>
                <a:gd name="T37" fmla="*/ 45 h 235"/>
                <a:gd name="T38" fmla="*/ 0 w 439"/>
                <a:gd name="T39" fmla="*/ 38 h 235"/>
                <a:gd name="T40" fmla="*/ 0 w 439"/>
                <a:gd name="T41" fmla="*/ 0 h 235"/>
                <a:gd name="T42" fmla="*/ 53 w 439"/>
                <a:gd name="T43" fmla="*/ 7 h 235"/>
                <a:gd name="T44" fmla="*/ 424 w 439"/>
                <a:gd name="T45" fmla="*/ 15 h 235"/>
                <a:gd name="T46" fmla="*/ 424 w 439"/>
                <a:gd name="T47" fmla="*/ 45 h 235"/>
                <a:gd name="T48" fmla="*/ 439 w 439"/>
                <a:gd name="T49" fmla="*/ 121 h 235"/>
                <a:gd name="T50" fmla="*/ 439 w 439"/>
                <a:gd name="T51" fmla="*/ 227 h 235"/>
                <a:gd name="T52" fmla="*/ 439 w 439"/>
                <a:gd name="T5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9" h="235">
                  <a:moveTo>
                    <a:pt x="439" y="227"/>
                  </a:moveTo>
                  <a:lnTo>
                    <a:pt x="393" y="212"/>
                  </a:lnTo>
                  <a:lnTo>
                    <a:pt x="348" y="220"/>
                  </a:lnTo>
                  <a:lnTo>
                    <a:pt x="340" y="227"/>
                  </a:lnTo>
                  <a:lnTo>
                    <a:pt x="325" y="212"/>
                  </a:lnTo>
                  <a:lnTo>
                    <a:pt x="318" y="220"/>
                  </a:lnTo>
                  <a:lnTo>
                    <a:pt x="302" y="212"/>
                  </a:lnTo>
                  <a:lnTo>
                    <a:pt x="295" y="227"/>
                  </a:lnTo>
                  <a:lnTo>
                    <a:pt x="295" y="212"/>
                  </a:lnTo>
                  <a:lnTo>
                    <a:pt x="280" y="220"/>
                  </a:lnTo>
                  <a:lnTo>
                    <a:pt x="265" y="204"/>
                  </a:lnTo>
                  <a:lnTo>
                    <a:pt x="250" y="212"/>
                  </a:lnTo>
                  <a:lnTo>
                    <a:pt x="242" y="197"/>
                  </a:lnTo>
                  <a:lnTo>
                    <a:pt x="227" y="204"/>
                  </a:lnTo>
                  <a:lnTo>
                    <a:pt x="189" y="189"/>
                  </a:lnTo>
                  <a:lnTo>
                    <a:pt x="181" y="174"/>
                  </a:lnTo>
                  <a:lnTo>
                    <a:pt x="159" y="182"/>
                  </a:lnTo>
                  <a:lnTo>
                    <a:pt x="144" y="167"/>
                  </a:lnTo>
                  <a:lnTo>
                    <a:pt x="151" y="4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53" y="7"/>
                  </a:lnTo>
                  <a:lnTo>
                    <a:pt x="424" y="15"/>
                  </a:lnTo>
                  <a:lnTo>
                    <a:pt x="424" y="45"/>
                  </a:lnTo>
                  <a:lnTo>
                    <a:pt x="439" y="121"/>
                  </a:lnTo>
                  <a:lnTo>
                    <a:pt x="439" y="227"/>
                  </a:lnTo>
                  <a:lnTo>
                    <a:pt x="439" y="23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632"/>
            <p:cNvSpPr>
              <a:spLocks/>
            </p:cNvSpPr>
            <p:nvPr/>
          </p:nvSpPr>
          <p:spPr bwMode="auto">
            <a:xfrm>
              <a:off x="1590" y="1481"/>
              <a:ext cx="408" cy="341"/>
            </a:xfrm>
            <a:custGeom>
              <a:avLst/>
              <a:gdLst>
                <a:gd name="T0" fmla="*/ 393 w 408"/>
                <a:gd name="T1" fmla="*/ 99 h 341"/>
                <a:gd name="T2" fmla="*/ 302 w 408"/>
                <a:gd name="T3" fmla="*/ 76 h 341"/>
                <a:gd name="T4" fmla="*/ 196 w 408"/>
                <a:gd name="T5" fmla="*/ 76 h 341"/>
                <a:gd name="T6" fmla="*/ 174 w 408"/>
                <a:gd name="T7" fmla="*/ 61 h 341"/>
                <a:gd name="T8" fmla="*/ 151 w 408"/>
                <a:gd name="T9" fmla="*/ 68 h 341"/>
                <a:gd name="T10" fmla="*/ 128 w 408"/>
                <a:gd name="T11" fmla="*/ 53 h 341"/>
                <a:gd name="T12" fmla="*/ 136 w 408"/>
                <a:gd name="T13" fmla="*/ 23 h 341"/>
                <a:gd name="T14" fmla="*/ 121 w 408"/>
                <a:gd name="T15" fmla="*/ 15 h 341"/>
                <a:gd name="T16" fmla="*/ 113 w 408"/>
                <a:gd name="T17" fmla="*/ 8 h 341"/>
                <a:gd name="T18" fmla="*/ 106 w 408"/>
                <a:gd name="T19" fmla="*/ 8 h 341"/>
                <a:gd name="T20" fmla="*/ 90 w 408"/>
                <a:gd name="T21" fmla="*/ 0 h 341"/>
                <a:gd name="T22" fmla="*/ 37 w 408"/>
                <a:gd name="T23" fmla="*/ 144 h 341"/>
                <a:gd name="T24" fmla="*/ 0 w 408"/>
                <a:gd name="T25" fmla="*/ 197 h 341"/>
                <a:gd name="T26" fmla="*/ 0 w 408"/>
                <a:gd name="T27" fmla="*/ 258 h 341"/>
                <a:gd name="T28" fmla="*/ 196 w 408"/>
                <a:gd name="T29" fmla="*/ 311 h 341"/>
                <a:gd name="T30" fmla="*/ 333 w 408"/>
                <a:gd name="T31" fmla="*/ 341 h 341"/>
                <a:gd name="T32" fmla="*/ 363 w 408"/>
                <a:gd name="T33" fmla="*/ 212 h 341"/>
                <a:gd name="T34" fmla="*/ 355 w 408"/>
                <a:gd name="T35" fmla="*/ 190 h 341"/>
                <a:gd name="T36" fmla="*/ 408 w 408"/>
                <a:gd name="T37" fmla="*/ 121 h 341"/>
                <a:gd name="T38" fmla="*/ 393 w 408"/>
                <a:gd name="T39" fmla="*/ 9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" h="341">
                  <a:moveTo>
                    <a:pt x="393" y="99"/>
                  </a:moveTo>
                  <a:lnTo>
                    <a:pt x="302" y="76"/>
                  </a:lnTo>
                  <a:lnTo>
                    <a:pt x="196" y="76"/>
                  </a:lnTo>
                  <a:lnTo>
                    <a:pt x="174" y="61"/>
                  </a:lnTo>
                  <a:lnTo>
                    <a:pt x="151" y="68"/>
                  </a:lnTo>
                  <a:lnTo>
                    <a:pt x="128" y="53"/>
                  </a:lnTo>
                  <a:lnTo>
                    <a:pt x="136" y="23"/>
                  </a:lnTo>
                  <a:lnTo>
                    <a:pt x="121" y="15"/>
                  </a:lnTo>
                  <a:lnTo>
                    <a:pt x="113" y="8"/>
                  </a:lnTo>
                  <a:lnTo>
                    <a:pt x="106" y="8"/>
                  </a:lnTo>
                  <a:lnTo>
                    <a:pt x="90" y="0"/>
                  </a:lnTo>
                  <a:lnTo>
                    <a:pt x="37" y="144"/>
                  </a:lnTo>
                  <a:lnTo>
                    <a:pt x="0" y="197"/>
                  </a:lnTo>
                  <a:lnTo>
                    <a:pt x="0" y="258"/>
                  </a:lnTo>
                  <a:lnTo>
                    <a:pt x="196" y="311"/>
                  </a:lnTo>
                  <a:lnTo>
                    <a:pt x="333" y="341"/>
                  </a:lnTo>
                  <a:lnTo>
                    <a:pt x="363" y="212"/>
                  </a:lnTo>
                  <a:lnTo>
                    <a:pt x="355" y="190"/>
                  </a:lnTo>
                  <a:lnTo>
                    <a:pt x="408" y="121"/>
                  </a:lnTo>
                  <a:lnTo>
                    <a:pt x="393" y="99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633"/>
            <p:cNvSpPr>
              <a:spLocks/>
            </p:cNvSpPr>
            <p:nvPr/>
          </p:nvSpPr>
          <p:spPr bwMode="auto">
            <a:xfrm>
              <a:off x="1590" y="1481"/>
              <a:ext cx="408" cy="341"/>
            </a:xfrm>
            <a:custGeom>
              <a:avLst/>
              <a:gdLst>
                <a:gd name="T0" fmla="*/ 393 w 408"/>
                <a:gd name="T1" fmla="*/ 99 h 341"/>
                <a:gd name="T2" fmla="*/ 302 w 408"/>
                <a:gd name="T3" fmla="*/ 76 h 341"/>
                <a:gd name="T4" fmla="*/ 196 w 408"/>
                <a:gd name="T5" fmla="*/ 76 h 341"/>
                <a:gd name="T6" fmla="*/ 174 w 408"/>
                <a:gd name="T7" fmla="*/ 61 h 341"/>
                <a:gd name="T8" fmla="*/ 151 w 408"/>
                <a:gd name="T9" fmla="*/ 68 h 341"/>
                <a:gd name="T10" fmla="*/ 128 w 408"/>
                <a:gd name="T11" fmla="*/ 53 h 341"/>
                <a:gd name="T12" fmla="*/ 136 w 408"/>
                <a:gd name="T13" fmla="*/ 23 h 341"/>
                <a:gd name="T14" fmla="*/ 121 w 408"/>
                <a:gd name="T15" fmla="*/ 15 h 341"/>
                <a:gd name="T16" fmla="*/ 113 w 408"/>
                <a:gd name="T17" fmla="*/ 8 h 341"/>
                <a:gd name="T18" fmla="*/ 106 w 408"/>
                <a:gd name="T19" fmla="*/ 8 h 341"/>
                <a:gd name="T20" fmla="*/ 90 w 408"/>
                <a:gd name="T21" fmla="*/ 0 h 341"/>
                <a:gd name="T22" fmla="*/ 37 w 408"/>
                <a:gd name="T23" fmla="*/ 144 h 341"/>
                <a:gd name="T24" fmla="*/ 0 w 408"/>
                <a:gd name="T25" fmla="*/ 197 h 341"/>
                <a:gd name="T26" fmla="*/ 0 w 408"/>
                <a:gd name="T27" fmla="*/ 258 h 341"/>
                <a:gd name="T28" fmla="*/ 196 w 408"/>
                <a:gd name="T29" fmla="*/ 311 h 341"/>
                <a:gd name="T30" fmla="*/ 333 w 408"/>
                <a:gd name="T31" fmla="*/ 341 h 341"/>
                <a:gd name="T32" fmla="*/ 363 w 408"/>
                <a:gd name="T33" fmla="*/ 212 h 341"/>
                <a:gd name="T34" fmla="*/ 355 w 408"/>
                <a:gd name="T35" fmla="*/ 190 h 341"/>
                <a:gd name="T36" fmla="*/ 408 w 408"/>
                <a:gd name="T37" fmla="*/ 121 h 341"/>
                <a:gd name="T38" fmla="*/ 393 w 408"/>
                <a:gd name="T39" fmla="*/ 99 h 341"/>
                <a:gd name="T40" fmla="*/ 393 w 408"/>
                <a:gd name="T41" fmla="*/ 10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341">
                  <a:moveTo>
                    <a:pt x="393" y="99"/>
                  </a:moveTo>
                  <a:lnTo>
                    <a:pt x="302" y="76"/>
                  </a:lnTo>
                  <a:lnTo>
                    <a:pt x="196" y="76"/>
                  </a:lnTo>
                  <a:lnTo>
                    <a:pt x="174" y="61"/>
                  </a:lnTo>
                  <a:lnTo>
                    <a:pt x="151" y="68"/>
                  </a:lnTo>
                  <a:lnTo>
                    <a:pt x="128" y="53"/>
                  </a:lnTo>
                  <a:lnTo>
                    <a:pt x="136" y="23"/>
                  </a:lnTo>
                  <a:lnTo>
                    <a:pt x="121" y="15"/>
                  </a:lnTo>
                  <a:lnTo>
                    <a:pt x="113" y="8"/>
                  </a:lnTo>
                  <a:lnTo>
                    <a:pt x="106" y="8"/>
                  </a:lnTo>
                  <a:lnTo>
                    <a:pt x="90" y="0"/>
                  </a:lnTo>
                  <a:lnTo>
                    <a:pt x="37" y="144"/>
                  </a:lnTo>
                  <a:lnTo>
                    <a:pt x="0" y="197"/>
                  </a:lnTo>
                  <a:lnTo>
                    <a:pt x="0" y="258"/>
                  </a:lnTo>
                  <a:lnTo>
                    <a:pt x="196" y="311"/>
                  </a:lnTo>
                  <a:lnTo>
                    <a:pt x="333" y="341"/>
                  </a:lnTo>
                  <a:lnTo>
                    <a:pt x="363" y="212"/>
                  </a:lnTo>
                  <a:lnTo>
                    <a:pt x="355" y="190"/>
                  </a:lnTo>
                  <a:lnTo>
                    <a:pt x="408" y="121"/>
                  </a:lnTo>
                  <a:lnTo>
                    <a:pt x="393" y="99"/>
                  </a:lnTo>
                  <a:lnTo>
                    <a:pt x="393" y="10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634"/>
            <p:cNvSpPr>
              <a:spLocks/>
            </p:cNvSpPr>
            <p:nvPr/>
          </p:nvSpPr>
          <p:spPr bwMode="auto">
            <a:xfrm>
              <a:off x="3641" y="1830"/>
              <a:ext cx="295" cy="190"/>
            </a:xfrm>
            <a:custGeom>
              <a:avLst/>
              <a:gdLst>
                <a:gd name="T0" fmla="*/ 257 w 295"/>
                <a:gd name="T1" fmla="*/ 30 h 190"/>
                <a:gd name="T2" fmla="*/ 249 w 295"/>
                <a:gd name="T3" fmla="*/ 8 h 190"/>
                <a:gd name="T4" fmla="*/ 234 w 295"/>
                <a:gd name="T5" fmla="*/ 0 h 190"/>
                <a:gd name="T6" fmla="*/ 30 w 295"/>
                <a:gd name="T7" fmla="*/ 38 h 190"/>
                <a:gd name="T8" fmla="*/ 30 w 295"/>
                <a:gd name="T9" fmla="*/ 23 h 190"/>
                <a:gd name="T10" fmla="*/ 0 w 295"/>
                <a:gd name="T11" fmla="*/ 46 h 190"/>
                <a:gd name="T12" fmla="*/ 7 w 295"/>
                <a:gd name="T13" fmla="*/ 137 h 190"/>
                <a:gd name="T14" fmla="*/ 22 w 295"/>
                <a:gd name="T15" fmla="*/ 190 h 190"/>
                <a:gd name="T16" fmla="*/ 68 w 295"/>
                <a:gd name="T17" fmla="*/ 182 h 190"/>
                <a:gd name="T18" fmla="*/ 249 w 295"/>
                <a:gd name="T19" fmla="*/ 152 h 190"/>
                <a:gd name="T20" fmla="*/ 264 w 295"/>
                <a:gd name="T21" fmla="*/ 137 h 190"/>
                <a:gd name="T22" fmla="*/ 295 w 295"/>
                <a:gd name="T23" fmla="*/ 114 h 190"/>
                <a:gd name="T24" fmla="*/ 264 w 295"/>
                <a:gd name="T25" fmla="*/ 83 h 190"/>
                <a:gd name="T26" fmla="*/ 257 w 295"/>
                <a:gd name="T27" fmla="*/ 61 h 190"/>
                <a:gd name="T28" fmla="*/ 272 w 295"/>
                <a:gd name="T29" fmla="*/ 38 h 190"/>
                <a:gd name="T30" fmla="*/ 257 w 295"/>
                <a:gd name="T31" fmla="*/ 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190">
                  <a:moveTo>
                    <a:pt x="257" y="30"/>
                  </a:moveTo>
                  <a:lnTo>
                    <a:pt x="249" y="8"/>
                  </a:lnTo>
                  <a:lnTo>
                    <a:pt x="234" y="0"/>
                  </a:lnTo>
                  <a:lnTo>
                    <a:pt x="30" y="38"/>
                  </a:lnTo>
                  <a:lnTo>
                    <a:pt x="30" y="23"/>
                  </a:lnTo>
                  <a:lnTo>
                    <a:pt x="0" y="46"/>
                  </a:lnTo>
                  <a:lnTo>
                    <a:pt x="7" y="137"/>
                  </a:lnTo>
                  <a:lnTo>
                    <a:pt x="22" y="190"/>
                  </a:lnTo>
                  <a:lnTo>
                    <a:pt x="68" y="182"/>
                  </a:lnTo>
                  <a:lnTo>
                    <a:pt x="249" y="152"/>
                  </a:lnTo>
                  <a:lnTo>
                    <a:pt x="264" y="137"/>
                  </a:lnTo>
                  <a:lnTo>
                    <a:pt x="295" y="114"/>
                  </a:lnTo>
                  <a:lnTo>
                    <a:pt x="264" y="83"/>
                  </a:lnTo>
                  <a:lnTo>
                    <a:pt x="257" y="61"/>
                  </a:lnTo>
                  <a:lnTo>
                    <a:pt x="272" y="38"/>
                  </a:lnTo>
                  <a:lnTo>
                    <a:pt x="257" y="30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635"/>
            <p:cNvSpPr>
              <a:spLocks/>
            </p:cNvSpPr>
            <p:nvPr/>
          </p:nvSpPr>
          <p:spPr bwMode="auto">
            <a:xfrm>
              <a:off x="3641" y="1830"/>
              <a:ext cx="295" cy="190"/>
            </a:xfrm>
            <a:custGeom>
              <a:avLst/>
              <a:gdLst>
                <a:gd name="T0" fmla="*/ 257 w 295"/>
                <a:gd name="T1" fmla="*/ 30 h 190"/>
                <a:gd name="T2" fmla="*/ 249 w 295"/>
                <a:gd name="T3" fmla="*/ 8 h 190"/>
                <a:gd name="T4" fmla="*/ 234 w 295"/>
                <a:gd name="T5" fmla="*/ 0 h 190"/>
                <a:gd name="T6" fmla="*/ 30 w 295"/>
                <a:gd name="T7" fmla="*/ 38 h 190"/>
                <a:gd name="T8" fmla="*/ 30 w 295"/>
                <a:gd name="T9" fmla="*/ 23 h 190"/>
                <a:gd name="T10" fmla="*/ 0 w 295"/>
                <a:gd name="T11" fmla="*/ 46 h 190"/>
                <a:gd name="T12" fmla="*/ 7 w 295"/>
                <a:gd name="T13" fmla="*/ 137 h 190"/>
                <a:gd name="T14" fmla="*/ 22 w 295"/>
                <a:gd name="T15" fmla="*/ 190 h 190"/>
                <a:gd name="T16" fmla="*/ 68 w 295"/>
                <a:gd name="T17" fmla="*/ 182 h 190"/>
                <a:gd name="T18" fmla="*/ 249 w 295"/>
                <a:gd name="T19" fmla="*/ 152 h 190"/>
                <a:gd name="T20" fmla="*/ 264 w 295"/>
                <a:gd name="T21" fmla="*/ 137 h 190"/>
                <a:gd name="T22" fmla="*/ 295 w 295"/>
                <a:gd name="T23" fmla="*/ 114 h 190"/>
                <a:gd name="T24" fmla="*/ 264 w 295"/>
                <a:gd name="T25" fmla="*/ 83 h 190"/>
                <a:gd name="T26" fmla="*/ 257 w 295"/>
                <a:gd name="T27" fmla="*/ 61 h 190"/>
                <a:gd name="T28" fmla="*/ 272 w 295"/>
                <a:gd name="T29" fmla="*/ 38 h 190"/>
                <a:gd name="T30" fmla="*/ 257 w 295"/>
                <a:gd name="T31" fmla="*/ 30 h 190"/>
                <a:gd name="T32" fmla="*/ 257 w 295"/>
                <a:gd name="T33" fmla="*/ 3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190">
                  <a:moveTo>
                    <a:pt x="257" y="30"/>
                  </a:moveTo>
                  <a:lnTo>
                    <a:pt x="249" y="8"/>
                  </a:lnTo>
                  <a:lnTo>
                    <a:pt x="234" y="0"/>
                  </a:lnTo>
                  <a:lnTo>
                    <a:pt x="30" y="38"/>
                  </a:lnTo>
                  <a:lnTo>
                    <a:pt x="30" y="23"/>
                  </a:lnTo>
                  <a:lnTo>
                    <a:pt x="0" y="46"/>
                  </a:lnTo>
                  <a:lnTo>
                    <a:pt x="7" y="137"/>
                  </a:lnTo>
                  <a:lnTo>
                    <a:pt x="22" y="190"/>
                  </a:lnTo>
                  <a:lnTo>
                    <a:pt x="68" y="182"/>
                  </a:lnTo>
                  <a:lnTo>
                    <a:pt x="249" y="152"/>
                  </a:lnTo>
                  <a:lnTo>
                    <a:pt x="264" y="137"/>
                  </a:lnTo>
                  <a:lnTo>
                    <a:pt x="295" y="114"/>
                  </a:lnTo>
                  <a:lnTo>
                    <a:pt x="264" y="83"/>
                  </a:lnTo>
                  <a:lnTo>
                    <a:pt x="257" y="61"/>
                  </a:lnTo>
                  <a:lnTo>
                    <a:pt x="272" y="38"/>
                  </a:lnTo>
                  <a:lnTo>
                    <a:pt x="257" y="30"/>
                  </a:lnTo>
                  <a:lnTo>
                    <a:pt x="257" y="3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636"/>
            <p:cNvSpPr>
              <a:spLocks/>
            </p:cNvSpPr>
            <p:nvPr/>
          </p:nvSpPr>
          <p:spPr bwMode="auto">
            <a:xfrm>
              <a:off x="4042" y="1784"/>
              <a:ext cx="22" cy="54"/>
            </a:xfrm>
            <a:custGeom>
              <a:avLst/>
              <a:gdLst>
                <a:gd name="T0" fmla="*/ 22 w 22"/>
                <a:gd name="T1" fmla="*/ 16 h 54"/>
                <a:gd name="T2" fmla="*/ 15 w 22"/>
                <a:gd name="T3" fmla="*/ 0 h 54"/>
                <a:gd name="T4" fmla="*/ 0 w 22"/>
                <a:gd name="T5" fmla="*/ 8 h 54"/>
                <a:gd name="T6" fmla="*/ 7 w 22"/>
                <a:gd name="T7" fmla="*/ 46 h 54"/>
                <a:gd name="T8" fmla="*/ 7 w 22"/>
                <a:gd name="T9" fmla="*/ 54 h 54"/>
                <a:gd name="T10" fmla="*/ 22 w 22"/>
                <a:gd name="T11" fmla="*/ 46 h 54"/>
                <a:gd name="T12" fmla="*/ 22 w 22"/>
                <a:gd name="T13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4">
                  <a:moveTo>
                    <a:pt x="22" y="16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7" y="46"/>
                  </a:lnTo>
                  <a:lnTo>
                    <a:pt x="7" y="54"/>
                  </a:lnTo>
                  <a:lnTo>
                    <a:pt x="22" y="46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637"/>
            <p:cNvSpPr>
              <a:spLocks/>
            </p:cNvSpPr>
            <p:nvPr/>
          </p:nvSpPr>
          <p:spPr bwMode="auto">
            <a:xfrm>
              <a:off x="4042" y="1784"/>
              <a:ext cx="22" cy="54"/>
            </a:xfrm>
            <a:custGeom>
              <a:avLst/>
              <a:gdLst>
                <a:gd name="T0" fmla="*/ 22 w 22"/>
                <a:gd name="T1" fmla="*/ 16 h 54"/>
                <a:gd name="T2" fmla="*/ 15 w 22"/>
                <a:gd name="T3" fmla="*/ 0 h 54"/>
                <a:gd name="T4" fmla="*/ 0 w 22"/>
                <a:gd name="T5" fmla="*/ 8 h 54"/>
                <a:gd name="T6" fmla="*/ 7 w 22"/>
                <a:gd name="T7" fmla="*/ 46 h 54"/>
                <a:gd name="T8" fmla="*/ 7 w 22"/>
                <a:gd name="T9" fmla="*/ 54 h 54"/>
                <a:gd name="T10" fmla="*/ 22 w 22"/>
                <a:gd name="T11" fmla="*/ 46 h 54"/>
                <a:gd name="T12" fmla="*/ 22 w 22"/>
                <a:gd name="T13" fmla="*/ 16 h 54"/>
                <a:gd name="T14" fmla="*/ 22 w 22"/>
                <a:gd name="T15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4">
                  <a:moveTo>
                    <a:pt x="22" y="16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7" y="46"/>
                  </a:lnTo>
                  <a:lnTo>
                    <a:pt x="7" y="54"/>
                  </a:lnTo>
                  <a:lnTo>
                    <a:pt x="22" y="46"/>
                  </a:lnTo>
                  <a:lnTo>
                    <a:pt x="22" y="16"/>
                  </a:lnTo>
                  <a:lnTo>
                    <a:pt x="22" y="2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638"/>
            <p:cNvSpPr>
              <a:spLocks/>
            </p:cNvSpPr>
            <p:nvPr/>
          </p:nvSpPr>
          <p:spPr bwMode="auto">
            <a:xfrm>
              <a:off x="4072" y="1807"/>
              <a:ext cx="7" cy="8"/>
            </a:xfrm>
            <a:custGeom>
              <a:avLst/>
              <a:gdLst>
                <a:gd name="T0" fmla="*/ 0 w 7"/>
                <a:gd name="T1" fmla="*/ 0 h 8"/>
                <a:gd name="T2" fmla="*/ 7 w 7"/>
                <a:gd name="T3" fmla="*/ 0 h 8"/>
                <a:gd name="T4" fmla="*/ 7 w 7"/>
                <a:gd name="T5" fmla="*/ 8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639"/>
            <p:cNvSpPr>
              <a:spLocks/>
            </p:cNvSpPr>
            <p:nvPr/>
          </p:nvSpPr>
          <p:spPr bwMode="auto">
            <a:xfrm>
              <a:off x="4072" y="1807"/>
              <a:ext cx="7" cy="8"/>
            </a:xfrm>
            <a:custGeom>
              <a:avLst/>
              <a:gdLst>
                <a:gd name="T0" fmla="*/ 0 w 7"/>
                <a:gd name="T1" fmla="*/ 0 h 8"/>
                <a:gd name="T2" fmla="*/ 7 w 7"/>
                <a:gd name="T3" fmla="*/ 0 h 8"/>
                <a:gd name="T4" fmla="*/ 7 w 7"/>
                <a:gd name="T5" fmla="*/ 8 h 8"/>
                <a:gd name="T6" fmla="*/ 0 w 7"/>
                <a:gd name="T7" fmla="*/ 0 h 8"/>
                <a:gd name="T8" fmla="*/ 0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7" y="0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640"/>
            <p:cNvSpPr>
              <a:spLocks/>
            </p:cNvSpPr>
            <p:nvPr/>
          </p:nvSpPr>
          <p:spPr bwMode="auto">
            <a:xfrm>
              <a:off x="3565" y="2316"/>
              <a:ext cx="257" cy="197"/>
            </a:xfrm>
            <a:custGeom>
              <a:avLst/>
              <a:gdLst>
                <a:gd name="T0" fmla="*/ 257 w 257"/>
                <a:gd name="T1" fmla="*/ 60 h 197"/>
                <a:gd name="T2" fmla="*/ 189 w 257"/>
                <a:gd name="T3" fmla="*/ 7 h 197"/>
                <a:gd name="T4" fmla="*/ 129 w 257"/>
                <a:gd name="T5" fmla="*/ 15 h 197"/>
                <a:gd name="T6" fmla="*/ 113 w 257"/>
                <a:gd name="T7" fmla="*/ 0 h 197"/>
                <a:gd name="T8" fmla="*/ 45 w 257"/>
                <a:gd name="T9" fmla="*/ 7 h 197"/>
                <a:gd name="T10" fmla="*/ 7 w 257"/>
                <a:gd name="T11" fmla="*/ 22 h 197"/>
                <a:gd name="T12" fmla="*/ 0 w 257"/>
                <a:gd name="T13" fmla="*/ 45 h 197"/>
                <a:gd name="T14" fmla="*/ 30 w 257"/>
                <a:gd name="T15" fmla="*/ 53 h 197"/>
                <a:gd name="T16" fmla="*/ 45 w 257"/>
                <a:gd name="T17" fmla="*/ 91 h 197"/>
                <a:gd name="T18" fmla="*/ 113 w 257"/>
                <a:gd name="T19" fmla="*/ 136 h 197"/>
                <a:gd name="T20" fmla="*/ 136 w 257"/>
                <a:gd name="T21" fmla="*/ 182 h 197"/>
                <a:gd name="T22" fmla="*/ 151 w 257"/>
                <a:gd name="T23" fmla="*/ 197 h 197"/>
                <a:gd name="T24" fmla="*/ 159 w 257"/>
                <a:gd name="T25" fmla="*/ 159 h 197"/>
                <a:gd name="T26" fmla="*/ 181 w 257"/>
                <a:gd name="T27" fmla="*/ 159 h 197"/>
                <a:gd name="T28" fmla="*/ 181 w 257"/>
                <a:gd name="T29" fmla="*/ 144 h 197"/>
                <a:gd name="T30" fmla="*/ 189 w 257"/>
                <a:gd name="T31" fmla="*/ 159 h 197"/>
                <a:gd name="T32" fmla="*/ 197 w 257"/>
                <a:gd name="T33" fmla="*/ 151 h 197"/>
                <a:gd name="T34" fmla="*/ 189 w 257"/>
                <a:gd name="T35" fmla="*/ 151 h 197"/>
                <a:gd name="T36" fmla="*/ 197 w 257"/>
                <a:gd name="T37" fmla="*/ 144 h 197"/>
                <a:gd name="T38" fmla="*/ 197 w 257"/>
                <a:gd name="T39" fmla="*/ 136 h 197"/>
                <a:gd name="T40" fmla="*/ 204 w 257"/>
                <a:gd name="T41" fmla="*/ 136 h 197"/>
                <a:gd name="T42" fmla="*/ 227 w 257"/>
                <a:gd name="T43" fmla="*/ 113 h 197"/>
                <a:gd name="T44" fmla="*/ 227 w 257"/>
                <a:gd name="T45" fmla="*/ 91 h 197"/>
                <a:gd name="T46" fmla="*/ 234 w 257"/>
                <a:gd name="T47" fmla="*/ 83 h 197"/>
                <a:gd name="T48" fmla="*/ 234 w 257"/>
                <a:gd name="T49" fmla="*/ 98 h 197"/>
                <a:gd name="T50" fmla="*/ 257 w 257"/>
                <a:gd name="T51" fmla="*/ 6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7" h="197">
                  <a:moveTo>
                    <a:pt x="257" y="60"/>
                  </a:moveTo>
                  <a:lnTo>
                    <a:pt x="189" y="7"/>
                  </a:lnTo>
                  <a:lnTo>
                    <a:pt x="129" y="15"/>
                  </a:lnTo>
                  <a:lnTo>
                    <a:pt x="113" y="0"/>
                  </a:lnTo>
                  <a:lnTo>
                    <a:pt x="45" y="7"/>
                  </a:lnTo>
                  <a:lnTo>
                    <a:pt x="7" y="22"/>
                  </a:lnTo>
                  <a:lnTo>
                    <a:pt x="0" y="45"/>
                  </a:lnTo>
                  <a:lnTo>
                    <a:pt x="30" y="53"/>
                  </a:lnTo>
                  <a:lnTo>
                    <a:pt x="45" y="91"/>
                  </a:lnTo>
                  <a:lnTo>
                    <a:pt x="113" y="136"/>
                  </a:lnTo>
                  <a:lnTo>
                    <a:pt x="136" y="182"/>
                  </a:lnTo>
                  <a:lnTo>
                    <a:pt x="151" y="197"/>
                  </a:lnTo>
                  <a:lnTo>
                    <a:pt x="159" y="159"/>
                  </a:lnTo>
                  <a:lnTo>
                    <a:pt x="181" y="159"/>
                  </a:lnTo>
                  <a:lnTo>
                    <a:pt x="181" y="144"/>
                  </a:lnTo>
                  <a:lnTo>
                    <a:pt x="189" y="159"/>
                  </a:lnTo>
                  <a:lnTo>
                    <a:pt x="197" y="151"/>
                  </a:lnTo>
                  <a:lnTo>
                    <a:pt x="189" y="151"/>
                  </a:lnTo>
                  <a:lnTo>
                    <a:pt x="197" y="144"/>
                  </a:lnTo>
                  <a:lnTo>
                    <a:pt x="197" y="136"/>
                  </a:lnTo>
                  <a:lnTo>
                    <a:pt x="204" y="136"/>
                  </a:lnTo>
                  <a:lnTo>
                    <a:pt x="227" y="113"/>
                  </a:lnTo>
                  <a:lnTo>
                    <a:pt x="227" y="91"/>
                  </a:lnTo>
                  <a:lnTo>
                    <a:pt x="234" y="83"/>
                  </a:lnTo>
                  <a:lnTo>
                    <a:pt x="234" y="98"/>
                  </a:lnTo>
                  <a:lnTo>
                    <a:pt x="257" y="6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641"/>
            <p:cNvSpPr>
              <a:spLocks/>
            </p:cNvSpPr>
            <p:nvPr/>
          </p:nvSpPr>
          <p:spPr bwMode="auto">
            <a:xfrm>
              <a:off x="3565" y="2316"/>
              <a:ext cx="257" cy="197"/>
            </a:xfrm>
            <a:custGeom>
              <a:avLst/>
              <a:gdLst>
                <a:gd name="T0" fmla="*/ 257 w 257"/>
                <a:gd name="T1" fmla="*/ 60 h 197"/>
                <a:gd name="T2" fmla="*/ 189 w 257"/>
                <a:gd name="T3" fmla="*/ 7 h 197"/>
                <a:gd name="T4" fmla="*/ 129 w 257"/>
                <a:gd name="T5" fmla="*/ 15 h 197"/>
                <a:gd name="T6" fmla="*/ 113 w 257"/>
                <a:gd name="T7" fmla="*/ 0 h 197"/>
                <a:gd name="T8" fmla="*/ 45 w 257"/>
                <a:gd name="T9" fmla="*/ 7 h 197"/>
                <a:gd name="T10" fmla="*/ 7 w 257"/>
                <a:gd name="T11" fmla="*/ 22 h 197"/>
                <a:gd name="T12" fmla="*/ 0 w 257"/>
                <a:gd name="T13" fmla="*/ 45 h 197"/>
                <a:gd name="T14" fmla="*/ 30 w 257"/>
                <a:gd name="T15" fmla="*/ 53 h 197"/>
                <a:gd name="T16" fmla="*/ 45 w 257"/>
                <a:gd name="T17" fmla="*/ 91 h 197"/>
                <a:gd name="T18" fmla="*/ 113 w 257"/>
                <a:gd name="T19" fmla="*/ 136 h 197"/>
                <a:gd name="T20" fmla="*/ 136 w 257"/>
                <a:gd name="T21" fmla="*/ 182 h 197"/>
                <a:gd name="T22" fmla="*/ 151 w 257"/>
                <a:gd name="T23" fmla="*/ 197 h 197"/>
                <a:gd name="T24" fmla="*/ 159 w 257"/>
                <a:gd name="T25" fmla="*/ 159 h 197"/>
                <a:gd name="T26" fmla="*/ 181 w 257"/>
                <a:gd name="T27" fmla="*/ 159 h 197"/>
                <a:gd name="T28" fmla="*/ 181 w 257"/>
                <a:gd name="T29" fmla="*/ 144 h 197"/>
                <a:gd name="T30" fmla="*/ 189 w 257"/>
                <a:gd name="T31" fmla="*/ 159 h 197"/>
                <a:gd name="T32" fmla="*/ 197 w 257"/>
                <a:gd name="T33" fmla="*/ 151 h 197"/>
                <a:gd name="T34" fmla="*/ 189 w 257"/>
                <a:gd name="T35" fmla="*/ 151 h 197"/>
                <a:gd name="T36" fmla="*/ 197 w 257"/>
                <a:gd name="T37" fmla="*/ 144 h 197"/>
                <a:gd name="T38" fmla="*/ 197 w 257"/>
                <a:gd name="T39" fmla="*/ 136 h 197"/>
                <a:gd name="T40" fmla="*/ 204 w 257"/>
                <a:gd name="T41" fmla="*/ 136 h 197"/>
                <a:gd name="T42" fmla="*/ 227 w 257"/>
                <a:gd name="T43" fmla="*/ 113 h 197"/>
                <a:gd name="T44" fmla="*/ 227 w 257"/>
                <a:gd name="T45" fmla="*/ 91 h 197"/>
                <a:gd name="T46" fmla="*/ 234 w 257"/>
                <a:gd name="T47" fmla="*/ 83 h 197"/>
                <a:gd name="T48" fmla="*/ 234 w 257"/>
                <a:gd name="T49" fmla="*/ 98 h 197"/>
                <a:gd name="T50" fmla="*/ 257 w 257"/>
                <a:gd name="T51" fmla="*/ 60 h 197"/>
                <a:gd name="T52" fmla="*/ 257 w 257"/>
                <a:gd name="T53" fmla="*/ 6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197">
                  <a:moveTo>
                    <a:pt x="257" y="60"/>
                  </a:moveTo>
                  <a:lnTo>
                    <a:pt x="189" y="7"/>
                  </a:lnTo>
                  <a:lnTo>
                    <a:pt x="129" y="15"/>
                  </a:lnTo>
                  <a:lnTo>
                    <a:pt x="113" y="0"/>
                  </a:lnTo>
                  <a:lnTo>
                    <a:pt x="45" y="7"/>
                  </a:lnTo>
                  <a:lnTo>
                    <a:pt x="7" y="22"/>
                  </a:lnTo>
                  <a:lnTo>
                    <a:pt x="0" y="45"/>
                  </a:lnTo>
                  <a:lnTo>
                    <a:pt x="30" y="53"/>
                  </a:lnTo>
                  <a:lnTo>
                    <a:pt x="45" y="91"/>
                  </a:lnTo>
                  <a:lnTo>
                    <a:pt x="113" y="136"/>
                  </a:lnTo>
                  <a:lnTo>
                    <a:pt x="136" y="182"/>
                  </a:lnTo>
                  <a:lnTo>
                    <a:pt x="151" y="197"/>
                  </a:lnTo>
                  <a:lnTo>
                    <a:pt x="159" y="159"/>
                  </a:lnTo>
                  <a:lnTo>
                    <a:pt x="181" y="159"/>
                  </a:lnTo>
                  <a:lnTo>
                    <a:pt x="181" y="144"/>
                  </a:lnTo>
                  <a:lnTo>
                    <a:pt x="189" y="159"/>
                  </a:lnTo>
                  <a:lnTo>
                    <a:pt x="197" y="151"/>
                  </a:lnTo>
                  <a:lnTo>
                    <a:pt x="189" y="151"/>
                  </a:lnTo>
                  <a:lnTo>
                    <a:pt x="197" y="144"/>
                  </a:lnTo>
                  <a:lnTo>
                    <a:pt x="197" y="136"/>
                  </a:lnTo>
                  <a:lnTo>
                    <a:pt x="204" y="136"/>
                  </a:lnTo>
                  <a:lnTo>
                    <a:pt x="227" y="113"/>
                  </a:lnTo>
                  <a:lnTo>
                    <a:pt x="227" y="91"/>
                  </a:lnTo>
                  <a:lnTo>
                    <a:pt x="234" y="83"/>
                  </a:lnTo>
                  <a:lnTo>
                    <a:pt x="234" y="98"/>
                  </a:lnTo>
                  <a:lnTo>
                    <a:pt x="257" y="60"/>
                  </a:lnTo>
                  <a:lnTo>
                    <a:pt x="257" y="6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642"/>
            <p:cNvSpPr>
              <a:spLocks/>
            </p:cNvSpPr>
            <p:nvPr/>
          </p:nvSpPr>
          <p:spPr bwMode="auto">
            <a:xfrm>
              <a:off x="2536" y="1671"/>
              <a:ext cx="348" cy="235"/>
            </a:xfrm>
            <a:custGeom>
              <a:avLst/>
              <a:gdLst>
                <a:gd name="T0" fmla="*/ 340 w 348"/>
                <a:gd name="T1" fmla="*/ 220 h 235"/>
                <a:gd name="T2" fmla="*/ 348 w 348"/>
                <a:gd name="T3" fmla="*/ 235 h 235"/>
                <a:gd name="T4" fmla="*/ 317 w 348"/>
                <a:gd name="T5" fmla="*/ 212 h 235"/>
                <a:gd name="T6" fmla="*/ 280 w 348"/>
                <a:gd name="T7" fmla="*/ 212 h 235"/>
                <a:gd name="T8" fmla="*/ 257 w 348"/>
                <a:gd name="T9" fmla="*/ 197 h 235"/>
                <a:gd name="T10" fmla="*/ 0 w 348"/>
                <a:gd name="T11" fmla="*/ 182 h 235"/>
                <a:gd name="T12" fmla="*/ 7 w 348"/>
                <a:gd name="T13" fmla="*/ 53 h 235"/>
                <a:gd name="T14" fmla="*/ 15 w 348"/>
                <a:gd name="T15" fmla="*/ 0 h 235"/>
                <a:gd name="T16" fmla="*/ 348 w 348"/>
                <a:gd name="T17" fmla="*/ 15 h 235"/>
                <a:gd name="T18" fmla="*/ 333 w 348"/>
                <a:gd name="T19" fmla="*/ 30 h 235"/>
                <a:gd name="T20" fmla="*/ 348 w 348"/>
                <a:gd name="T21" fmla="*/ 53 h 235"/>
                <a:gd name="T22" fmla="*/ 348 w 348"/>
                <a:gd name="T23" fmla="*/ 167 h 235"/>
                <a:gd name="T24" fmla="*/ 340 w 348"/>
                <a:gd name="T25" fmla="*/ 167 h 235"/>
                <a:gd name="T26" fmla="*/ 348 w 348"/>
                <a:gd name="T27" fmla="*/ 189 h 235"/>
                <a:gd name="T28" fmla="*/ 340 w 348"/>
                <a:gd name="T29" fmla="*/ 22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235">
                  <a:moveTo>
                    <a:pt x="340" y="220"/>
                  </a:moveTo>
                  <a:lnTo>
                    <a:pt x="348" y="235"/>
                  </a:lnTo>
                  <a:lnTo>
                    <a:pt x="317" y="212"/>
                  </a:lnTo>
                  <a:lnTo>
                    <a:pt x="280" y="212"/>
                  </a:lnTo>
                  <a:lnTo>
                    <a:pt x="257" y="197"/>
                  </a:lnTo>
                  <a:lnTo>
                    <a:pt x="0" y="182"/>
                  </a:lnTo>
                  <a:lnTo>
                    <a:pt x="7" y="53"/>
                  </a:lnTo>
                  <a:lnTo>
                    <a:pt x="15" y="0"/>
                  </a:lnTo>
                  <a:lnTo>
                    <a:pt x="348" y="15"/>
                  </a:lnTo>
                  <a:lnTo>
                    <a:pt x="333" y="30"/>
                  </a:lnTo>
                  <a:lnTo>
                    <a:pt x="348" y="53"/>
                  </a:lnTo>
                  <a:lnTo>
                    <a:pt x="348" y="167"/>
                  </a:lnTo>
                  <a:lnTo>
                    <a:pt x="340" y="167"/>
                  </a:lnTo>
                  <a:lnTo>
                    <a:pt x="348" y="189"/>
                  </a:lnTo>
                  <a:lnTo>
                    <a:pt x="340" y="220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643"/>
            <p:cNvSpPr>
              <a:spLocks/>
            </p:cNvSpPr>
            <p:nvPr/>
          </p:nvSpPr>
          <p:spPr bwMode="auto">
            <a:xfrm>
              <a:off x="2536" y="1671"/>
              <a:ext cx="348" cy="235"/>
            </a:xfrm>
            <a:custGeom>
              <a:avLst/>
              <a:gdLst>
                <a:gd name="T0" fmla="*/ 340 w 348"/>
                <a:gd name="T1" fmla="*/ 220 h 235"/>
                <a:gd name="T2" fmla="*/ 348 w 348"/>
                <a:gd name="T3" fmla="*/ 235 h 235"/>
                <a:gd name="T4" fmla="*/ 317 w 348"/>
                <a:gd name="T5" fmla="*/ 212 h 235"/>
                <a:gd name="T6" fmla="*/ 280 w 348"/>
                <a:gd name="T7" fmla="*/ 212 h 235"/>
                <a:gd name="T8" fmla="*/ 257 w 348"/>
                <a:gd name="T9" fmla="*/ 197 h 235"/>
                <a:gd name="T10" fmla="*/ 0 w 348"/>
                <a:gd name="T11" fmla="*/ 182 h 235"/>
                <a:gd name="T12" fmla="*/ 7 w 348"/>
                <a:gd name="T13" fmla="*/ 53 h 235"/>
                <a:gd name="T14" fmla="*/ 15 w 348"/>
                <a:gd name="T15" fmla="*/ 0 h 235"/>
                <a:gd name="T16" fmla="*/ 348 w 348"/>
                <a:gd name="T17" fmla="*/ 15 h 235"/>
                <a:gd name="T18" fmla="*/ 333 w 348"/>
                <a:gd name="T19" fmla="*/ 30 h 235"/>
                <a:gd name="T20" fmla="*/ 348 w 348"/>
                <a:gd name="T21" fmla="*/ 53 h 235"/>
                <a:gd name="T22" fmla="*/ 348 w 348"/>
                <a:gd name="T23" fmla="*/ 167 h 235"/>
                <a:gd name="T24" fmla="*/ 340 w 348"/>
                <a:gd name="T25" fmla="*/ 167 h 235"/>
                <a:gd name="T26" fmla="*/ 348 w 348"/>
                <a:gd name="T27" fmla="*/ 189 h 235"/>
                <a:gd name="T28" fmla="*/ 340 w 348"/>
                <a:gd name="T29" fmla="*/ 220 h 235"/>
                <a:gd name="T30" fmla="*/ 340 w 348"/>
                <a:gd name="T31" fmla="*/ 2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235">
                  <a:moveTo>
                    <a:pt x="340" y="220"/>
                  </a:moveTo>
                  <a:lnTo>
                    <a:pt x="348" y="235"/>
                  </a:lnTo>
                  <a:lnTo>
                    <a:pt x="317" y="212"/>
                  </a:lnTo>
                  <a:lnTo>
                    <a:pt x="280" y="212"/>
                  </a:lnTo>
                  <a:lnTo>
                    <a:pt x="257" y="197"/>
                  </a:lnTo>
                  <a:lnTo>
                    <a:pt x="0" y="182"/>
                  </a:lnTo>
                  <a:lnTo>
                    <a:pt x="7" y="53"/>
                  </a:lnTo>
                  <a:lnTo>
                    <a:pt x="15" y="0"/>
                  </a:lnTo>
                  <a:lnTo>
                    <a:pt x="348" y="15"/>
                  </a:lnTo>
                  <a:lnTo>
                    <a:pt x="333" y="30"/>
                  </a:lnTo>
                  <a:lnTo>
                    <a:pt x="348" y="53"/>
                  </a:lnTo>
                  <a:lnTo>
                    <a:pt x="348" y="167"/>
                  </a:lnTo>
                  <a:lnTo>
                    <a:pt x="340" y="167"/>
                  </a:lnTo>
                  <a:lnTo>
                    <a:pt x="348" y="189"/>
                  </a:lnTo>
                  <a:lnTo>
                    <a:pt x="340" y="220"/>
                  </a:lnTo>
                  <a:lnTo>
                    <a:pt x="340" y="22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644"/>
            <p:cNvSpPr>
              <a:spLocks/>
            </p:cNvSpPr>
            <p:nvPr/>
          </p:nvSpPr>
          <p:spPr bwMode="auto">
            <a:xfrm>
              <a:off x="3202" y="2232"/>
              <a:ext cx="431" cy="144"/>
            </a:xfrm>
            <a:custGeom>
              <a:avLst/>
              <a:gdLst>
                <a:gd name="T0" fmla="*/ 431 w 431"/>
                <a:gd name="T1" fmla="*/ 0 h 144"/>
                <a:gd name="T2" fmla="*/ 431 w 431"/>
                <a:gd name="T3" fmla="*/ 15 h 144"/>
                <a:gd name="T4" fmla="*/ 416 w 431"/>
                <a:gd name="T5" fmla="*/ 30 h 144"/>
                <a:gd name="T6" fmla="*/ 393 w 431"/>
                <a:gd name="T7" fmla="*/ 46 h 144"/>
                <a:gd name="T8" fmla="*/ 386 w 431"/>
                <a:gd name="T9" fmla="*/ 38 h 144"/>
                <a:gd name="T10" fmla="*/ 370 w 431"/>
                <a:gd name="T11" fmla="*/ 61 h 144"/>
                <a:gd name="T12" fmla="*/ 333 w 431"/>
                <a:gd name="T13" fmla="*/ 84 h 144"/>
                <a:gd name="T14" fmla="*/ 325 w 431"/>
                <a:gd name="T15" fmla="*/ 99 h 144"/>
                <a:gd name="T16" fmla="*/ 310 w 431"/>
                <a:gd name="T17" fmla="*/ 99 h 144"/>
                <a:gd name="T18" fmla="*/ 310 w 431"/>
                <a:gd name="T19" fmla="*/ 114 h 144"/>
                <a:gd name="T20" fmla="*/ 242 w 431"/>
                <a:gd name="T21" fmla="*/ 121 h 144"/>
                <a:gd name="T22" fmla="*/ 113 w 431"/>
                <a:gd name="T23" fmla="*/ 137 h 144"/>
                <a:gd name="T24" fmla="*/ 0 w 431"/>
                <a:gd name="T25" fmla="*/ 144 h 144"/>
                <a:gd name="T26" fmla="*/ 15 w 431"/>
                <a:gd name="T27" fmla="*/ 137 h 144"/>
                <a:gd name="T28" fmla="*/ 7 w 431"/>
                <a:gd name="T29" fmla="*/ 114 h 144"/>
                <a:gd name="T30" fmla="*/ 22 w 431"/>
                <a:gd name="T31" fmla="*/ 106 h 144"/>
                <a:gd name="T32" fmla="*/ 15 w 431"/>
                <a:gd name="T33" fmla="*/ 99 h 144"/>
                <a:gd name="T34" fmla="*/ 30 w 431"/>
                <a:gd name="T35" fmla="*/ 84 h 144"/>
                <a:gd name="T36" fmla="*/ 30 w 431"/>
                <a:gd name="T37" fmla="*/ 76 h 144"/>
                <a:gd name="T38" fmla="*/ 37 w 431"/>
                <a:gd name="T39" fmla="*/ 46 h 144"/>
                <a:gd name="T40" fmla="*/ 113 w 431"/>
                <a:gd name="T41" fmla="*/ 38 h 144"/>
                <a:gd name="T42" fmla="*/ 106 w 431"/>
                <a:gd name="T43" fmla="*/ 30 h 144"/>
                <a:gd name="T44" fmla="*/ 333 w 431"/>
                <a:gd name="T45" fmla="*/ 8 h 144"/>
                <a:gd name="T46" fmla="*/ 431 w 431"/>
                <a:gd name="T4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1" h="144">
                  <a:moveTo>
                    <a:pt x="431" y="0"/>
                  </a:moveTo>
                  <a:lnTo>
                    <a:pt x="431" y="15"/>
                  </a:lnTo>
                  <a:lnTo>
                    <a:pt x="416" y="30"/>
                  </a:lnTo>
                  <a:lnTo>
                    <a:pt x="393" y="46"/>
                  </a:lnTo>
                  <a:lnTo>
                    <a:pt x="386" y="38"/>
                  </a:lnTo>
                  <a:lnTo>
                    <a:pt x="370" y="61"/>
                  </a:lnTo>
                  <a:lnTo>
                    <a:pt x="333" y="84"/>
                  </a:lnTo>
                  <a:lnTo>
                    <a:pt x="325" y="99"/>
                  </a:lnTo>
                  <a:lnTo>
                    <a:pt x="310" y="99"/>
                  </a:lnTo>
                  <a:lnTo>
                    <a:pt x="310" y="114"/>
                  </a:lnTo>
                  <a:lnTo>
                    <a:pt x="242" y="121"/>
                  </a:lnTo>
                  <a:lnTo>
                    <a:pt x="113" y="137"/>
                  </a:lnTo>
                  <a:lnTo>
                    <a:pt x="0" y="144"/>
                  </a:lnTo>
                  <a:lnTo>
                    <a:pt x="15" y="137"/>
                  </a:lnTo>
                  <a:lnTo>
                    <a:pt x="7" y="114"/>
                  </a:lnTo>
                  <a:lnTo>
                    <a:pt x="22" y="106"/>
                  </a:lnTo>
                  <a:lnTo>
                    <a:pt x="15" y="99"/>
                  </a:lnTo>
                  <a:lnTo>
                    <a:pt x="30" y="84"/>
                  </a:lnTo>
                  <a:lnTo>
                    <a:pt x="30" y="76"/>
                  </a:lnTo>
                  <a:lnTo>
                    <a:pt x="37" y="46"/>
                  </a:lnTo>
                  <a:lnTo>
                    <a:pt x="113" y="38"/>
                  </a:lnTo>
                  <a:lnTo>
                    <a:pt x="106" y="30"/>
                  </a:lnTo>
                  <a:lnTo>
                    <a:pt x="333" y="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645"/>
            <p:cNvSpPr>
              <a:spLocks/>
            </p:cNvSpPr>
            <p:nvPr/>
          </p:nvSpPr>
          <p:spPr bwMode="auto">
            <a:xfrm>
              <a:off x="3202" y="2232"/>
              <a:ext cx="431" cy="144"/>
            </a:xfrm>
            <a:custGeom>
              <a:avLst/>
              <a:gdLst>
                <a:gd name="T0" fmla="*/ 431 w 431"/>
                <a:gd name="T1" fmla="*/ 0 h 144"/>
                <a:gd name="T2" fmla="*/ 431 w 431"/>
                <a:gd name="T3" fmla="*/ 15 h 144"/>
                <a:gd name="T4" fmla="*/ 416 w 431"/>
                <a:gd name="T5" fmla="*/ 30 h 144"/>
                <a:gd name="T6" fmla="*/ 393 w 431"/>
                <a:gd name="T7" fmla="*/ 46 h 144"/>
                <a:gd name="T8" fmla="*/ 386 w 431"/>
                <a:gd name="T9" fmla="*/ 38 h 144"/>
                <a:gd name="T10" fmla="*/ 370 w 431"/>
                <a:gd name="T11" fmla="*/ 61 h 144"/>
                <a:gd name="T12" fmla="*/ 333 w 431"/>
                <a:gd name="T13" fmla="*/ 84 h 144"/>
                <a:gd name="T14" fmla="*/ 325 w 431"/>
                <a:gd name="T15" fmla="*/ 99 h 144"/>
                <a:gd name="T16" fmla="*/ 310 w 431"/>
                <a:gd name="T17" fmla="*/ 99 h 144"/>
                <a:gd name="T18" fmla="*/ 310 w 431"/>
                <a:gd name="T19" fmla="*/ 114 h 144"/>
                <a:gd name="T20" fmla="*/ 242 w 431"/>
                <a:gd name="T21" fmla="*/ 121 h 144"/>
                <a:gd name="T22" fmla="*/ 113 w 431"/>
                <a:gd name="T23" fmla="*/ 137 h 144"/>
                <a:gd name="T24" fmla="*/ 0 w 431"/>
                <a:gd name="T25" fmla="*/ 144 h 144"/>
                <a:gd name="T26" fmla="*/ 15 w 431"/>
                <a:gd name="T27" fmla="*/ 137 h 144"/>
                <a:gd name="T28" fmla="*/ 7 w 431"/>
                <a:gd name="T29" fmla="*/ 114 h 144"/>
                <a:gd name="T30" fmla="*/ 22 w 431"/>
                <a:gd name="T31" fmla="*/ 106 h 144"/>
                <a:gd name="T32" fmla="*/ 15 w 431"/>
                <a:gd name="T33" fmla="*/ 99 h 144"/>
                <a:gd name="T34" fmla="*/ 30 w 431"/>
                <a:gd name="T35" fmla="*/ 84 h 144"/>
                <a:gd name="T36" fmla="*/ 30 w 431"/>
                <a:gd name="T37" fmla="*/ 76 h 144"/>
                <a:gd name="T38" fmla="*/ 37 w 431"/>
                <a:gd name="T39" fmla="*/ 46 h 144"/>
                <a:gd name="T40" fmla="*/ 113 w 431"/>
                <a:gd name="T41" fmla="*/ 38 h 144"/>
                <a:gd name="T42" fmla="*/ 106 w 431"/>
                <a:gd name="T43" fmla="*/ 30 h 144"/>
                <a:gd name="T44" fmla="*/ 333 w 431"/>
                <a:gd name="T45" fmla="*/ 8 h 144"/>
                <a:gd name="T46" fmla="*/ 431 w 431"/>
                <a:gd name="T47" fmla="*/ 0 h 144"/>
                <a:gd name="T48" fmla="*/ 431 w 431"/>
                <a:gd name="T4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1" h="144">
                  <a:moveTo>
                    <a:pt x="431" y="0"/>
                  </a:moveTo>
                  <a:lnTo>
                    <a:pt x="431" y="15"/>
                  </a:lnTo>
                  <a:lnTo>
                    <a:pt x="416" y="30"/>
                  </a:lnTo>
                  <a:lnTo>
                    <a:pt x="393" y="46"/>
                  </a:lnTo>
                  <a:lnTo>
                    <a:pt x="386" y="38"/>
                  </a:lnTo>
                  <a:lnTo>
                    <a:pt x="370" y="61"/>
                  </a:lnTo>
                  <a:lnTo>
                    <a:pt x="333" y="84"/>
                  </a:lnTo>
                  <a:lnTo>
                    <a:pt x="325" y="99"/>
                  </a:lnTo>
                  <a:lnTo>
                    <a:pt x="310" y="99"/>
                  </a:lnTo>
                  <a:lnTo>
                    <a:pt x="310" y="114"/>
                  </a:lnTo>
                  <a:lnTo>
                    <a:pt x="242" y="121"/>
                  </a:lnTo>
                  <a:lnTo>
                    <a:pt x="113" y="137"/>
                  </a:lnTo>
                  <a:lnTo>
                    <a:pt x="0" y="144"/>
                  </a:lnTo>
                  <a:lnTo>
                    <a:pt x="15" y="137"/>
                  </a:lnTo>
                  <a:lnTo>
                    <a:pt x="7" y="114"/>
                  </a:lnTo>
                  <a:lnTo>
                    <a:pt x="22" y="106"/>
                  </a:lnTo>
                  <a:lnTo>
                    <a:pt x="15" y="99"/>
                  </a:lnTo>
                  <a:lnTo>
                    <a:pt x="30" y="84"/>
                  </a:lnTo>
                  <a:lnTo>
                    <a:pt x="30" y="76"/>
                  </a:lnTo>
                  <a:lnTo>
                    <a:pt x="37" y="46"/>
                  </a:lnTo>
                  <a:lnTo>
                    <a:pt x="113" y="38"/>
                  </a:lnTo>
                  <a:lnTo>
                    <a:pt x="106" y="30"/>
                  </a:lnTo>
                  <a:lnTo>
                    <a:pt x="333" y="8"/>
                  </a:lnTo>
                  <a:lnTo>
                    <a:pt x="431" y="0"/>
                  </a:lnTo>
                  <a:lnTo>
                    <a:pt x="431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646"/>
            <p:cNvSpPr>
              <a:spLocks/>
            </p:cNvSpPr>
            <p:nvPr/>
          </p:nvSpPr>
          <p:spPr bwMode="auto">
            <a:xfrm>
              <a:off x="2331" y="2278"/>
              <a:ext cx="712" cy="690"/>
            </a:xfrm>
            <a:custGeom>
              <a:avLst/>
              <a:gdLst>
                <a:gd name="T0" fmla="*/ 681 w 712"/>
                <a:gd name="T1" fmla="*/ 197 h 690"/>
                <a:gd name="T2" fmla="*/ 613 w 712"/>
                <a:gd name="T3" fmla="*/ 174 h 690"/>
                <a:gd name="T4" fmla="*/ 560 w 712"/>
                <a:gd name="T5" fmla="*/ 189 h 690"/>
                <a:gd name="T6" fmla="*/ 538 w 712"/>
                <a:gd name="T7" fmla="*/ 182 h 690"/>
                <a:gd name="T8" fmla="*/ 515 w 712"/>
                <a:gd name="T9" fmla="*/ 189 h 690"/>
                <a:gd name="T10" fmla="*/ 500 w 712"/>
                <a:gd name="T11" fmla="*/ 182 h 690"/>
                <a:gd name="T12" fmla="*/ 470 w 712"/>
                <a:gd name="T13" fmla="*/ 174 h 690"/>
                <a:gd name="T14" fmla="*/ 447 w 712"/>
                <a:gd name="T15" fmla="*/ 166 h 690"/>
                <a:gd name="T16" fmla="*/ 401 w 712"/>
                <a:gd name="T17" fmla="*/ 136 h 690"/>
                <a:gd name="T18" fmla="*/ 364 w 712"/>
                <a:gd name="T19" fmla="*/ 129 h 690"/>
                <a:gd name="T20" fmla="*/ 220 w 712"/>
                <a:gd name="T21" fmla="*/ 0 h 690"/>
                <a:gd name="T22" fmla="*/ 0 w 712"/>
                <a:gd name="T23" fmla="*/ 265 h 690"/>
                <a:gd name="T24" fmla="*/ 84 w 712"/>
                <a:gd name="T25" fmla="*/ 364 h 690"/>
                <a:gd name="T26" fmla="*/ 167 w 712"/>
                <a:gd name="T27" fmla="*/ 477 h 690"/>
                <a:gd name="T28" fmla="*/ 205 w 712"/>
                <a:gd name="T29" fmla="*/ 432 h 690"/>
                <a:gd name="T30" fmla="*/ 273 w 712"/>
                <a:gd name="T31" fmla="*/ 432 h 690"/>
                <a:gd name="T32" fmla="*/ 333 w 712"/>
                <a:gd name="T33" fmla="*/ 531 h 690"/>
                <a:gd name="T34" fmla="*/ 379 w 712"/>
                <a:gd name="T35" fmla="*/ 614 h 690"/>
                <a:gd name="T36" fmla="*/ 447 w 712"/>
                <a:gd name="T37" fmla="*/ 675 h 690"/>
                <a:gd name="T38" fmla="*/ 492 w 712"/>
                <a:gd name="T39" fmla="*/ 690 h 690"/>
                <a:gd name="T40" fmla="*/ 485 w 712"/>
                <a:gd name="T41" fmla="*/ 629 h 690"/>
                <a:gd name="T42" fmla="*/ 477 w 712"/>
                <a:gd name="T43" fmla="*/ 599 h 690"/>
                <a:gd name="T44" fmla="*/ 485 w 712"/>
                <a:gd name="T45" fmla="*/ 599 h 690"/>
                <a:gd name="T46" fmla="*/ 485 w 712"/>
                <a:gd name="T47" fmla="*/ 599 h 690"/>
                <a:gd name="T48" fmla="*/ 507 w 712"/>
                <a:gd name="T49" fmla="*/ 569 h 690"/>
                <a:gd name="T50" fmla="*/ 492 w 712"/>
                <a:gd name="T51" fmla="*/ 561 h 690"/>
                <a:gd name="T52" fmla="*/ 515 w 712"/>
                <a:gd name="T53" fmla="*/ 546 h 690"/>
                <a:gd name="T54" fmla="*/ 507 w 712"/>
                <a:gd name="T55" fmla="*/ 546 h 690"/>
                <a:gd name="T56" fmla="*/ 530 w 712"/>
                <a:gd name="T57" fmla="*/ 523 h 690"/>
                <a:gd name="T58" fmla="*/ 553 w 712"/>
                <a:gd name="T59" fmla="*/ 523 h 690"/>
                <a:gd name="T60" fmla="*/ 553 w 712"/>
                <a:gd name="T61" fmla="*/ 508 h 690"/>
                <a:gd name="T62" fmla="*/ 568 w 712"/>
                <a:gd name="T63" fmla="*/ 508 h 690"/>
                <a:gd name="T64" fmla="*/ 575 w 712"/>
                <a:gd name="T65" fmla="*/ 515 h 690"/>
                <a:gd name="T66" fmla="*/ 621 w 712"/>
                <a:gd name="T67" fmla="*/ 485 h 690"/>
                <a:gd name="T68" fmla="*/ 621 w 712"/>
                <a:gd name="T69" fmla="*/ 477 h 690"/>
                <a:gd name="T70" fmla="*/ 628 w 712"/>
                <a:gd name="T71" fmla="*/ 447 h 690"/>
                <a:gd name="T72" fmla="*/ 644 w 712"/>
                <a:gd name="T73" fmla="*/ 455 h 690"/>
                <a:gd name="T74" fmla="*/ 644 w 712"/>
                <a:gd name="T75" fmla="*/ 462 h 690"/>
                <a:gd name="T76" fmla="*/ 689 w 712"/>
                <a:gd name="T77" fmla="*/ 440 h 690"/>
                <a:gd name="T78" fmla="*/ 712 w 712"/>
                <a:gd name="T79" fmla="*/ 35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2" h="690">
                  <a:moveTo>
                    <a:pt x="681" y="295"/>
                  </a:moveTo>
                  <a:lnTo>
                    <a:pt x="681" y="197"/>
                  </a:lnTo>
                  <a:lnTo>
                    <a:pt x="659" y="189"/>
                  </a:lnTo>
                  <a:lnTo>
                    <a:pt x="613" y="174"/>
                  </a:lnTo>
                  <a:lnTo>
                    <a:pt x="568" y="182"/>
                  </a:lnTo>
                  <a:lnTo>
                    <a:pt x="560" y="189"/>
                  </a:lnTo>
                  <a:lnTo>
                    <a:pt x="545" y="174"/>
                  </a:lnTo>
                  <a:lnTo>
                    <a:pt x="538" y="182"/>
                  </a:lnTo>
                  <a:lnTo>
                    <a:pt x="522" y="174"/>
                  </a:lnTo>
                  <a:lnTo>
                    <a:pt x="515" y="189"/>
                  </a:lnTo>
                  <a:lnTo>
                    <a:pt x="515" y="174"/>
                  </a:lnTo>
                  <a:lnTo>
                    <a:pt x="500" y="182"/>
                  </a:lnTo>
                  <a:lnTo>
                    <a:pt x="485" y="166"/>
                  </a:lnTo>
                  <a:lnTo>
                    <a:pt x="470" y="174"/>
                  </a:lnTo>
                  <a:lnTo>
                    <a:pt x="462" y="159"/>
                  </a:lnTo>
                  <a:lnTo>
                    <a:pt x="447" y="166"/>
                  </a:lnTo>
                  <a:lnTo>
                    <a:pt x="409" y="151"/>
                  </a:lnTo>
                  <a:lnTo>
                    <a:pt x="401" y="136"/>
                  </a:lnTo>
                  <a:lnTo>
                    <a:pt x="379" y="144"/>
                  </a:lnTo>
                  <a:lnTo>
                    <a:pt x="364" y="129"/>
                  </a:lnTo>
                  <a:lnTo>
                    <a:pt x="371" y="7"/>
                  </a:lnTo>
                  <a:lnTo>
                    <a:pt x="220" y="0"/>
                  </a:lnTo>
                  <a:lnTo>
                    <a:pt x="197" y="280"/>
                  </a:lnTo>
                  <a:lnTo>
                    <a:pt x="0" y="265"/>
                  </a:lnTo>
                  <a:lnTo>
                    <a:pt x="8" y="280"/>
                  </a:lnTo>
                  <a:lnTo>
                    <a:pt x="84" y="364"/>
                  </a:lnTo>
                  <a:lnTo>
                    <a:pt x="106" y="432"/>
                  </a:lnTo>
                  <a:lnTo>
                    <a:pt x="167" y="477"/>
                  </a:lnTo>
                  <a:lnTo>
                    <a:pt x="189" y="462"/>
                  </a:lnTo>
                  <a:lnTo>
                    <a:pt x="205" y="432"/>
                  </a:lnTo>
                  <a:lnTo>
                    <a:pt x="227" y="424"/>
                  </a:lnTo>
                  <a:lnTo>
                    <a:pt x="273" y="432"/>
                  </a:lnTo>
                  <a:lnTo>
                    <a:pt x="311" y="477"/>
                  </a:lnTo>
                  <a:lnTo>
                    <a:pt x="333" y="531"/>
                  </a:lnTo>
                  <a:lnTo>
                    <a:pt x="379" y="576"/>
                  </a:lnTo>
                  <a:lnTo>
                    <a:pt x="379" y="614"/>
                  </a:lnTo>
                  <a:lnTo>
                    <a:pt x="394" y="652"/>
                  </a:lnTo>
                  <a:lnTo>
                    <a:pt x="447" y="675"/>
                  </a:lnTo>
                  <a:lnTo>
                    <a:pt x="477" y="675"/>
                  </a:lnTo>
                  <a:lnTo>
                    <a:pt x="492" y="690"/>
                  </a:lnTo>
                  <a:lnTo>
                    <a:pt x="507" y="682"/>
                  </a:lnTo>
                  <a:lnTo>
                    <a:pt x="485" y="629"/>
                  </a:lnTo>
                  <a:lnTo>
                    <a:pt x="492" y="599"/>
                  </a:lnTo>
                  <a:lnTo>
                    <a:pt x="477" y="599"/>
                  </a:lnTo>
                  <a:lnTo>
                    <a:pt x="477" y="584"/>
                  </a:lnTo>
                  <a:lnTo>
                    <a:pt x="485" y="599"/>
                  </a:lnTo>
                  <a:lnTo>
                    <a:pt x="485" y="584"/>
                  </a:lnTo>
                  <a:lnTo>
                    <a:pt x="485" y="599"/>
                  </a:lnTo>
                  <a:lnTo>
                    <a:pt x="492" y="599"/>
                  </a:lnTo>
                  <a:lnTo>
                    <a:pt x="507" y="569"/>
                  </a:lnTo>
                  <a:lnTo>
                    <a:pt x="500" y="576"/>
                  </a:lnTo>
                  <a:lnTo>
                    <a:pt x="492" y="561"/>
                  </a:lnTo>
                  <a:lnTo>
                    <a:pt x="507" y="561"/>
                  </a:lnTo>
                  <a:lnTo>
                    <a:pt x="515" y="546"/>
                  </a:lnTo>
                  <a:lnTo>
                    <a:pt x="507" y="553"/>
                  </a:lnTo>
                  <a:lnTo>
                    <a:pt x="507" y="546"/>
                  </a:lnTo>
                  <a:lnTo>
                    <a:pt x="530" y="538"/>
                  </a:lnTo>
                  <a:lnTo>
                    <a:pt x="530" y="523"/>
                  </a:lnTo>
                  <a:lnTo>
                    <a:pt x="538" y="531"/>
                  </a:lnTo>
                  <a:lnTo>
                    <a:pt x="553" y="523"/>
                  </a:lnTo>
                  <a:lnTo>
                    <a:pt x="538" y="508"/>
                  </a:lnTo>
                  <a:lnTo>
                    <a:pt x="553" y="508"/>
                  </a:lnTo>
                  <a:lnTo>
                    <a:pt x="545" y="515"/>
                  </a:lnTo>
                  <a:lnTo>
                    <a:pt x="568" y="508"/>
                  </a:lnTo>
                  <a:lnTo>
                    <a:pt x="560" y="515"/>
                  </a:lnTo>
                  <a:lnTo>
                    <a:pt x="575" y="515"/>
                  </a:lnTo>
                  <a:lnTo>
                    <a:pt x="553" y="531"/>
                  </a:lnTo>
                  <a:lnTo>
                    <a:pt x="621" y="485"/>
                  </a:lnTo>
                  <a:lnTo>
                    <a:pt x="613" y="493"/>
                  </a:lnTo>
                  <a:lnTo>
                    <a:pt x="621" y="477"/>
                  </a:lnTo>
                  <a:lnTo>
                    <a:pt x="636" y="470"/>
                  </a:lnTo>
                  <a:lnTo>
                    <a:pt x="628" y="447"/>
                  </a:lnTo>
                  <a:lnTo>
                    <a:pt x="644" y="440"/>
                  </a:lnTo>
                  <a:lnTo>
                    <a:pt x="644" y="455"/>
                  </a:lnTo>
                  <a:lnTo>
                    <a:pt x="659" y="455"/>
                  </a:lnTo>
                  <a:lnTo>
                    <a:pt x="644" y="462"/>
                  </a:lnTo>
                  <a:lnTo>
                    <a:pt x="697" y="447"/>
                  </a:lnTo>
                  <a:lnTo>
                    <a:pt x="689" y="440"/>
                  </a:lnTo>
                  <a:lnTo>
                    <a:pt x="697" y="424"/>
                  </a:lnTo>
                  <a:lnTo>
                    <a:pt x="712" y="356"/>
                  </a:lnTo>
                  <a:lnTo>
                    <a:pt x="681" y="295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647"/>
            <p:cNvSpPr>
              <a:spLocks/>
            </p:cNvSpPr>
            <p:nvPr/>
          </p:nvSpPr>
          <p:spPr bwMode="auto">
            <a:xfrm>
              <a:off x="2331" y="2278"/>
              <a:ext cx="712" cy="690"/>
            </a:xfrm>
            <a:custGeom>
              <a:avLst/>
              <a:gdLst>
                <a:gd name="T0" fmla="*/ 681 w 712"/>
                <a:gd name="T1" fmla="*/ 197 h 690"/>
                <a:gd name="T2" fmla="*/ 613 w 712"/>
                <a:gd name="T3" fmla="*/ 174 h 690"/>
                <a:gd name="T4" fmla="*/ 560 w 712"/>
                <a:gd name="T5" fmla="*/ 189 h 690"/>
                <a:gd name="T6" fmla="*/ 538 w 712"/>
                <a:gd name="T7" fmla="*/ 182 h 690"/>
                <a:gd name="T8" fmla="*/ 515 w 712"/>
                <a:gd name="T9" fmla="*/ 189 h 690"/>
                <a:gd name="T10" fmla="*/ 500 w 712"/>
                <a:gd name="T11" fmla="*/ 182 h 690"/>
                <a:gd name="T12" fmla="*/ 470 w 712"/>
                <a:gd name="T13" fmla="*/ 174 h 690"/>
                <a:gd name="T14" fmla="*/ 447 w 712"/>
                <a:gd name="T15" fmla="*/ 166 h 690"/>
                <a:gd name="T16" fmla="*/ 401 w 712"/>
                <a:gd name="T17" fmla="*/ 136 h 690"/>
                <a:gd name="T18" fmla="*/ 364 w 712"/>
                <a:gd name="T19" fmla="*/ 129 h 690"/>
                <a:gd name="T20" fmla="*/ 220 w 712"/>
                <a:gd name="T21" fmla="*/ 0 h 690"/>
                <a:gd name="T22" fmla="*/ 0 w 712"/>
                <a:gd name="T23" fmla="*/ 265 h 690"/>
                <a:gd name="T24" fmla="*/ 84 w 712"/>
                <a:gd name="T25" fmla="*/ 364 h 690"/>
                <a:gd name="T26" fmla="*/ 167 w 712"/>
                <a:gd name="T27" fmla="*/ 477 h 690"/>
                <a:gd name="T28" fmla="*/ 205 w 712"/>
                <a:gd name="T29" fmla="*/ 432 h 690"/>
                <a:gd name="T30" fmla="*/ 273 w 712"/>
                <a:gd name="T31" fmla="*/ 432 h 690"/>
                <a:gd name="T32" fmla="*/ 333 w 712"/>
                <a:gd name="T33" fmla="*/ 531 h 690"/>
                <a:gd name="T34" fmla="*/ 379 w 712"/>
                <a:gd name="T35" fmla="*/ 614 h 690"/>
                <a:gd name="T36" fmla="*/ 447 w 712"/>
                <a:gd name="T37" fmla="*/ 675 h 690"/>
                <a:gd name="T38" fmla="*/ 492 w 712"/>
                <a:gd name="T39" fmla="*/ 690 h 690"/>
                <a:gd name="T40" fmla="*/ 485 w 712"/>
                <a:gd name="T41" fmla="*/ 629 h 690"/>
                <a:gd name="T42" fmla="*/ 477 w 712"/>
                <a:gd name="T43" fmla="*/ 599 h 690"/>
                <a:gd name="T44" fmla="*/ 485 w 712"/>
                <a:gd name="T45" fmla="*/ 599 h 690"/>
                <a:gd name="T46" fmla="*/ 485 w 712"/>
                <a:gd name="T47" fmla="*/ 599 h 690"/>
                <a:gd name="T48" fmla="*/ 507 w 712"/>
                <a:gd name="T49" fmla="*/ 569 h 690"/>
                <a:gd name="T50" fmla="*/ 492 w 712"/>
                <a:gd name="T51" fmla="*/ 561 h 690"/>
                <a:gd name="T52" fmla="*/ 515 w 712"/>
                <a:gd name="T53" fmla="*/ 546 h 690"/>
                <a:gd name="T54" fmla="*/ 507 w 712"/>
                <a:gd name="T55" fmla="*/ 546 h 690"/>
                <a:gd name="T56" fmla="*/ 530 w 712"/>
                <a:gd name="T57" fmla="*/ 523 h 690"/>
                <a:gd name="T58" fmla="*/ 553 w 712"/>
                <a:gd name="T59" fmla="*/ 523 h 690"/>
                <a:gd name="T60" fmla="*/ 553 w 712"/>
                <a:gd name="T61" fmla="*/ 508 h 690"/>
                <a:gd name="T62" fmla="*/ 568 w 712"/>
                <a:gd name="T63" fmla="*/ 508 h 690"/>
                <a:gd name="T64" fmla="*/ 575 w 712"/>
                <a:gd name="T65" fmla="*/ 515 h 690"/>
                <a:gd name="T66" fmla="*/ 621 w 712"/>
                <a:gd name="T67" fmla="*/ 485 h 690"/>
                <a:gd name="T68" fmla="*/ 621 w 712"/>
                <a:gd name="T69" fmla="*/ 477 h 690"/>
                <a:gd name="T70" fmla="*/ 628 w 712"/>
                <a:gd name="T71" fmla="*/ 447 h 690"/>
                <a:gd name="T72" fmla="*/ 644 w 712"/>
                <a:gd name="T73" fmla="*/ 455 h 690"/>
                <a:gd name="T74" fmla="*/ 644 w 712"/>
                <a:gd name="T75" fmla="*/ 462 h 690"/>
                <a:gd name="T76" fmla="*/ 689 w 712"/>
                <a:gd name="T77" fmla="*/ 440 h 690"/>
                <a:gd name="T78" fmla="*/ 712 w 712"/>
                <a:gd name="T79" fmla="*/ 356 h 690"/>
                <a:gd name="T80" fmla="*/ 681 w 712"/>
                <a:gd name="T81" fmla="*/ 30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2" h="690">
                  <a:moveTo>
                    <a:pt x="681" y="295"/>
                  </a:moveTo>
                  <a:lnTo>
                    <a:pt x="681" y="197"/>
                  </a:lnTo>
                  <a:lnTo>
                    <a:pt x="659" y="189"/>
                  </a:lnTo>
                  <a:lnTo>
                    <a:pt x="613" y="174"/>
                  </a:lnTo>
                  <a:lnTo>
                    <a:pt x="568" y="182"/>
                  </a:lnTo>
                  <a:lnTo>
                    <a:pt x="560" y="189"/>
                  </a:lnTo>
                  <a:lnTo>
                    <a:pt x="545" y="174"/>
                  </a:lnTo>
                  <a:lnTo>
                    <a:pt x="538" y="182"/>
                  </a:lnTo>
                  <a:lnTo>
                    <a:pt x="522" y="174"/>
                  </a:lnTo>
                  <a:lnTo>
                    <a:pt x="515" y="189"/>
                  </a:lnTo>
                  <a:lnTo>
                    <a:pt x="515" y="174"/>
                  </a:lnTo>
                  <a:lnTo>
                    <a:pt x="500" y="182"/>
                  </a:lnTo>
                  <a:lnTo>
                    <a:pt x="485" y="166"/>
                  </a:lnTo>
                  <a:lnTo>
                    <a:pt x="470" y="174"/>
                  </a:lnTo>
                  <a:lnTo>
                    <a:pt x="462" y="159"/>
                  </a:lnTo>
                  <a:lnTo>
                    <a:pt x="447" y="166"/>
                  </a:lnTo>
                  <a:lnTo>
                    <a:pt x="409" y="151"/>
                  </a:lnTo>
                  <a:lnTo>
                    <a:pt x="401" y="136"/>
                  </a:lnTo>
                  <a:lnTo>
                    <a:pt x="379" y="144"/>
                  </a:lnTo>
                  <a:lnTo>
                    <a:pt x="364" y="129"/>
                  </a:lnTo>
                  <a:lnTo>
                    <a:pt x="371" y="7"/>
                  </a:lnTo>
                  <a:lnTo>
                    <a:pt x="220" y="0"/>
                  </a:lnTo>
                  <a:lnTo>
                    <a:pt x="197" y="280"/>
                  </a:lnTo>
                  <a:lnTo>
                    <a:pt x="0" y="265"/>
                  </a:lnTo>
                  <a:lnTo>
                    <a:pt x="8" y="280"/>
                  </a:lnTo>
                  <a:lnTo>
                    <a:pt x="84" y="364"/>
                  </a:lnTo>
                  <a:lnTo>
                    <a:pt x="106" y="432"/>
                  </a:lnTo>
                  <a:lnTo>
                    <a:pt x="167" y="477"/>
                  </a:lnTo>
                  <a:lnTo>
                    <a:pt x="189" y="462"/>
                  </a:lnTo>
                  <a:lnTo>
                    <a:pt x="205" y="432"/>
                  </a:lnTo>
                  <a:lnTo>
                    <a:pt x="227" y="424"/>
                  </a:lnTo>
                  <a:lnTo>
                    <a:pt x="273" y="432"/>
                  </a:lnTo>
                  <a:lnTo>
                    <a:pt x="311" y="477"/>
                  </a:lnTo>
                  <a:lnTo>
                    <a:pt x="333" y="531"/>
                  </a:lnTo>
                  <a:lnTo>
                    <a:pt x="379" y="576"/>
                  </a:lnTo>
                  <a:lnTo>
                    <a:pt x="379" y="614"/>
                  </a:lnTo>
                  <a:lnTo>
                    <a:pt x="394" y="652"/>
                  </a:lnTo>
                  <a:lnTo>
                    <a:pt x="447" y="675"/>
                  </a:lnTo>
                  <a:lnTo>
                    <a:pt x="477" y="675"/>
                  </a:lnTo>
                  <a:lnTo>
                    <a:pt x="492" y="690"/>
                  </a:lnTo>
                  <a:lnTo>
                    <a:pt x="507" y="682"/>
                  </a:lnTo>
                  <a:lnTo>
                    <a:pt x="485" y="629"/>
                  </a:lnTo>
                  <a:lnTo>
                    <a:pt x="492" y="599"/>
                  </a:lnTo>
                  <a:lnTo>
                    <a:pt x="477" y="599"/>
                  </a:lnTo>
                  <a:lnTo>
                    <a:pt x="477" y="584"/>
                  </a:lnTo>
                  <a:lnTo>
                    <a:pt x="485" y="599"/>
                  </a:lnTo>
                  <a:lnTo>
                    <a:pt x="485" y="584"/>
                  </a:lnTo>
                  <a:lnTo>
                    <a:pt x="485" y="599"/>
                  </a:lnTo>
                  <a:lnTo>
                    <a:pt x="492" y="599"/>
                  </a:lnTo>
                  <a:lnTo>
                    <a:pt x="507" y="569"/>
                  </a:lnTo>
                  <a:lnTo>
                    <a:pt x="500" y="576"/>
                  </a:lnTo>
                  <a:lnTo>
                    <a:pt x="492" y="561"/>
                  </a:lnTo>
                  <a:lnTo>
                    <a:pt x="507" y="561"/>
                  </a:lnTo>
                  <a:lnTo>
                    <a:pt x="515" y="546"/>
                  </a:lnTo>
                  <a:lnTo>
                    <a:pt x="507" y="553"/>
                  </a:lnTo>
                  <a:lnTo>
                    <a:pt x="507" y="546"/>
                  </a:lnTo>
                  <a:lnTo>
                    <a:pt x="530" y="538"/>
                  </a:lnTo>
                  <a:lnTo>
                    <a:pt x="530" y="523"/>
                  </a:lnTo>
                  <a:lnTo>
                    <a:pt x="538" y="531"/>
                  </a:lnTo>
                  <a:lnTo>
                    <a:pt x="553" y="523"/>
                  </a:lnTo>
                  <a:lnTo>
                    <a:pt x="538" y="508"/>
                  </a:lnTo>
                  <a:lnTo>
                    <a:pt x="553" y="508"/>
                  </a:lnTo>
                  <a:lnTo>
                    <a:pt x="545" y="515"/>
                  </a:lnTo>
                  <a:lnTo>
                    <a:pt x="568" y="508"/>
                  </a:lnTo>
                  <a:lnTo>
                    <a:pt x="560" y="515"/>
                  </a:lnTo>
                  <a:lnTo>
                    <a:pt x="575" y="515"/>
                  </a:lnTo>
                  <a:lnTo>
                    <a:pt x="553" y="531"/>
                  </a:lnTo>
                  <a:lnTo>
                    <a:pt x="621" y="485"/>
                  </a:lnTo>
                  <a:lnTo>
                    <a:pt x="613" y="493"/>
                  </a:lnTo>
                  <a:lnTo>
                    <a:pt x="621" y="477"/>
                  </a:lnTo>
                  <a:lnTo>
                    <a:pt x="636" y="470"/>
                  </a:lnTo>
                  <a:lnTo>
                    <a:pt x="628" y="447"/>
                  </a:lnTo>
                  <a:lnTo>
                    <a:pt x="644" y="440"/>
                  </a:lnTo>
                  <a:lnTo>
                    <a:pt x="644" y="455"/>
                  </a:lnTo>
                  <a:lnTo>
                    <a:pt x="659" y="455"/>
                  </a:lnTo>
                  <a:lnTo>
                    <a:pt x="644" y="462"/>
                  </a:lnTo>
                  <a:lnTo>
                    <a:pt x="697" y="447"/>
                  </a:lnTo>
                  <a:lnTo>
                    <a:pt x="689" y="440"/>
                  </a:lnTo>
                  <a:lnTo>
                    <a:pt x="697" y="424"/>
                  </a:lnTo>
                  <a:lnTo>
                    <a:pt x="712" y="356"/>
                  </a:lnTo>
                  <a:lnTo>
                    <a:pt x="681" y="295"/>
                  </a:lnTo>
                  <a:lnTo>
                    <a:pt x="681" y="30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648"/>
            <p:cNvSpPr>
              <a:spLocks/>
            </p:cNvSpPr>
            <p:nvPr/>
          </p:nvSpPr>
          <p:spPr bwMode="auto">
            <a:xfrm>
              <a:off x="2831" y="2824"/>
              <a:ext cx="30" cy="60"/>
            </a:xfrm>
            <a:custGeom>
              <a:avLst/>
              <a:gdLst>
                <a:gd name="T0" fmla="*/ 30 w 30"/>
                <a:gd name="T1" fmla="*/ 0 h 60"/>
                <a:gd name="T2" fmla="*/ 0 w 30"/>
                <a:gd name="T3" fmla="*/ 60 h 60"/>
                <a:gd name="T4" fmla="*/ 7 w 30"/>
                <a:gd name="T5" fmla="*/ 30 h 60"/>
                <a:gd name="T6" fmla="*/ 30 w 3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lnTo>
                    <a:pt x="0" y="60"/>
                  </a:lnTo>
                  <a:lnTo>
                    <a:pt x="7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649"/>
            <p:cNvSpPr>
              <a:spLocks/>
            </p:cNvSpPr>
            <p:nvPr/>
          </p:nvSpPr>
          <p:spPr bwMode="auto">
            <a:xfrm>
              <a:off x="2831" y="2824"/>
              <a:ext cx="30" cy="60"/>
            </a:xfrm>
            <a:custGeom>
              <a:avLst/>
              <a:gdLst>
                <a:gd name="T0" fmla="*/ 30 w 30"/>
                <a:gd name="T1" fmla="*/ 0 h 60"/>
                <a:gd name="T2" fmla="*/ 0 w 30"/>
                <a:gd name="T3" fmla="*/ 60 h 60"/>
                <a:gd name="T4" fmla="*/ 7 w 30"/>
                <a:gd name="T5" fmla="*/ 30 h 60"/>
                <a:gd name="T6" fmla="*/ 30 w 30"/>
                <a:gd name="T7" fmla="*/ 0 h 60"/>
                <a:gd name="T8" fmla="*/ 30 w 30"/>
                <a:gd name="T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0">
                  <a:moveTo>
                    <a:pt x="30" y="0"/>
                  </a:moveTo>
                  <a:lnTo>
                    <a:pt x="0" y="60"/>
                  </a:lnTo>
                  <a:lnTo>
                    <a:pt x="7" y="30"/>
                  </a:lnTo>
                  <a:lnTo>
                    <a:pt x="30" y="0"/>
                  </a:lnTo>
                  <a:lnTo>
                    <a:pt x="30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650"/>
            <p:cNvSpPr>
              <a:spLocks/>
            </p:cNvSpPr>
            <p:nvPr/>
          </p:nvSpPr>
          <p:spPr bwMode="auto">
            <a:xfrm>
              <a:off x="1998" y="1853"/>
              <a:ext cx="288" cy="356"/>
            </a:xfrm>
            <a:custGeom>
              <a:avLst/>
              <a:gdLst>
                <a:gd name="T0" fmla="*/ 288 w 288"/>
                <a:gd name="T1" fmla="*/ 106 h 356"/>
                <a:gd name="T2" fmla="*/ 190 w 288"/>
                <a:gd name="T3" fmla="*/ 91 h 356"/>
                <a:gd name="T4" fmla="*/ 197 w 288"/>
                <a:gd name="T5" fmla="*/ 23 h 356"/>
                <a:gd name="T6" fmla="*/ 61 w 288"/>
                <a:gd name="T7" fmla="*/ 0 h 356"/>
                <a:gd name="T8" fmla="*/ 0 w 288"/>
                <a:gd name="T9" fmla="*/ 318 h 356"/>
                <a:gd name="T10" fmla="*/ 250 w 288"/>
                <a:gd name="T11" fmla="*/ 356 h 356"/>
                <a:gd name="T12" fmla="*/ 288 w 288"/>
                <a:gd name="T13" fmla="*/ 10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56">
                  <a:moveTo>
                    <a:pt x="288" y="106"/>
                  </a:moveTo>
                  <a:lnTo>
                    <a:pt x="190" y="91"/>
                  </a:lnTo>
                  <a:lnTo>
                    <a:pt x="197" y="23"/>
                  </a:lnTo>
                  <a:lnTo>
                    <a:pt x="61" y="0"/>
                  </a:lnTo>
                  <a:lnTo>
                    <a:pt x="0" y="318"/>
                  </a:lnTo>
                  <a:lnTo>
                    <a:pt x="250" y="356"/>
                  </a:lnTo>
                  <a:lnTo>
                    <a:pt x="288" y="106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651"/>
            <p:cNvSpPr>
              <a:spLocks/>
            </p:cNvSpPr>
            <p:nvPr/>
          </p:nvSpPr>
          <p:spPr bwMode="auto">
            <a:xfrm>
              <a:off x="1998" y="1853"/>
              <a:ext cx="288" cy="356"/>
            </a:xfrm>
            <a:custGeom>
              <a:avLst/>
              <a:gdLst>
                <a:gd name="T0" fmla="*/ 288 w 288"/>
                <a:gd name="T1" fmla="*/ 106 h 356"/>
                <a:gd name="T2" fmla="*/ 190 w 288"/>
                <a:gd name="T3" fmla="*/ 91 h 356"/>
                <a:gd name="T4" fmla="*/ 197 w 288"/>
                <a:gd name="T5" fmla="*/ 23 h 356"/>
                <a:gd name="T6" fmla="*/ 61 w 288"/>
                <a:gd name="T7" fmla="*/ 0 h 356"/>
                <a:gd name="T8" fmla="*/ 0 w 288"/>
                <a:gd name="T9" fmla="*/ 318 h 356"/>
                <a:gd name="T10" fmla="*/ 250 w 288"/>
                <a:gd name="T11" fmla="*/ 356 h 356"/>
                <a:gd name="T12" fmla="*/ 288 w 288"/>
                <a:gd name="T13" fmla="*/ 106 h 356"/>
                <a:gd name="T14" fmla="*/ 288 w 288"/>
                <a:gd name="T15" fmla="*/ 11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356">
                  <a:moveTo>
                    <a:pt x="288" y="106"/>
                  </a:moveTo>
                  <a:lnTo>
                    <a:pt x="190" y="91"/>
                  </a:lnTo>
                  <a:lnTo>
                    <a:pt x="197" y="23"/>
                  </a:lnTo>
                  <a:lnTo>
                    <a:pt x="61" y="0"/>
                  </a:lnTo>
                  <a:lnTo>
                    <a:pt x="0" y="318"/>
                  </a:lnTo>
                  <a:lnTo>
                    <a:pt x="250" y="356"/>
                  </a:lnTo>
                  <a:lnTo>
                    <a:pt x="288" y="106"/>
                  </a:lnTo>
                  <a:lnTo>
                    <a:pt x="288" y="1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652"/>
            <p:cNvSpPr>
              <a:spLocks/>
            </p:cNvSpPr>
            <p:nvPr/>
          </p:nvSpPr>
          <p:spPr bwMode="auto">
            <a:xfrm>
              <a:off x="3936" y="1602"/>
              <a:ext cx="75" cy="160"/>
            </a:xfrm>
            <a:custGeom>
              <a:avLst/>
              <a:gdLst>
                <a:gd name="T0" fmla="*/ 75 w 75"/>
                <a:gd name="T1" fmla="*/ 31 h 160"/>
                <a:gd name="T2" fmla="*/ 60 w 75"/>
                <a:gd name="T3" fmla="*/ 46 h 160"/>
                <a:gd name="T4" fmla="*/ 53 w 75"/>
                <a:gd name="T5" fmla="*/ 99 h 160"/>
                <a:gd name="T6" fmla="*/ 60 w 75"/>
                <a:gd name="T7" fmla="*/ 152 h 160"/>
                <a:gd name="T8" fmla="*/ 30 w 75"/>
                <a:gd name="T9" fmla="*/ 160 h 160"/>
                <a:gd name="T10" fmla="*/ 7 w 75"/>
                <a:gd name="T11" fmla="*/ 99 h 160"/>
                <a:gd name="T12" fmla="*/ 0 w 75"/>
                <a:gd name="T13" fmla="*/ 46 h 160"/>
                <a:gd name="T14" fmla="*/ 0 w 75"/>
                <a:gd name="T15" fmla="*/ 16 h 160"/>
                <a:gd name="T16" fmla="*/ 68 w 75"/>
                <a:gd name="T17" fmla="*/ 0 h 160"/>
                <a:gd name="T18" fmla="*/ 75 w 75"/>
                <a:gd name="T19" fmla="*/ 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0">
                  <a:moveTo>
                    <a:pt x="75" y="31"/>
                  </a:moveTo>
                  <a:lnTo>
                    <a:pt x="60" y="46"/>
                  </a:lnTo>
                  <a:lnTo>
                    <a:pt x="53" y="99"/>
                  </a:lnTo>
                  <a:lnTo>
                    <a:pt x="60" y="152"/>
                  </a:lnTo>
                  <a:lnTo>
                    <a:pt x="30" y="160"/>
                  </a:lnTo>
                  <a:lnTo>
                    <a:pt x="7" y="99"/>
                  </a:lnTo>
                  <a:lnTo>
                    <a:pt x="0" y="46"/>
                  </a:lnTo>
                  <a:lnTo>
                    <a:pt x="0" y="16"/>
                  </a:lnTo>
                  <a:lnTo>
                    <a:pt x="68" y="0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FF8C00"/>
            </a:solidFill>
            <a:ln w="12700">
              <a:solidFill>
                <a:srgbClr val="FF8C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653"/>
            <p:cNvSpPr>
              <a:spLocks/>
            </p:cNvSpPr>
            <p:nvPr/>
          </p:nvSpPr>
          <p:spPr bwMode="auto">
            <a:xfrm>
              <a:off x="3936" y="1602"/>
              <a:ext cx="75" cy="160"/>
            </a:xfrm>
            <a:custGeom>
              <a:avLst/>
              <a:gdLst>
                <a:gd name="T0" fmla="*/ 75 w 75"/>
                <a:gd name="T1" fmla="*/ 31 h 160"/>
                <a:gd name="T2" fmla="*/ 60 w 75"/>
                <a:gd name="T3" fmla="*/ 46 h 160"/>
                <a:gd name="T4" fmla="*/ 53 w 75"/>
                <a:gd name="T5" fmla="*/ 99 h 160"/>
                <a:gd name="T6" fmla="*/ 60 w 75"/>
                <a:gd name="T7" fmla="*/ 152 h 160"/>
                <a:gd name="T8" fmla="*/ 30 w 75"/>
                <a:gd name="T9" fmla="*/ 160 h 160"/>
                <a:gd name="T10" fmla="*/ 7 w 75"/>
                <a:gd name="T11" fmla="*/ 99 h 160"/>
                <a:gd name="T12" fmla="*/ 0 w 75"/>
                <a:gd name="T13" fmla="*/ 46 h 160"/>
                <a:gd name="T14" fmla="*/ 0 w 75"/>
                <a:gd name="T15" fmla="*/ 16 h 160"/>
                <a:gd name="T16" fmla="*/ 68 w 75"/>
                <a:gd name="T17" fmla="*/ 0 h 160"/>
                <a:gd name="T18" fmla="*/ 75 w 75"/>
                <a:gd name="T19" fmla="*/ 31 h 160"/>
                <a:gd name="T20" fmla="*/ 75 w 75"/>
                <a:gd name="T21" fmla="*/ 3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60">
                  <a:moveTo>
                    <a:pt x="75" y="31"/>
                  </a:moveTo>
                  <a:lnTo>
                    <a:pt x="60" y="46"/>
                  </a:lnTo>
                  <a:lnTo>
                    <a:pt x="53" y="99"/>
                  </a:lnTo>
                  <a:lnTo>
                    <a:pt x="60" y="152"/>
                  </a:lnTo>
                  <a:lnTo>
                    <a:pt x="30" y="160"/>
                  </a:lnTo>
                  <a:lnTo>
                    <a:pt x="7" y="99"/>
                  </a:lnTo>
                  <a:lnTo>
                    <a:pt x="0" y="46"/>
                  </a:lnTo>
                  <a:lnTo>
                    <a:pt x="0" y="16"/>
                  </a:lnTo>
                  <a:lnTo>
                    <a:pt x="68" y="0"/>
                  </a:lnTo>
                  <a:lnTo>
                    <a:pt x="75" y="31"/>
                  </a:lnTo>
                  <a:lnTo>
                    <a:pt x="75" y="3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654"/>
            <p:cNvSpPr>
              <a:spLocks/>
            </p:cNvSpPr>
            <p:nvPr/>
          </p:nvSpPr>
          <p:spPr bwMode="auto">
            <a:xfrm>
              <a:off x="3535" y="2020"/>
              <a:ext cx="393" cy="220"/>
            </a:xfrm>
            <a:custGeom>
              <a:avLst/>
              <a:gdLst>
                <a:gd name="T0" fmla="*/ 378 w 393"/>
                <a:gd name="T1" fmla="*/ 136 h 220"/>
                <a:gd name="T2" fmla="*/ 363 w 393"/>
                <a:gd name="T3" fmla="*/ 136 h 220"/>
                <a:gd name="T4" fmla="*/ 363 w 393"/>
                <a:gd name="T5" fmla="*/ 144 h 220"/>
                <a:gd name="T6" fmla="*/ 355 w 393"/>
                <a:gd name="T7" fmla="*/ 151 h 220"/>
                <a:gd name="T8" fmla="*/ 355 w 393"/>
                <a:gd name="T9" fmla="*/ 136 h 220"/>
                <a:gd name="T10" fmla="*/ 333 w 393"/>
                <a:gd name="T11" fmla="*/ 129 h 220"/>
                <a:gd name="T12" fmla="*/ 333 w 393"/>
                <a:gd name="T13" fmla="*/ 121 h 220"/>
                <a:gd name="T14" fmla="*/ 355 w 393"/>
                <a:gd name="T15" fmla="*/ 144 h 220"/>
                <a:gd name="T16" fmla="*/ 363 w 393"/>
                <a:gd name="T17" fmla="*/ 129 h 220"/>
                <a:gd name="T18" fmla="*/ 348 w 393"/>
                <a:gd name="T19" fmla="*/ 121 h 220"/>
                <a:gd name="T20" fmla="*/ 355 w 393"/>
                <a:gd name="T21" fmla="*/ 121 h 220"/>
                <a:gd name="T22" fmla="*/ 348 w 393"/>
                <a:gd name="T23" fmla="*/ 106 h 220"/>
                <a:gd name="T24" fmla="*/ 363 w 393"/>
                <a:gd name="T25" fmla="*/ 113 h 220"/>
                <a:gd name="T26" fmla="*/ 363 w 393"/>
                <a:gd name="T27" fmla="*/ 106 h 220"/>
                <a:gd name="T28" fmla="*/ 348 w 393"/>
                <a:gd name="T29" fmla="*/ 106 h 220"/>
                <a:gd name="T30" fmla="*/ 355 w 393"/>
                <a:gd name="T31" fmla="*/ 98 h 220"/>
                <a:gd name="T32" fmla="*/ 340 w 393"/>
                <a:gd name="T33" fmla="*/ 98 h 220"/>
                <a:gd name="T34" fmla="*/ 317 w 393"/>
                <a:gd name="T35" fmla="*/ 76 h 220"/>
                <a:gd name="T36" fmla="*/ 355 w 393"/>
                <a:gd name="T37" fmla="*/ 98 h 220"/>
                <a:gd name="T38" fmla="*/ 355 w 393"/>
                <a:gd name="T39" fmla="*/ 76 h 220"/>
                <a:gd name="T40" fmla="*/ 340 w 393"/>
                <a:gd name="T41" fmla="*/ 76 h 220"/>
                <a:gd name="T42" fmla="*/ 333 w 393"/>
                <a:gd name="T43" fmla="*/ 68 h 220"/>
                <a:gd name="T44" fmla="*/ 317 w 393"/>
                <a:gd name="T45" fmla="*/ 68 h 220"/>
                <a:gd name="T46" fmla="*/ 295 w 393"/>
                <a:gd name="T47" fmla="*/ 60 h 220"/>
                <a:gd name="T48" fmla="*/ 295 w 393"/>
                <a:gd name="T49" fmla="*/ 38 h 220"/>
                <a:gd name="T50" fmla="*/ 302 w 393"/>
                <a:gd name="T51" fmla="*/ 22 h 220"/>
                <a:gd name="T52" fmla="*/ 264 w 393"/>
                <a:gd name="T53" fmla="*/ 0 h 220"/>
                <a:gd name="T54" fmla="*/ 264 w 393"/>
                <a:gd name="T55" fmla="*/ 15 h 220"/>
                <a:gd name="T56" fmla="*/ 234 w 393"/>
                <a:gd name="T57" fmla="*/ 0 h 220"/>
                <a:gd name="T58" fmla="*/ 234 w 393"/>
                <a:gd name="T59" fmla="*/ 15 h 220"/>
                <a:gd name="T60" fmla="*/ 219 w 393"/>
                <a:gd name="T61" fmla="*/ 45 h 220"/>
                <a:gd name="T62" fmla="*/ 211 w 393"/>
                <a:gd name="T63" fmla="*/ 45 h 220"/>
                <a:gd name="T64" fmla="*/ 196 w 393"/>
                <a:gd name="T65" fmla="*/ 76 h 220"/>
                <a:gd name="T66" fmla="*/ 181 w 393"/>
                <a:gd name="T67" fmla="*/ 68 h 220"/>
                <a:gd name="T68" fmla="*/ 151 w 393"/>
                <a:gd name="T69" fmla="*/ 144 h 220"/>
                <a:gd name="T70" fmla="*/ 90 w 393"/>
                <a:gd name="T71" fmla="*/ 167 h 220"/>
                <a:gd name="T72" fmla="*/ 75 w 393"/>
                <a:gd name="T73" fmla="*/ 151 h 220"/>
                <a:gd name="T74" fmla="*/ 22 w 393"/>
                <a:gd name="T75" fmla="*/ 212 h 220"/>
                <a:gd name="T76" fmla="*/ 0 w 393"/>
                <a:gd name="T77" fmla="*/ 220 h 220"/>
                <a:gd name="T78" fmla="*/ 98 w 393"/>
                <a:gd name="T79" fmla="*/ 212 h 220"/>
                <a:gd name="T80" fmla="*/ 378 w 393"/>
                <a:gd name="T81" fmla="*/ 159 h 220"/>
                <a:gd name="T82" fmla="*/ 386 w 393"/>
                <a:gd name="T83" fmla="*/ 159 h 220"/>
                <a:gd name="T84" fmla="*/ 378 w 393"/>
                <a:gd name="T85" fmla="*/ 151 h 220"/>
                <a:gd name="T86" fmla="*/ 386 w 393"/>
                <a:gd name="T87" fmla="*/ 159 h 220"/>
                <a:gd name="T88" fmla="*/ 386 w 393"/>
                <a:gd name="T89" fmla="*/ 151 h 220"/>
                <a:gd name="T90" fmla="*/ 393 w 393"/>
                <a:gd name="T91" fmla="*/ 159 h 220"/>
                <a:gd name="T92" fmla="*/ 378 w 393"/>
                <a:gd name="T93" fmla="*/ 1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3" h="220">
                  <a:moveTo>
                    <a:pt x="378" y="136"/>
                  </a:moveTo>
                  <a:lnTo>
                    <a:pt x="363" y="136"/>
                  </a:lnTo>
                  <a:lnTo>
                    <a:pt x="363" y="144"/>
                  </a:lnTo>
                  <a:lnTo>
                    <a:pt x="355" y="151"/>
                  </a:lnTo>
                  <a:lnTo>
                    <a:pt x="355" y="136"/>
                  </a:lnTo>
                  <a:lnTo>
                    <a:pt x="333" y="129"/>
                  </a:lnTo>
                  <a:lnTo>
                    <a:pt x="333" y="121"/>
                  </a:lnTo>
                  <a:lnTo>
                    <a:pt x="355" y="144"/>
                  </a:lnTo>
                  <a:lnTo>
                    <a:pt x="363" y="129"/>
                  </a:lnTo>
                  <a:lnTo>
                    <a:pt x="348" y="121"/>
                  </a:lnTo>
                  <a:lnTo>
                    <a:pt x="355" y="121"/>
                  </a:lnTo>
                  <a:lnTo>
                    <a:pt x="348" y="106"/>
                  </a:lnTo>
                  <a:lnTo>
                    <a:pt x="363" y="113"/>
                  </a:lnTo>
                  <a:lnTo>
                    <a:pt x="363" y="106"/>
                  </a:lnTo>
                  <a:lnTo>
                    <a:pt x="348" y="106"/>
                  </a:lnTo>
                  <a:lnTo>
                    <a:pt x="355" y="98"/>
                  </a:lnTo>
                  <a:lnTo>
                    <a:pt x="340" y="98"/>
                  </a:lnTo>
                  <a:lnTo>
                    <a:pt x="317" y="76"/>
                  </a:lnTo>
                  <a:lnTo>
                    <a:pt x="355" y="98"/>
                  </a:lnTo>
                  <a:lnTo>
                    <a:pt x="355" y="76"/>
                  </a:lnTo>
                  <a:lnTo>
                    <a:pt x="340" y="76"/>
                  </a:lnTo>
                  <a:lnTo>
                    <a:pt x="333" y="68"/>
                  </a:lnTo>
                  <a:lnTo>
                    <a:pt x="317" y="68"/>
                  </a:lnTo>
                  <a:lnTo>
                    <a:pt x="295" y="60"/>
                  </a:lnTo>
                  <a:lnTo>
                    <a:pt x="295" y="38"/>
                  </a:lnTo>
                  <a:lnTo>
                    <a:pt x="302" y="22"/>
                  </a:lnTo>
                  <a:lnTo>
                    <a:pt x="264" y="0"/>
                  </a:lnTo>
                  <a:lnTo>
                    <a:pt x="264" y="15"/>
                  </a:lnTo>
                  <a:lnTo>
                    <a:pt x="234" y="0"/>
                  </a:lnTo>
                  <a:lnTo>
                    <a:pt x="234" y="15"/>
                  </a:lnTo>
                  <a:lnTo>
                    <a:pt x="219" y="45"/>
                  </a:lnTo>
                  <a:lnTo>
                    <a:pt x="211" y="45"/>
                  </a:lnTo>
                  <a:lnTo>
                    <a:pt x="196" y="76"/>
                  </a:lnTo>
                  <a:lnTo>
                    <a:pt x="181" y="68"/>
                  </a:lnTo>
                  <a:lnTo>
                    <a:pt x="151" y="144"/>
                  </a:lnTo>
                  <a:lnTo>
                    <a:pt x="90" y="167"/>
                  </a:lnTo>
                  <a:lnTo>
                    <a:pt x="75" y="151"/>
                  </a:lnTo>
                  <a:lnTo>
                    <a:pt x="22" y="212"/>
                  </a:lnTo>
                  <a:lnTo>
                    <a:pt x="0" y="220"/>
                  </a:lnTo>
                  <a:lnTo>
                    <a:pt x="98" y="212"/>
                  </a:lnTo>
                  <a:lnTo>
                    <a:pt x="378" y="159"/>
                  </a:lnTo>
                  <a:lnTo>
                    <a:pt x="386" y="159"/>
                  </a:lnTo>
                  <a:lnTo>
                    <a:pt x="378" y="151"/>
                  </a:lnTo>
                  <a:lnTo>
                    <a:pt x="386" y="159"/>
                  </a:lnTo>
                  <a:lnTo>
                    <a:pt x="386" y="151"/>
                  </a:lnTo>
                  <a:lnTo>
                    <a:pt x="393" y="159"/>
                  </a:lnTo>
                  <a:lnTo>
                    <a:pt x="378" y="136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655"/>
            <p:cNvSpPr>
              <a:spLocks/>
            </p:cNvSpPr>
            <p:nvPr/>
          </p:nvSpPr>
          <p:spPr bwMode="auto">
            <a:xfrm>
              <a:off x="3535" y="2020"/>
              <a:ext cx="393" cy="220"/>
            </a:xfrm>
            <a:custGeom>
              <a:avLst/>
              <a:gdLst>
                <a:gd name="T0" fmla="*/ 378 w 393"/>
                <a:gd name="T1" fmla="*/ 136 h 220"/>
                <a:gd name="T2" fmla="*/ 363 w 393"/>
                <a:gd name="T3" fmla="*/ 136 h 220"/>
                <a:gd name="T4" fmla="*/ 363 w 393"/>
                <a:gd name="T5" fmla="*/ 144 h 220"/>
                <a:gd name="T6" fmla="*/ 355 w 393"/>
                <a:gd name="T7" fmla="*/ 151 h 220"/>
                <a:gd name="T8" fmla="*/ 355 w 393"/>
                <a:gd name="T9" fmla="*/ 136 h 220"/>
                <a:gd name="T10" fmla="*/ 333 w 393"/>
                <a:gd name="T11" fmla="*/ 129 h 220"/>
                <a:gd name="T12" fmla="*/ 333 w 393"/>
                <a:gd name="T13" fmla="*/ 121 h 220"/>
                <a:gd name="T14" fmla="*/ 355 w 393"/>
                <a:gd name="T15" fmla="*/ 144 h 220"/>
                <a:gd name="T16" fmla="*/ 363 w 393"/>
                <a:gd name="T17" fmla="*/ 129 h 220"/>
                <a:gd name="T18" fmla="*/ 348 w 393"/>
                <a:gd name="T19" fmla="*/ 121 h 220"/>
                <a:gd name="T20" fmla="*/ 355 w 393"/>
                <a:gd name="T21" fmla="*/ 121 h 220"/>
                <a:gd name="T22" fmla="*/ 348 w 393"/>
                <a:gd name="T23" fmla="*/ 106 h 220"/>
                <a:gd name="T24" fmla="*/ 363 w 393"/>
                <a:gd name="T25" fmla="*/ 113 h 220"/>
                <a:gd name="T26" fmla="*/ 363 w 393"/>
                <a:gd name="T27" fmla="*/ 106 h 220"/>
                <a:gd name="T28" fmla="*/ 348 w 393"/>
                <a:gd name="T29" fmla="*/ 106 h 220"/>
                <a:gd name="T30" fmla="*/ 355 w 393"/>
                <a:gd name="T31" fmla="*/ 98 h 220"/>
                <a:gd name="T32" fmla="*/ 340 w 393"/>
                <a:gd name="T33" fmla="*/ 98 h 220"/>
                <a:gd name="T34" fmla="*/ 317 w 393"/>
                <a:gd name="T35" fmla="*/ 76 h 220"/>
                <a:gd name="T36" fmla="*/ 355 w 393"/>
                <a:gd name="T37" fmla="*/ 98 h 220"/>
                <a:gd name="T38" fmla="*/ 355 w 393"/>
                <a:gd name="T39" fmla="*/ 76 h 220"/>
                <a:gd name="T40" fmla="*/ 340 w 393"/>
                <a:gd name="T41" fmla="*/ 76 h 220"/>
                <a:gd name="T42" fmla="*/ 333 w 393"/>
                <a:gd name="T43" fmla="*/ 68 h 220"/>
                <a:gd name="T44" fmla="*/ 317 w 393"/>
                <a:gd name="T45" fmla="*/ 68 h 220"/>
                <a:gd name="T46" fmla="*/ 295 w 393"/>
                <a:gd name="T47" fmla="*/ 60 h 220"/>
                <a:gd name="T48" fmla="*/ 295 w 393"/>
                <a:gd name="T49" fmla="*/ 38 h 220"/>
                <a:gd name="T50" fmla="*/ 302 w 393"/>
                <a:gd name="T51" fmla="*/ 22 h 220"/>
                <a:gd name="T52" fmla="*/ 264 w 393"/>
                <a:gd name="T53" fmla="*/ 0 h 220"/>
                <a:gd name="T54" fmla="*/ 264 w 393"/>
                <a:gd name="T55" fmla="*/ 15 h 220"/>
                <a:gd name="T56" fmla="*/ 234 w 393"/>
                <a:gd name="T57" fmla="*/ 0 h 220"/>
                <a:gd name="T58" fmla="*/ 234 w 393"/>
                <a:gd name="T59" fmla="*/ 15 h 220"/>
                <a:gd name="T60" fmla="*/ 219 w 393"/>
                <a:gd name="T61" fmla="*/ 45 h 220"/>
                <a:gd name="T62" fmla="*/ 211 w 393"/>
                <a:gd name="T63" fmla="*/ 45 h 220"/>
                <a:gd name="T64" fmla="*/ 196 w 393"/>
                <a:gd name="T65" fmla="*/ 76 h 220"/>
                <a:gd name="T66" fmla="*/ 181 w 393"/>
                <a:gd name="T67" fmla="*/ 68 h 220"/>
                <a:gd name="T68" fmla="*/ 151 w 393"/>
                <a:gd name="T69" fmla="*/ 144 h 220"/>
                <a:gd name="T70" fmla="*/ 90 w 393"/>
                <a:gd name="T71" fmla="*/ 167 h 220"/>
                <a:gd name="T72" fmla="*/ 75 w 393"/>
                <a:gd name="T73" fmla="*/ 151 h 220"/>
                <a:gd name="T74" fmla="*/ 22 w 393"/>
                <a:gd name="T75" fmla="*/ 212 h 220"/>
                <a:gd name="T76" fmla="*/ 0 w 393"/>
                <a:gd name="T77" fmla="*/ 220 h 220"/>
                <a:gd name="T78" fmla="*/ 98 w 393"/>
                <a:gd name="T79" fmla="*/ 212 h 220"/>
                <a:gd name="T80" fmla="*/ 378 w 393"/>
                <a:gd name="T81" fmla="*/ 159 h 220"/>
                <a:gd name="T82" fmla="*/ 386 w 393"/>
                <a:gd name="T83" fmla="*/ 159 h 220"/>
                <a:gd name="T84" fmla="*/ 378 w 393"/>
                <a:gd name="T85" fmla="*/ 151 h 220"/>
                <a:gd name="T86" fmla="*/ 386 w 393"/>
                <a:gd name="T87" fmla="*/ 159 h 220"/>
                <a:gd name="T88" fmla="*/ 386 w 393"/>
                <a:gd name="T89" fmla="*/ 151 h 220"/>
                <a:gd name="T90" fmla="*/ 393 w 393"/>
                <a:gd name="T91" fmla="*/ 159 h 220"/>
                <a:gd name="T92" fmla="*/ 378 w 393"/>
                <a:gd name="T93" fmla="*/ 136 h 220"/>
                <a:gd name="T94" fmla="*/ 378 w 393"/>
                <a:gd name="T95" fmla="*/ 14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3" h="220">
                  <a:moveTo>
                    <a:pt x="378" y="136"/>
                  </a:moveTo>
                  <a:lnTo>
                    <a:pt x="363" y="136"/>
                  </a:lnTo>
                  <a:lnTo>
                    <a:pt x="363" y="144"/>
                  </a:lnTo>
                  <a:lnTo>
                    <a:pt x="355" y="151"/>
                  </a:lnTo>
                  <a:lnTo>
                    <a:pt x="355" y="136"/>
                  </a:lnTo>
                  <a:lnTo>
                    <a:pt x="333" y="129"/>
                  </a:lnTo>
                  <a:lnTo>
                    <a:pt x="333" y="121"/>
                  </a:lnTo>
                  <a:lnTo>
                    <a:pt x="355" y="144"/>
                  </a:lnTo>
                  <a:lnTo>
                    <a:pt x="363" y="129"/>
                  </a:lnTo>
                  <a:lnTo>
                    <a:pt x="348" y="121"/>
                  </a:lnTo>
                  <a:lnTo>
                    <a:pt x="355" y="121"/>
                  </a:lnTo>
                  <a:lnTo>
                    <a:pt x="348" y="106"/>
                  </a:lnTo>
                  <a:lnTo>
                    <a:pt x="363" y="113"/>
                  </a:lnTo>
                  <a:lnTo>
                    <a:pt x="363" y="106"/>
                  </a:lnTo>
                  <a:lnTo>
                    <a:pt x="348" y="106"/>
                  </a:lnTo>
                  <a:lnTo>
                    <a:pt x="355" y="98"/>
                  </a:lnTo>
                  <a:lnTo>
                    <a:pt x="340" y="98"/>
                  </a:lnTo>
                  <a:lnTo>
                    <a:pt x="317" y="76"/>
                  </a:lnTo>
                  <a:lnTo>
                    <a:pt x="355" y="98"/>
                  </a:lnTo>
                  <a:lnTo>
                    <a:pt x="355" y="76"/>
                  </a:lnTo>
                  <a:lnTo>
                    <a:pt x="340" y="76"/>
                  </a:lnTo>
                  <a:lnTo>
                    <a:pt x="333" y="68"/>
                  </a:lnTo>
                  <a:lnTo>
                    <a:pt x="317" y="68"/>
                  </a:lnTo>
                  <a:lnTo>
                    <a:pt x="295" y="60"/>
                  </a:lnTo>
                  <a:lnTo>
                    <a:pt x="295" y="38"/>
                  </a:lnTo>
                  <a:lnTo>
                    <a:pt x="302" y="22"/>
                  </a:lnTo>
                  <a:lnTo>
                    <a:pt x="264" y="0"/>
                  </a:lnTo>
                  <a:lnTo>
                    <a:pt x="264" y="15"/>
                  </a:lnTo>
                  <a:lnTo>
                    <a:pt x="234" y="0"/>
                  </a:lnTo>
                  <a:lnTo>
                    <a:pt x="234" y="15"/>
                  </a:lnTo>
                  <a:lnTo>
                    <a:pt x="219" y="45"/>
                  </a:lnTo>
                  <a:lnTo>
                    <a:pt x="211" y="45"/>
                  </a:lnTo>
                  <a:lnTo>
                    <a:pt x="196" y="76"/>
                  </a:lnTo>
                  <a:lnTo>
                    <a:pt x="181" y="68"/>
                  </a:lnTo>
                  <a:lnTo>
                    <a:pt x="151" y="144"/>
                  </a:lnTo>
                  <a:lnTo>
                    <a:pt x="90" y="167"/>
                  </a:lnTo>
                  <a:lnTo>
                    <a:pt x="75" y="151"/>
                  </a:lnTo>
                  <a:lnTo>
                    <a:pt x="22" y="212"/>
                  </a:lnTo>
                  <a:lnTo>
                    <a:pt x="0" y="220"/>
                  </a:lnTo>
                  <a:lnTo>
                    <a:pt x="98" y="212"/>
                  </a:lnTo>
                  <a:lnTo>
                    <a:pt x="378" y="159"/>
                  </a:lnTo>
                  <a:lnTo>
                    <a:pt x="386" y="159"/>
                  </a:lnTo>
                  <a:lnTo>
                    <a:pt x="378" y="151"/>
                  </a:lnTo>
                  <a:lnTo>
                    <a:pt x="386" y="159"/>
                  </a:lnTo>
                  <a:lnTo>
                    <a:pt x="386" y="151"/>
                  </a:lnTo>
                  <a:lnTo>
                    <a:pt x="393" y="159"/>
                  </a:lnTo>
                  <a:lnTo>
                    <a:pt x="378" y="136"/>
                  </a:lnTo>
                  <a:lnTo>
                    <a:pt x="378" y="14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656"/>
            <p:cNvSpPr>
              <a:spLocks/>
            </p:cNvSpPr>
            <p:nvPr/>
          </p:nvSpPr>
          <p:spPr bwMode="auto">
            <a:xfrm>
              <a:off x="3913" y="2080"/>
              <a:ext cx="15" cy="61"/>
            </a:xfrm>
            <a:custGeom>
              <a:avLst/>
              <a:gdLst>
                <a:gd name="T0" fmla="*/ 15 w 15"/>
                <a:gd name="T1" fmla="*/ 0 h 61"/>
                <a:gd name="T2" fmla="*/ 8 w 15"/>
                <a:gd name="T3" fmla="*/ 8 h 61"/>
                <a:gd name="T4" fmla="*/ 0 w 15"/>
                <a:gd name="T5" fmla="*/ 38 h 61"/>
                <a:gd name="T6" fmla="*/ 0 w 15"/>
                <a:gd name="T7" fmla="*/ 61 h 61"/>
                <a:gd name="T8" fmla="*/ 15 w 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">
                  <a:moveTo>
                    <a:pt x="15" y="0"/>
                  </a:moveTo>
                  <a:lnTo>
                    <a:pt x="8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657"/>
            <p:cNvSpPr>
              <a:spLocks/>
            </p:cNvSpPr>
            <p:nvPr/>
          </p:nvSpPr>
          <p:spPr bwMode="auto">
            <a:xfrm>
              <a:off x="3913" y="2080"/>
              <a:ext cx="15" cy="61"/>
            </a:xfrm>
            <a:custGeom>
              <a:avLst/>
              <a:gdLst>
                <a:gd name="T0" fmla="*/ 15 w 15"/>
                <a:gd name="T1" fmla="*/ 0 h 61"/>
                <a:gd name="T2" fmla="*/ 8 w 15"/>
                <a:gd name="T3" fmla="*/ 8 h 61"/>
                <a:gd name="T4" fmla="*/ 0 w 15"/>
                <a:gd name="T5" fmla="*/ 38 h 61"/>
                <a:gd name="T6" fmla="*/ 0 w 15"/>
                <a:gd name="T7" fmla="*/ 61 h 61"/>
                <a:gd name="T8" fmla="*/ 15 w 15"/>
                <a:gd name="T9" fmla="*/ 0 h 61"/>
                <a:gd name="T10" fmla="*/ 15 w 15"/>
                <a:gd name="T1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1">
                  <a:moveTo>
                    <a:pt x="15" y="0"/>
                  </a:moveTo>
                  <a:lnTo>
                    <a:pt x="8" y="8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15" y="0"/>
                  </a:lnTo>
                  <a:lnTo>
                    <a:pt x="15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658"/>
            <p:cNvSpPr>
              <a:spLocks/>
            </p:cNvSpPr>
            <p:nvPr/>
          </p:nvSpPr>
          <p:spPr bwMode="auto">
            <a:xfrm>
              <a:off x="1680" y="1329"/>
              <a:ext cx="341" cy="251"/>
            </a:xfrm>
            <a:custGeom>
              <a:avLst/>
              <a:gdLst>
                <a:gd name="T0" fmla="*/ 303 w 341"/>
                <a:gd name="T1" fmla="*/ 228 h 251"/>
                <a:gd name="T2" fmla="*/ 341 w 341"/>
                <a:gd name="T3" fmla="*/ 61 h 251"/>
                <a:gd name="T4" fmla="*/ 99 w 341"/>
                <a:gd name="T5" fmla="*/ 0 h 251"/>
                <a:gd name="T6" fmla="*/ 106 w 341"/>
                <a:gd name="T7" fmla="*/ 31 h 251"/>
                <a:gd name="T8" fmla="*/ 91 w 341"/>
                <a:gd name="T9" fmla="*/ 38 h 251"/>
                <a:gd name="T10" fmla="*/ 106 w 341"/>
                <a:gd name="T11" fmla="*/ 46 h 251"/>
                <a:gd name="T12" fmla="*/ 99 w 341"/>
                <a:gd name="T13" fmla="*/ 53 h 251"/>
                <a:gd name="T14" fmla="*/ 99 w 341"/>
                <a:gd name="T15" fmla="*/ 61 h 251"/>
                <a:gd name="T16" fmla="*/ 106 w 341"/>
                <a:gd name="T17" fmla="*/ 69 h 251"/>
                <a:gd name="T18" fmla="*/ 91 w 341"/>
                <a:gd name="T19" fmla="*/ 84 h 251"/>
                <a:gd name="T20" fmla="*/ 91 w 341"/>
                <a:gd name="T21" fmla="*/ 107 h 251"/>
                <a:gd name="T22" fmla="*/ 61 w 341"/>
                <a:gd name="T23" fmla="*/ 114 h 251"/>
                <a:gd name="T24" fmla="*/ 53 w 341"/>
                <a:gd name="T25" fmla="*/ 114 h 251"/>
                <a:gd name="T26" fmla="*/ 69 w 341"/>
                <a:gd name="T27" fmla="*/ 99 h 251"/>
                <a:gd name="T28" fmla="*/ 69 w 341"/>
                <a:gd name="T29" fmla="*/ 114 h 251"/>
                <a:gd name="T30" fmla="*/ 76 w 341"/>
                <a:gd name="T31" fmla="*/ 99 h 251"/>
                <a:gd name="T32" fmla="*/ 84 w 341"/>
                <a:gd name="T33" fmla="*/ 91 h 251"/>
                <a:gd name="T34" fmla="*/ 76 w 341"/>
                <a:gd name="T35" fmla="*/ 91 h 251"/>
                <a:gd name="T36" fmla="*/ 84 w 341"/>
                <a:gd name="T37" fmla="*/ 76 h 251"/>
                <a:gd name="T38" fmla="*/ 91 w 341"/>
                <a:gd name="T39" fmla="*/ 84 h 251"/>
                <a:gd name="T40" fmla="*/ 91 w 341"/>
                <a:gd name="T41" fmla="*/ 69 h 251"/>
                <a:gd name="T42" fmla="*/ 61 w 341"/>
                <a:gd name="T43" fmla="*/ 91 h 251"/>
                <a:gd name="T44" fmla="*/ 69 w 341"/>
                <a:gd name="T45" fmla="*/ 99 h 251"/>
                <a:gd name="T46" fmla="*/ 53 w 341"/>
                <a:gd name="T47" fmla="*/ 99 h 251"/>
                <a:gd name="T48" fmla="*/ 76 w 341"/>
                <a:gd name="T49" fmla="*/ 69 h 251"/>
                <a:gd name="T50" fmla="*/ 84 w 341"/>
                <a:gd name="T51" fmla="*/ 53 h 251"/>
                <a:gd name="T52" fmla="*/ 76 w 341"/>
                <a:gd name="T53" fmla="*/ 61 h 251"/>
                <a:gd name="T54" fmla="*/ 69 w 341"/>
                <a:gd name="T55" fmla="*/ 46 h 251"/>
                <a:gd name="T56" fmla="*/ 38 w 341"/>
                <a:gd name="T57" fmla="*/ 38 h 251"/>
                <a:gd name="T58" fmla="*/ 8 w 341"/>
                <a:gd name="T59" fmla="*/ 16 h 251"/>
                <a:gd name="T60" fmla="*/ 8 w 341"/>
                <a:gd name="T61" fmla="*/ 107 h 251"/>
                <a:gd name="T62" fmla="*/ 16 w 341"/>
                <a:gd name="T63" fmla="*/ 114 h 251"/>
                <a:gd name="T64" fmla="*/ 8 w 341"/>
                <a:gd name="T65" fmla="*/ 114 h 251"/>
                <a:gd name="T66" fmla="*/ 8 w 341"/>
                <a:gd name="T67" fmla="*/ 122 h 251"/>
                <a:gd name="T68" fmla="*/ 16 w 341"/>
                <a:gd name="T69" fmla="*/ 129 h 251"/>
                <a:gd name="T70" fmla="*/ 0 w 341"/>
                <a:gd name="T71" fmla="*/ 144 h 251"/>
                <a:gd name="T72" fmla="*/ 0 w 341"/>
                <a:gd name="T73" fmla="*/ 129 h 251"/>
                <a:gd name="T74" fmla="*/ 0 w 341"/>
                <a:gd name="T75" fmla="*/ 152 h 251"/>
                <a:gd name="T76" fmla="*/ 16 w 341"/>
                <a:gd name="T77" fmla="*/ 160 h 251"/>
                <a:gd name="T78" fmla="*/ 23 w 341"/>
                <a:gd name="T79" fmla="*/ 160 h 251"/>
                <a:gd name="T80" fmla="*/ 31 w 341"/>
                <a:gd name="T81" fmla="*/ 167 h 251"/>
                <a:gd name="T82" fmla="*/ 46 w 341"/>
                <a:gd name="T83" fmla="*/ 175 h 251"/>
                <a:gd name="T84" fmla="*/ 38 w 341"/>
                <a:gd name="T85" fmla="*/ 205 h 251"/>
                <a:gd name="T86" fmla="*/ 61 w 341"/>
                <a:gd name="T87" fmla="*/ 220 h 251"/>
                <a:gd name="T88" fmla="*/ 84 w 341"/>
                <a:gd name="T89" fmla="*/ 213 h 251"/>
                <a:gd name="T90" fmla="*/ 106 w 341"/>
                <a:gd name="T91" fmla="*/ 228 h 251"/>
                <a:gd name="T92" fmla="*/ 212 w 341"/>
                <a:gd name="T93" fmla="*/ 228 h 251"/>
                <a:gd name="T94" fmla="*/ 303 w 341"/>
                <a:gd name="T95" fmla="*/ 251 h 251"/>
                <a:gd name="T96" fmla="*/ 303 w 341"/>
                <a:gd name="T97" fmla="*/ 2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1" h="251">
                  <a:moveTo>
                    <a:pt x="303" y="228"/>
                  </a:moveTo>
                  <a:lnTo>
                    <a:pt x="341" y="61"/>
                  </a:lnTo>
                  <a:lnTo>
                    <a:pt x="99" y="0"/>
                  </a:lnTo>
                  <a:lnTo>
                    <a:pt x="106" y="31"/>
                  </a:lnTo>
                  <a:lnTo>
                    <a:pt x="91" y="38"/>
                  </a:lnTo>
                  <a:lnTo>
                    <a:pt x="106" y="46"/>
                  </a:lnTo>
                  <a:lnTo>
                    <a:pt x="99" y="53"/>
                  </a:lnTo>
                  <a:lnTo>
                    <a:pt x="99" y="61"/>
                  </a:lnTo>
                  <a:lnTo>
                    <a:pt x="106" y="69"/>
                  </a:lnTo>
                  <a:lnTo>
                    <a:pt x="91" y="84"/>
                  </a:lnTo>
                  <a:lnTo>
                    <a:pt x="91" y="107"/>
                  </a:lnTo>
                  <a:lnTo>
                    <a:pt x="61" y="114"/>
                  </a:lnTo>
                  <a:lnTo>
                    <a:pt x="53" y="114"/>
                  </a:lnTo>
                  <a:lnTo>
                    <a:pt x="69" y="99"/>
                  </a:lnTo>
                  <a:lnTo>
                    <a:pt x="69" y="114"/>
                  </a:lnTo>
                  <a:lnTo>
                    <a:pt x="76" y="99"/>
                  </a:lnTo>
                  <a:lnTo>
                    <a:pt x="84" y="91"/>
                  </a:lnTo>
                  <a:lnTo>
                    <a:pt x="76" y="91"/>
                  </a:lnTo>
                  <a:lnTo>
                    <a:pt x="84" y="76"/>
                  </a:lnTo>
                  <a:lnTo>
                    <a:pt x="91" y="84"/>
                  </a:lnTo>
                  <a:lnTo>
                    <a:pt x="91" y="69"/>
                  </a:lnTo>
                  <a:lnTo>
                    <a:pt x="61" y="91"/>
                  </a:lnTo>
                  <a:lnTo>
                    <a:pt x="69" y="99"/>
                  </a:lnTo>
                  <a:lnTo>
                    <a:pt x="53" y="99"/>
                  </a:lnTo>
                  <a:lnTo>
                    <a:pt x="76" y="69"/>
                  </a:lnTo>
                  <a:lnTo>
                    <a:pt x="84" y="53"/>
                  </a:lnTo>
                  <a:lnTo>
                    <a:pt x="76" y="61"/>
                  </a:lnTo>
                  <a:lnTo>
                    <a:pt x="69" y="46"/>
                  </a:lnTo>
                  <a:lnTo>
                    <a:pt x="38" y="38"/>
                  </a:lnTo>
                  <a:lnTo>
                    <a:pt x="8" y="16"/>
                  </a:lnTo>
                  <a:lnTo>
                    <a:pt x="8" y="107"/>
                  </a:lnTo>
                  <a:lnTo>
                    <a:pt x="16" y="114"/>
                  </a:lnTo>
                  <a:lnTo>
                    <a:pt x="8" y="114"/>
                  </a:lnTo>
                  <a:lnTo>
                    <a:pt x="8" y="122"/>
                  </a:lnTo>
                  <a:lnTo>
                    <a:pt x="16" y="129"/>
                  </a:lnTo>
                  <a:lnTo>
                    <a:pt x="0" y="144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16" y="160"/>
                  </a:lnTo>
                  <a:lnTo>
                    <a:pt x="23" y="160"/>
                  </a:lnTo>
                  <a:lnTo>
                    <a:pt x="31" y="167"/>
                  </a:lnTo>
                  <a:lnTo>
                    <a:pt x="46" y="175"/>
                  </a:lnTo>
                  <a:lnTo>
                    <a:pt x="38" y="205"/>
                  </a:lnTo>
                  <a:lnTo>
                    <a:pt x="61" y="220"/>
                  </a:lnTo>
                  <a:lnTo>
                    <a:pt x="84" y="213"/>
                  </a:lnTo>
                  <a:lnTo>
                    <a:pt x="106" y="228"/>
                  </a:lnTo>
                  <a:lnTo>
                    <a:pt x="212" y="228"/>
                  </a:lnTo>
                  <a:lnTo>
                    <a:pt x="303" y="251"/>
                  </a:lnTo>
                  <a:lnTo>
                    <a:pt x="303" y="228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659"/>
            <p:cNvSpPr>
              <a:spLocks/>
            </p:cNvSpPr>
            <p:nvPr/>
          </p:nvSpPr>
          <p:spPr bwMode="auto">
            <a:xfrm>
              <a:off x="1680" y="1329"/>
              <a:ext cx="341" cy="251"/>
            </a:xfrm>
            <a:custGeom>
              <a:avLst/>
              <a:gdLst>
                <a:gd name="T0" fmla="*/ 303 w 341"/>
                <a:gd name="T1" fmla="*/ 228 h 251"/>
                <a:gd name="T2" fmla="*/ 341 w 341"/>
                <a:gd name="T3" fmla="*/ 61 h 251"/>
                <a:gd name="T4" fmla="*/ 99 w 341"/>
                <a:gd name="T5" fmla="*/ 0 h 251"/>
                <a:gd name="T6" fmla="*/ 106 w 341"/>
                <a:gd name="T7" fmla="*/ 31 h 251"/>
                <a:gd name="T8" fmla="*/ 91 w 341"/>
                <a:gd name="T9" fmla="*/ 38 h 251"/>
                <a:gd name="T10" fmla="*/ 106 w 341"/>
                <a:gd name="T11" fmla="*/ 46 h 251"/>
                <a:gd name="T12" fmla="*/ 99 w 341"/>
                <a:gd name="T13" fmla="*/ 53 h 251"/>
                <a:gd name="T14" fmla="*/ 99 w 341"/>
                <a:gd name="T15" fmla="*/ 61 h 251"/>
                <a:gd name="T16" fmla="*/ 106 w 341"/>
                <a:gd name="T17" fmla="*/ 69 h 251"/>
                <a:gd name="T18" fmla="*/ 91 w 341"/>
                <a:gd name="T19" fmla="*/ 84 h 251"/>
                <a:gd name="T20" fmla="*/ 91 w 341"/>
                <a:gd name="T21" fmla="*/ 107 h 251"/>
                <a:gd name="T22" fmla="*/ 61 w 341"/>
                <a:gd name="T23" fmla="*/ 114 h 251"/>
                <a:gd name="T24" fmla="*/ 53 w 341"/>
                <a:gd name="T25" fmla="*/ 114 h 251"/>
                <a:gd name="T26" fmla="*/ 69 w 341"/>
                <a:gd name="T27" fmla="*/ 99 h 251"/>
                <a:gd name="T28" fmla="*/ 69 w 341"/>
                <a:gd name="T29" fmla="*/ 114 h 251"/>
                <a:gd name="T30" fmla="*/ 76 w 341"/>
                <a:gd name="T31" fmla="*/ 99 h 251"/>
                <a:gd name="T32" fmla="*/ 84 w 341"/>
                <a:gd name="T33" fmla="*/ 91 h 251"/>
                <a:gd name="T34" fmla="*/ 76 w 341"/>
                <a:gd name="T35" fmla="*/ 91 h 251"/>
                <a:gd name="T36" fmla="*/ 84 w 341"/>
                <a:gd name="T37" fmla="*/ 76 h 251"/>
                <a:gd name="T38" fmla="*/ 91 w 341"/>
                <a:gd name="T39" fmla="*/ 84 h 251"/>
                <a:gd name="T40" fmla="*/ 91 w 341"/>
                <a:gd name="T41" fmla="*/ 69 h 251"/>
                <a:gd name="T42" fmla="*/ 61 w 341"/>
                <a:gd name="T43" fmla="*/ 91 h 251"/>
                <a:gd name="T44" fmla="*/ 69 w 341"/>
                <a:gd name="T45" fmla="*/ 99 h 251"/>
                <a:gd name="T46" fmla="*/ 53 w 341"/>
                <a:gd name="T47" fmla="*/ 99 h 251"/>
                <a:gd name="T48" fmla="*/ 76 w 341"/>
                <a:gd name="T49" fmla="*/ 69 h 251"/>
                <a:gd name="T50" fmla="*/ 84 w 341"/>
                <a:gd name="T51" fmla="*/ 53 h 251"/>
                <a:gd name="T52" fmla="*/ 76 w 341"/>
                <a:gd name="T53" fmla="*/ 61 h 251"/>
                <a:gd name="T54" fmla="*/ 69 w 341"/>
                <a:gd name="T55" fmla="*/ 46 h 251"/>
                <a:gd name="T56" fmla="*/ 38 w 341"/>
                <a:gd name="T57" fmla="*/ 38 h 251"/>
                <a:gd name="T58" fmla="*/ 8 w 341"/>
                <a:gd name="T59" fmla="*/ 16 h 251"/>
                <a:gd name="T60" fmla="*/ 8 w 341"/>
                <a:gd name="T61" fmla="*/ 107 h 251"/>
                <a:gd name="T62" fmla="*/ 16 w 341"/>
                <a:gd name="T63" fmla="*/ 114 h 251"/>
                <a:gd name="T64" fmla="*/ 8 w 341"/>
                <a:gd name="T65" fmla="*/ 114 h 251"/>
                <a:gd name="T66" fmla="*/ 8 w 341"/>
                <a:gd name="T67" fmla="*/ 122 h 251"/>
                <a:gd name="T68" fmla="*/ 16 w 341"/>
                <a:gd name="T69" fmla="*/ 129 h 251"/>
                <a:gd name="T70" fmla="*/ 0 w 341"/>
                <a:gd name="T71" fmla="*/ 144 h 251"/>
                <a:gd name="T72" fmla="*/ 0 w 341"/>
                <a:gd name="T73" fmla="*/ 129 h 251"/>
                <a:gd name="T74" fmla="*/ 0 w 341"/>
                <a:gd name="T75" fmla="*/ 152 h 251"/>
                <a:gd name="T76" fmla="*/ 16 w 341"/>
                <a:gd name="T77" fmla="*/ 160 h 251"/>
                <a:gd name="T78" fmla="*/ 23 w 341"/>
                <a:gd name="T79" fmla="*/ 160 h 251"/>
                <a:gd name="T80" fmla="*/ 31 w 341"/>
                <a:gd name="T81" fmla="*/ 167 h 251"/>
                <a:gd name="T82" fmla="*/ 46 w 341"/>
                <a:gd name="T83" fmla="*/ 175 h 251"/>
                <a:gd name="T84" fmla="*/ 38 w 341"/>
                <a:gd name="T85" fmla="*/ 205 h 251"/>
                <a:gd name="T86" fmla="*/ 61 w 341"/>
                <a:gd name="T87" fmla="*/ 220 h 251"/>
                <a:gd name="T88" fmla="*/ 84 w 341"/>
                <a:gd name="T89" fmla="*/ 213 h 251"/>
                <a:gd name="T90" fmla="*/ 106 w 341"/>
                <a:gd name="T91" fmla="*/ 228 h 251"/>
                <a:gd name="T92" fmla="*/ 212 w 341"/>
                <a:gd name="T93" fmla="*/ 228 h 251"/>
                <a:gd name="T94" fmla="*/ 303 w 341"/>
                <a:gd name="T95" fmla="*/ 251 h 251"/>
                <a:gd name="T96" fmla="*/ 303 w 341"/>
                <a:gd name="T97" fmla="*/ 228 h 251"/>
                <a:gd name="T98" fmla="*/ 303 w 341"/>
                <a:gd name="T99" fmla="*/ 23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1" h="251">
                  <a:moveTo>
                    <a:pt x="303" y="228"/>
                  </a:moveTo>
                  <a:lnTo>
                    <a:pt x="341" y="61"/>
                  </a:lnTo>
                  <a:lnTo>
                    <a:pt x="99" y="0"/>
                  </a:lnTo>
                  <a:lnTo>
                    <a:pt x="106" y="31"/>
                  </a:lnTo>
                  <a:lnTo>
                    <a:pt x="91" y="38"/>
                  </a:lnTo>
                  <a:lnTo>
                    <a:pt x="106" y="46"/>
                  </a:lnTo>
                  <a:lnTo>
                    <a:pt x="99" y="53"/>
                  </a:lnTo>
                  <a:lnTo>
                    <a:pt x="99" y="61"/>
                  </a:lnTo>
                  <a:lnTo>
                    <a:pt x="106" y="69"/>
                  </a:lnTo>
                  <a:lnTo>
                    <a:pt x="91" y="84"/>
                  </a:lnTo>
                  <a:lnTo>
                    <a:pt x="91" y="107"/>
                  </a:lnTo>
                  <a:lnTo>
                    <a:pt x="61" y="114"/>
                  </a:lnTo>
                  <a:lnTo>
                    <a:pt x="53" y="114"/>
                  </a:lnTo>
                  <a:lnTo>
                    <a:pt x="69" y="99"/>
                  </a:lnTo>
                  <a:lnTo>
                    <a:pt x="69" y="114"/>
                  </a:lnTo>
                  <a:lnTo>
                    <a:pt x="76" y="99"/>
                  </a:lnTo>
                  <a:lnTo>
                    <a:pt x="84" y="91"/>
                  </a:lnTo>
                  <a:lnTo>
                    <a:pt x="76" y="91"/>
                  </a:lnTo>
                  <a:lnTo>
                    <a:pt x="84" y="76"/>
                  </a:lnTo>
                  <a:lnTo>
                    <a:pt x="91" y="84"/>
                  </a:lnTo>
                  <a:lnTo>
                    <a:pt x="91" y="69"/>
                  </a:lnTo>
                  <a:lnTo>
                    <a:pt x="61" y="91"/>
                  </a:lnTo>
                  <a:lnTo>
                    <a:pt x="69" y="99"/>
                  </a:lnTo>
                  <a:lnTo>
                    <a:pt x="53" y="99"/>
                  </a:lnTo>
                  <a:lnTo>
                    <a:pt x="76" y="69"/>
                  </a:lnTo>
                  <a:lnTo>
                    <a:pt x="84" y="53"/>
                  </a:lnTo>
                  <a:lnTo>
                    <a:pt x="76" y="61"/>
                  </a:lnTo>
                  <a:lnTo>
                    <a:pt x="69" y="46"/>
                  </a:lnTo>
                  <a:lnTo>
                    <a:pt x="38" y="38"/>
                  </a:lnTo>
                  <a:lnTo>
                    <a:pt x="8" y="16"/>
                  </a:lnTo>
                  <a:lnTo>
                    <a:pt x="8" y="107"/>
                  </a:lnTo>
                  <a:lnTo>
                    <a:pt x="16" y="114"/>
                  </a:lnTo>
                  <a:lnTo>
                    <a:pt x="8" y="114"/>
                  </a:lnTo>
                  <a:lnTo>
                    <a:pt x="8" y="122"/>
                  </a:lnTo>
                  <a:lnTo>
                    <a:pt x="16" y="129"/>
                  </a:lnTo>
                  <a:lnTo>
                    <a:pt x="0" y="144"/>
                  </a:lnTo>
                  <a:lnTo>
                    <a:pt x="0" y="129"/>
                  </a:lnTo>
                  <a:lnTo>
                    <a:pt x="0" y="152"/>
                  </a:lnTo>
                  <a:lnTo>
                    <a:pt x="16" y="160"/>
                  </a:lnTo>
                  <a:lnTo>
                    <a:pt x="23" y="160"/>
                  </a:lnTo>
                  <a:lnTo>
                    <a:pt x="31" y="167"/>
                  </a:lnTo>
                  <a:lnTo>
                    <a:pt x="46" y="175"/>
                  </a:lnTo>
                  <a:lnTo>
                    <a:pt x="38" y="205"/>
                  </a:lnTo>
                  <a:lnTo>
                    <a:pt x="61" y="220"/>
                  </a:lnTo>
                  <a:lnTo>
                    <a:pt x="84" y="213"/>
                  </a:lnTo>
                  <a:lnTo>
                    <a:pt x="106" y="228"/>
                  </a:lnTo>
                  <a:lnTo>
                    <a:pt x="212" y="228"/>
                  </a:lnTo>
                  <a:lnTo>
                    <a:pt x="303" y="251"/>
                  </a:lnTo>
                  <a:lnTo>
                    <a:pt x="303" y="228"/>
                  </a:lnTo>
                  <a:lnTo>
                    <a:pt x="303" y="2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660"/>
            <p:cNvSpPr>
              <a:spLocks/>
            </p:cNvSpPr>
            <p:nvPr/>
          </p:nvSpPr>
          <p:spPr bwMode="auto">
            <a:xfrm>
              <a:off x="3572" y="1967"/>
              <a:ext cx="227" cy="220"/>
            </a:xfrm>
            <a:custGeom>
              <a:avLst/>
              <a:gdLst>
                <a:gd name="T0" fmla="*/ 227 w 227"/>
                <a:gd name="T1" fmla="*/ 68 h 220"/>
                <a:gd name="T2" fmla="*/ 197 w 227"/>
                <a:gd name="T3" fmla="*/ 53 h 220"/>
                <a:gd name="T4" fmla="*/ 197 w 227"/>
                <a:gd name="T5" fmla="*/ 68 h 220"/>
                <a:gd name="T6" fmla="*/ 182 w 227"/>
                <a:gd name="T7" fmla="*/ 98 h 220"/>
                <a:gd name="T8" fmla="*/ 174 w 227"/>
                <a:gd name="T9" fmla="*/ 98 h 220"/>
                <a:gd name="T10" fmla="*/ 159 w 227"/>
                <a:gd name="T11" fmla="*/ 129 h 220"/>
                <a:gd name="T12" fmla="*/ 144 w 227"/>
                <a:gd name="T13" fmla="*/ 121 h 220"/>
                <a:gd name="T14" fmla="*/ 114 w 227"/>
                <a:gd name="T15" fmla="*/ 197 h 220"/>
                <a:gd name="T16" fmla="*/ 53 w 227"/>
                <a:gd name="T17" fmla="*/ 220 h 220"/>
                <a:gd name="T18" fmla="*/ 38 w 227"/>
                <a:gd name="T19" fmla="*/ 204 h 220"/>
                <a:gd name="T20" fmla="*/ 8 w 227"/>
                <a:gd name="T21" fmla="*/ 182 h 220"/>
                <a:gd name="T22" fmla="*/ 0 w 227"/>
                <a:gd name="T23" fmla="*/ 151 h 220"/>
                <a:gd name="T24" fmla="*/ 16 w 227"/>
                <a:gd name="T25" fmla="*/ 136 h 220"/>
                <a:gd name="T26" fmla="*/ 23 w 227"/>
                <a:gd name="T27" fmla="*/ 106 h 220"/>
                <a:gd name="T28" fmla="*/ 38 w 227"/>
                <a:gd name="T29" fmla="*/ 113 h 220"/>
                <a:gd name="T30" fmla="*/ 38 w 227"/>
                <a:gd name="T31" fmla="*/ 91 h 220"/>
                <a:gd name="T32" fmla="*/ 69 w 227"/>
                <a:gd name="T33" fmla="*/ 60 h 220"/>
                <a:gd name="T34" fmla="*/ 76 w 227"/>
                <a:gd name="T35" fmla="*/ 15 h 220"/>
                <a:gd name="T36" fmla="*/ 76 w 227"/>
                <a:gd name="T37" fmla="*/ 0 h 220"/>
                <a:gd name="T38" fmla="*/ 91 w 227"/>
                <a:gd name="T39" fmla="*/ 53 h 220"/>
                <a:gd name="T40" fmla="*/ 137 w 227"/>
                <a:gd name="T41" fmla="*/ 45 h 220"/>
                <a:gd name="T42" fmla="*/ 144 w 227"/>
                <a:gd name="T43" fmla="*/ 75 h 220"/>
                <a:gd name="T44" fmla="*/ 174 w 227"/>
                <a:gd name="T45" fmla="*/ 45 h 220"/>
                <a:gd name="T46" fmla="*/ 190 w 227"/>
                <a:gd name="T47" fmla="*/ 53 h 220"/>
                <a:gd name="T48" fmla="*/ 205 w 227"/>
                <a:gd name="T49" fmla="*/ 37 h 220"/>
                <a:gd name="T50" fmla="*/ 220 w 227"/>
                <a:gd name="T51" fmla="*/ 37 h 220"/>
                <a:gd name="T52" fmla="*/ 227 w 227"/>
                <a:gd name="T53" fmla="*/ 53 h 220"/>
                <a:gd name="T54" fmla="*/ 227 w 227"/>
                <a:gd name="T55" fmla="*/ 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" h="220">
                  <a:moveTo>
                    <a:pt x="227" y="68"/>
                  </a:moveTo>
                  <a:lnTo>
                    <a:pt x="197" y="53"/>
                  </a:lnTo>
                  <a:lnTo>
                    <a:pt x="197" y="68"/>
                  </a:lnTo>
                  <a:lnTo>
                    <a:pt x="182" y="98"/>
                  </a:lnTo>
                  <a:lnTo>
                    <a:pt x="174" y="98"/>
                  </a:lnTo>
                  <a:lnTo>
                    <a:pt x="159" y="129"/>
                  </a:lnTo>
                  <a:lnTo>
                    <a:pt x="144" y="121"/>
                  </a:lnTo>
                  <a:lnTo>
                    <a:pt x="114" y="197"/>
                  </a:lnTo>
                  <a:lnTo>
                    <a:pt x="53" y="220"/>
                  </a:lnTo>
                  <a:lnTo>
                    <a:pt x="38" y="204"/>
                  </a:lnTo>
                  <a:lnTo>
                    <a:pt x="8" y="182"/>
                  </a:lnTo>
                  <a:lnTo>
                    <a:pt x="0" y="151"/>
                  </a:lnTo>
                  <a:lnTo>
                    <a:pt x="16" y="136"/>
                  </a:lnTo>
                  <a:lnTo>
                    <a:pt x="23" y="106"/>
                  </a:lnTo>
                  <a:lnTo>
                    <a:pt x="38" y="113"/>
                  </a:lnTo>
                  <a:lnTo>
                    <a:pt x="38" y="91"/>
                  </a:lnTo>
                  <a:lnTo>
                    <a:pt x="69" y="60"/>
                  </a:lnTo>
                  <a:lnTo>
                    <a:pt x="76" y="15"/>
                  </a:lnTo>
                  <a:lnTo>
                    <a:pt x="76" y="0"/>
                  </a:lnTo>
                  <a:lnTo>
                    <a:pt x="91" y="53"/>
                  </a:lnTo>
                  <a:lnTo>
                    <a:pt x="137" y="45"/>
                  </a:lnTo>
                  <a:lnTo>
                    <a:pt x="144" y="75"/>
                  </a:lnTo>
                  <a:lnTo>
                    <a:pt x="174" y="45"/>
                  </a:lnTo>
                  <a:lnTo>
                    <a:pt x="190" y="53"/>
                  </a:lnTo>
                  <a:lnTo>
                    <a:pt x="205" y="37"/>
                  </a:lnTo>
                  <a:lnTo>
                    <a:pt x="220" y="37"/>
                  </a:lnTo>
                  <a:lnTo>
                    <a:pt x="227" y="53"/>
                  </a:lnTo>
                  <a:lnTo>
                    <a:pt x="227" y="68"/>
                  </a:lnTo>
                  <a:close/>
                </a:path>
              </a:pathLst>
            </a:custGeom>
            <a:solidFill>
              <a:srgbClr val="B22222"/>
            </a:solidFill>
            <a:ln w="12700">
              <a:solidFill>
                <a:srgbClr val="B2222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661"/>
            <p:cNvSpPr>
              <a:spLocks/>
            </p:cNvSpPr>
            <p:nvPr/>
          </p:nvSpPr>
          <p:spPr bwMode="auto">
            <a:xfrm>
              <a:off x="3572" y="1967"/>
              <a:ext cx="227" cy="220"/>
            </a:xfrm>
            <a:custGeom>
              <a:avLst/>
              <a:gdLst>
                <a:gd name="T0" fmla="*/ 227 w 227"/>
                <a:gd name="T1" fmla="*/ 68 h 220"/>
                <a:gd name="T2" fmla="*/ 197 w 227"/>
                <a:gd name="T3" fmla="*/ 53 h 220"/>
                <a:gd name="T4" fmla="*/ 197 w 227"/>
                <a:gd name="T5" fmla="*/ 68 h 220"/>
                <a:gd name="T6" fmla="*/ 182 w 227"/>
                <a:gd name="T7" fmla="*/ 98 h 220"/>
                <a:gd name="T8" fmla="*/ 174 w 227"/>
                <a:gd name="T9" fmla="*/ 98 h 220"/>
                <a:gd name="T10" fmla="*/ 159 w 227"/>
                <a:gd name="T11" fmla="*/ 129 h 220"/>
                <a:gd name="T12" fmla="*/ 144 w 227"/>
                <a:gd name="T13" fmla="*/ 121 h 220"/>
                <a:gd name="T14" fmla="*/ 114 w 227"/>
                <a:gd name="T15" fmla="*/ 197 h 220"/>
                <a:gd name="T16" fmla="*/ 53 w 227"/>
                <a:gd name="T17" fmla="*/ 220 h 220"/>
                <a:gd name="T18" fmla="*/ 38 w 227"/>
                <a:gd name="T19" fmla="*/ 204 h 220"/>
                <a:gd name="T20" fmla="*/ 8 w 227"/>
                <a:gd name="T21" fmla="*/ 182 h 220"/>
                <a:gd name="T22" fmla="*/ 0 w 227"/>
                <a:gd name="T23" fmla="*/ 151 h 220"/>
                <a:gd name="T24" fmla="*/ 16 w 227"/>
                <a:gd name="T25" fmla="*/ 136 h 220"/>
                <a:gd name="T26" fmla="*/ 23 w 227"/>
                <a:gd name="T27" fmla="*/ 106 h 220"/>
                <a:gd name="T28" fmla="*/ 38 w 227"/>
                <a:gd name="T29" fmla="*/ 113 h 220"/>
                <a:gd name="T30" fmla="*/ 38 w 227"/>
                <a:gd name="T31" fmla="*/ 91 h 220"/>
                <a:gd name="T32" fmla="*/ 69 w 227"/>
                <a:gd name="T33" fmla="*/ 60 h 220"/>
                <a:gd name="T34" fmla="*/ 76 w 227"/>
                <a:gd name="T35" fmla="*/ 15 h 220"/>
                <a:gd name="T36" fmla="*/ 76 w 227"/>
                <a:gd name="T37" fmla="*/ 0 h 220"/>
                <a:gd name="T38" fmla="*/ 91 w 227"/>
                <a:gd name="T39" fmla="*/ 53 h 220"/>
                <a:gd name="T40" fmla="*/ 137 w 227"/>
                <a:gd name="T41" fmla="*/ 45 h 220"/>
                <a:gd name="T42" fmla="*/ 144 w 227"/>
                <a:gd name="T43" fmla="*/ 75 h 220"/>
                <a:gd name="T44" fmla="*/ 174 w 227"/>
                <a:gd name="T45" fmla="*/ 45 h 220"/>
                <a:gd name="T46" fmla="*/ 190 w 227"/>
                <a:gd name="T47" fmla="*/ 53 h 220"/>
                <a:gd name="T48" fmla="*/ 205 w 227"/>
                <a:gd name="T49" fmla="*/ 37 h 220"/>
                <a:gd name="T50" fmla="*/ 220 w 227"/>
                <a:gd name="T51" fmla="*/ 37 h 220"/>
                <a:gd name="T52" fmla="*/ 227 w 227"/>
                <a:gd name="T53" fmla="*/ 53 h 220"/>
                <a:gd name="T54" fmla="*/ 227 w 227"/>
                <a:gd name="T55" fmla="*/ 68 h 220"/>
                <a:gd name="T56" fmla="*/ 227 w 227"/>
                <a:gd name="T57" fmla="*/ 7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7" h="220">
                  <a:moveTo>
                    <a:pt x="227" y="68"/>
                  </a:moveTo>
                  <a:lnTo>
                    <a:pt x="197" y="53"/>
                  </a:lnTo>
                  <a:lnTo>
                    <a:pt x="197" y="68"/>
                  </a:lnTo>
                  <a:lnTo>
                    <a:pt x="182" y="98"/>
                  </a:lnTo>
                  <a:lnTo>
                    <a:pt x="174" y="98"/>
                  </a:lnTo>
                  <a:lnTo>
                    <a:pt x="159" y="129"/>
                  </a:lnTo>
                  <a:lnTo>
                    <a:pt x="144" y="121"/>
                  </a:lnTo>
                  <a:lnTo>
                    <a:pt x="114" y="197"/>
                  </a:lnTo>
                  <a:lnTo>
                    <a:pt x="53" y="220"/>
                  </a:lnTo>
                  <a:lnTo>
                    <a:pt x="38" y="204"/>
                  </a:lnTo>
                  <a:lnTo>
                    <a:pt x="8" y="182"/>
                  </a:lnTo>
                  <a:lnTo>
                    <a:pt x="0" y="151"/>
                  </a:lnTo>
                  <a:lnTo>
                    <a:pt x="16" y="136"/>
                  </a:lnTo>
                  <a:lnTo>
                    <a:pt x="23" y="106"/>
                  </a:lnTo>
                  <a:lnTo>
                    <a:pt x="38" y="113"/>
                  </a:lnTo>
                  <a:lnTo>
                    <a:pt x="38" y="91"/>
                  </a:lnTo>
                  <a:lnTo>
                    <a:pt x="69" y="60"/>
                  </a:lnTo>
                  <a:lnTo>
                    <a:pt x="76" y="15"/>
                  </a:lnTo>
                  <a:lnTo>
                    <a:pt x="76" y="0"/>
                  </a:lnTo>
                  <a:lnTo>
                    <a:pt x="91" y="53"/>
                  </a:lnTo>
                  <a:lnTo>
                    <a:pt x="137" y="45"/>
                  </a:lnTo>
                  <a:lnTo>
                    <a:pt x="144" y="75"/>
                  </a:lnTo>
                  <a:lnTo>
                    <a:pt x="174" y="45"/>
                  </a:lnTo>
                  <a:lnTo>
                    <a:pt x="190" y="53"/>
                  </a:lnTo>
                  <a:lnTo>
                    <a:pt x="205" y="37"/>
                  </a:lnTo>
                  <a:lnTo>
                    <a:pt x="220" y="37"/>
                  </a:lnTo>
                  <a:lnTo>
                    <a:pt x="227" y="53"/>
                  </a:lnTo>
                  <a:lnTo>
                    <a:pt x="227" y="68"/>
                  </a:lnTo>
                  <a:lnTo>
                    <a:pt x="227" y="7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662"/>
            <p:cNvSpPr>
              <a:spLocks/>
            </p:cNvSpPr>
            <p:nvPr/>
          </p:nvSpPr>
          <p:spPr bwMode="auto">
            <a:xfrm>
              <a:off x="3050" y="1610"/>
              <a:ext cx="250" cy="288"/>
            </a:xfrm>
            <a:custGeom>
              <a:avLst/>
              <a:gdLst>
                <a:gd name="T0" fmla="*/ 235 w 250"/>
                <a:gd name="T1" fmla="*/ 228 h 288"/>
                <a:gd name="T2" fmla="*/ 242 w 250"/>
                <a:gd name="T3" fmla="*/ 281 h 288"/>
                <a:gd name="T4" fmla="*/ 106 w 250"/>
                <a:gd name="T5" fmla="*/ 288 h 288"/>
                <a:gd name="T6" fmla="*/ 91 w 250"/>
                <a:gd name="T7" fmla="*/ 273 h 288"/>
                <a:gd name="T8" fmla="*/ 76 w 250"/>
                <a:gd name="T9" fmla="*/ 220 h 288"/>
                <a:gd name="T10" fmla="*/ 68 w 250"/>
                <a:gd name="T11" fmla="*/ 190 h 288"/>
                <a:gd name="T12" fmla="*/ 0 w 250"/>
                <a:gd name="T13" fmla="*/ 144 h 288"/>
                <a:gd name="T14" fmla="*/ 8 w 250"/>
                <a:gd name="T15" fmla="*/ 114 h 288"/>
                <a:gd name="T16" fmla="*/ 8 w 250"/>
                <a:gd name="T17" fmla="*/ 106 h 288"/>
                <a:gd name="T18" fmla="*/ 0 w 250"/>
                <a:gd name="T19" fmla="*/ 83 h 288"/>
                <a:gd name="T20" fmla="*/ 23 w 250"/>
                <a:gd name="T21" fmla="*/ 61 h 288"/>
                <a:gd name="T22" fmla="*/ 23 w 250"/>
                <a:gd name="T23" fmla="*/ 23 h 288"/>
                <a:gd name="T24" fmla="*/ 38 w 250"/>
                <a:gd name="T25" fmla="*/ 23 h 288"/>
                <a:gd name="T26" fmla="*/ 83 w 250"/>
                <a:gd name="T27" fmla="*/ 0 h 288"/>
                <a:gd name="T28" fmla="*/ 83 w 250"/>
                <a:gd name="T29" fmla="*/ 30 h 288"/>
                <a:gd name="T30" fmla="*/ 91 w 250"/>
                <a:gd name="T31" fmla="*/ 15 h 288"/>
                <a:gd name="T32" fmla="*/ 106 w 250"/>
                <a:gd name="T33" fmla="*/ 30 h 288"/>
                <a:gd name="T34" fmla="*/ 121 w 250"/>
                <a:gd name="T35" fmla="*/ 38 h 288"/>
                <a:gd name="T36" fmla="*/ 212 w 250"/>
                <a:gd name="T37" fmla="*/ 61 h 288"/>
                <a:gd name="T38" fmla="*/ 212 w 250"/>
                <a:gd name="T39" fmla="*/ 68 h 288"/>
                <a:gd name="T40" fmla="*/ 227 w 250"/>
                <a:gd name="T41" fmla="*/ 76 h 288"/>
                <a:gd name="T42" fmla="*/ 220 w 250"/>
                <a:gd name="T43" fmla="*/ 99 h 288"/>
                <a:gd name="T44" fmla="*/ 235 w 250"/>
                <a:gd name="T45" fmla="*/ 91 h 288"/>
                <a:gd name="T46" fmla="*/ 235 w 250"/>
                <a:gd name="T47" fmla="*/ 114 h 288"/>
                <a:gd name="T48" fmla="*/ 220 w 250"/>
                <a:gd name="T49" fmla="*/ 144 h 288"/>
                <a:gd name="T50" fmla="*/ 227 w 250"/>
                <a:gd name="T51" fmla="*/ 152 h 288"/>
                <a:gd name="T52" fmla="*/ 242 w 250"/>
                <a:gd name="T53" fmla="*/ 121 h 288"/>
                <a:gd name="T54" fmla="*/ 250 w 250"/>
                <a:gd name="T55" fmla="*/ 129 h 288"/>
                <a:gd name="T56" fmla="*/ 235 w 250"/>
                <a:gd name="T57" fmla="*/ 22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" h="288">
                  <a:moveTo>
                    <a:pt x="235" y="228"/>
                  </a:moveTo>
                  <a:lnTo>
                    <a:pt x="242" y="281"/>
                  </a:lnTo>
                  <a:lnTo>
                    <a:pt x="106" y="288"/>
                  </a:lnTo>
                  <a:lnTo>
                    <a:pt x="91" y="273"/>
                  </a:lnTo>
                  <a:lnTo>
                    <a:pt x="76" y="220"/>
                  </a:lnTo>
                  <a:lnTo>
                    <a:pt x="68" y="190"/>
                  </a:lnTo>
                  <a:lnTo>
                    <a:pt x="0" y="144"/>
                  </a:lnTo>
                  <a:lnTo>
                    <a:pt x="8" y="114"/>
                  </a:lnTo>
                  <a:lnTo>
                    <a:pt x="8" y="106"/>
                  </a:lnTo>
                  <a:lnTo>
                    <a:pt x="0" y="83"/>
                  </a:lnTo>
                  <a:lnTo>
                    <a:pt x="23" y="61"/>
                  </a:lnTo>
                  <a:lnTo>
                    <a:pt x="23" y="23"/>
                  </a:lnTo>
                  <a:lnTo>
                    <a:pt x="38" y="23"/>
                  </a:lnTo>
                  <a:lnTo>
                    <a:pt x="83" y="0"/>
                  </a:lnTo>
                  <a:lnTo>
                    <a:pt x="83" y="30"/>
                  </a:lnTo>
                  <a:lnTo>
                    <a:pt x="91" y="15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212" y="61"/>
                  </a:lnTo>
                  <a:lnTo>
                    <a:pt x="212" y="68"/>
                  </a:lnTo>
                  <a:lnTo>
                    <a:pt x="227" y="76"/>
                  </a:lnTo>
                  <a:lnTo>
                    <a:pt x="220" y="99"/>
                  </a:lnTo>
                  <a:lnTo>
                    <a:pt x="235" y="91"/>
                  </a:lnTo>
                  <a:lnTo>
                    <a:pt x="235" y="114"/>
                  </a:lnTo>
                  <a:lnTo>
                    <a:pt x="220" y="144"/>
                  </a:lnTo>
                  <a:lnTo>
                    <a:pt x="227" y="152"/>
                  </a:lnTo>
                  <a:lnTo>
                    <a:pt x="242" y="121"/>
                  </a:lnTo>
                  <a:lnTo>
                    <a:pt x="250" y="129"/>
                  </a:lnTo>
                  <a:lnTo>
                    <a:pt x="235" y="228"/>
                  </a:lnTo>
                  <a:close/>
                </a:path>
              </a:pathLst>
            </a:custGeom>
            <a:solidFill>
              <a:srgbClr val="FF8C00"/>
            </a:solidFill>
            <a:ln w="12700">
              <a:solidFill>
                <a:srgbClr val="FF8C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663"/>
            <p:cNvSpPr>
              <a:spLocks/>
            </p:cNvSpPr>
            <p:nvPr/>
          </p:nvSpPr>
          <p:spPr bwMode="auto">
            <a:xfrm>
              <a:off x="3050" y="1610"/>
              <a:ext cx="250" cy="288"/>
            </a:xfrm>
            <a:custGeom>
              <a:avLst/>
              <a:gdLst>
                <a:gd name="T0" fmla="*/ 235 w 250"/>
                <a:gd name="T1" fmla="*/ 228 h 288"/>
                <a:gd name="T2" fmla="*/ 242 w 250"/>
                <a:gd name="T3" fmla="*/ 281 h 288"/>
                <a:gd name="T4" fmla="*/ 106 w 250"/>
                <a:gd name="T5" fmla="*/ 288 h 288"/>
                <a:gd name="T6" fmla="*/ 91 w 250"/>
                <a:gd name="T7" fmla="*/ 273 h 288"/>
                <a:gd name="T8" fmla="*/ 76 w 250"/>
                <a:gd name="T9" fmla="*/ 220 h 288"/>
                <a:gd name="T10" fmla="*/ 68 w 250"/>
                <a:gd name="T11" fmla="*/ 190 h 288"/>
                <a:gd name="T12" fmla="*/ 0 w 250"/>
                <a:gd name="T13" fmla="*/ 144 h 288"/>
                <a:gd name="T14" fmla="*/ 8 w 250"/>
                <a:gd name="T15" fmla="*/ 114 h 288"/>
                <a:gd name="T16" fmla="*/ 8 w 250"/>
                <a:gd name="T17" fmla="*/ 106 h 288"/>
                <a:gd name="T18" fmla="*/ 0 w 250"/>
                <a:gd name="T19" fmla="*/ 83 h 288"/>
                <a:gd name="T20" fmla="*/ 23 w 250"/>
                <a:gd name="T21" fmla="*/ 61 h 288"/>
                <a:gd name="T22" fmla="*/ 23 w 250"/>
                <a:gd name="T23" fmla="*/ 23 h 288"/>
                <a:gd name="T24" fmla="*/ 38 w 250"/>
                <a:gd name="T25" fmla="*/ 23 h 288"/>
                <a:gd name="T26" fmla="*/ 83 w 250"/>
                <a:gd name="T27" fmla="*/ 0 h 288"/>
                <a:gd name="T28" fmla="*/ 83 w 250"/>
                <a:gd name="T29" fmla="*/ 30 h 288"/>
                <a:gd name="T30" fmla="*/ 91 w 250"/>
                <a:gd name="T31" fmla="*/ 15 h 288"/>
                <a:gd name="T32" fmla="*/ 106 w 250"/>
                <a:gd name="T33" fmla="*/ 30 h 288"/>
                <a:gd name="T34" fmla="*/ 121 w 250"/>
                <a:gd name="T35" fmla="*/ 38 h 288"/>
                <a:gd name="T36" fmla="*/ 212 w 250"/>
                <a:gd name="T37" fmla="*/ 61 h 288"/>
                <a:gd name="T38" fmla="*/ 212 w 250"/>
                <a:gd name="T39" fmla="*/ 68 h 288"/>
                <a:gd name="T40" fmla="*/ 227 w 250"/>
                <a:gd name="T41" fmla="*/ 76 h 288"/>
                <a:gd name="T42" fmla="*/ 220 w 250"/>
                <a:gd name="T43" fmla="*/ 99 h 288"/>
                <a:gd name="T44" fmla="*/ 235 w 250"/>
                <a:gd name="T45" fmla="*/ 91 h 288"/>
                <a:gd name="T46" fmla="*/ 235 w 250"/>
                <a:gd name="T47" fmla="*/ 114 h 288"/>
                <a:gd name="T48" fmla="*/ 220 w 250"/>
                <a:gd name="T49" fmla="*/ 144 h 288"/>
                <a:gd name="T50" fmla="*/ 227 w 250"/>
                <a:gd name="T51" fmla="*/ 152 h 288"/>
                <a:gd name="T52" fmla="*/ 242 w 250"/>
                <a:gd name="T53" fmla="*/ 121 h 288"/>
                <a:gd name="T54" fmla="*/ 250 w 250"/>
                <a:gd name="T55" fmla="*/ 129 h 288"/>
                <a:gd name="T56" fmla="*/ 235 w 250"/>
                <a:gd name="T57" fmla="*/ 228 h 288"/>
                <a:gd name="T58" fmla="*/ 235 w 250"/>
                <a:gd name="T59" fmla="*/ 23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88">
                  <a:moveTo>
                    <a:pt x="235" y="228"/>
                  </a:moveTo>
                  <a:lnTo>
                    <a:pt x="242" y="281"/>
                  </a:lnTo>
                  <a:lnTo>
                    <a:pt x="106" y="288"/>
                  </a:lnTo>
                  <a:lnTo>
                    <a:pt x="91" y="273"/>
                  </a:lnTo>
                  <a:lnTo>
                    <a:pt x="76" y="220"/>
                  </a:lnTo>
                  <a:lnTo>
                    <a:pt x="68" y="190"/>
                  </a:lnTo>
                  <a:lnTo>
                    <a:pt x="0" y="144"/>
                  </a:lnTo>
                  <a:lnTo>
                    <a:pt x="8" y="114"/>
                  </a:lnTo>
                  <a:lnTo>
                    <a:pt x="8" y="106"/>
                  </a:lnTo>
                  <a:lnTo>
                    <a:pt x="0" y="83"/>
                  </a:lnTo>
                  <a:lnTo>
                    <a:pt x="23" y="61"/>
                  </a:lnTo>
                  <a:lnTo>
                    <a:pt x="23" y="23"/>
                  </a:lnTo>
                  <a:lnTo>
                    <a:pt x="38" y="23"/>
                  </a:lnTo>
                  <a:lnTo>
                    <a:pt x="83" y="0"/>
                  </a:lnTo>
                  <a:lnTo>
                    <a:pt x="83" y="30"/>
                  </a:lnTo>
                  <a:lnTo>
                    <a:pt x="91" y="15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212" y="61"/>
                  </a:lnTo>
                  <a:lnTo>
                    <a:pt x="212" y="68"/>
                  </a:lnTo>
                  <a:lnTo>
                    <a:pt x="227" y="76"/>
                  </a:lnTo>
                  <a:lnTo>
                    <a:pt x="220" y="99"/>
                  </a:lnTo>
                  <a:lnTo>
                    <a:pt x="235" y="91"/>
                  </a:lnTo>
                  <a:lnTo>
                    <a:pt x="235" y="114"/>
                  </a:lnTo>
                  <a:lnTo>
                    <a:pt x="220" y="144"/>
                  </a:lnTo>
                  <a:lnTo>
                    <a:pt x="227" y="152"/>
                  </a:lnTo>
                  <a:lnTo>
                    <a:pt x="242" y="121"/>
                  </a:lnTo>
                  <a:lnTo>
                    <a:pt x="250" y="129"/>
                  </a:lnTo>
                  <a:lnTo>
                    <a:pt x="235" y="228"/>
                  </a:lnTo>
                  <a:lnTo>
                    <a:pt x="235" y="23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664"/>
            <p:cNvSpPr>
              <a:spLocks/>
            </p:cNvSpPr>
            <p:nvPr/>
          </p:nvSpPr>
          <p:spPr bwMode="auto">
            <a:xfrm>
              <a:off x="3300" y="1709"/>
              <a:ext cx="15" cy="15"/>
            </a:xfrm>
            <a:custGeom>
              <a:avLst/>
              <a:gdLst>
                <a:gd name="T0" fmla="*/ 15 w 15"/>
                <a:gd name="T1" fmla="*/ 0 h 15"/>
                <a:gd name="T2" fmla="*/ 0 w 15"/>
                <a:gd name="T3" fmla="*/ 15 h 15"/>
                <a:gd name="T4" fmla="*/ 15 w 15"/>
                <a:gd name="T5" fmla="*/ 0 h 15"/>
                <a:gd name="T6" fmla="*/ 15 w 15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15" y="0"/>
                  </a:moveTo>
                  <a:lnTo>
                    <a:pt x="0" y="15"/>
                  </a:lnTo>
                  <a:lnTo>
                    <a:pt x="15" y="0"/>
                  </a:lnTo>
                  <a:lnTo>
                    <a:pt x="15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665"/>
            <p:cNvSpPr>
              <a:spLocks/>
            </p:cNvSpPr>
            <p:nvPr/>
          </p:nvSpPr>
          <p:spPr bwMode="auto">
            <a:xfrm>
              <a:off x="2188" y="1686"/>
              <a:ext cx="355" cy="296"/>
            </a:xfrm>
            <a:custGeom>
              <a:avLst/>
              <a:gdLst>
                <a:gd name="T0" fmla="*/ 348 w 355"/>
                <a:gd name="T1" fmla="*/ 167 h 296"/>
                <a:gd name="T2" fmla="*/ 355 w 355"/>
                <a:gd name="T3" fmla="*/ 38 h 296"/>
                <a:gd name="T4" fmla="*/ 37 w 355"/>
                <a:gd name="T5" fmla="*/ 0 h 296"/>
                <a:gd name="T6" fmla="*/ 37 w 355"/>
                <a:gd name="T7" fmla="*/ 38 h 296"/>
                <a:gd name="T8" fmla="*/ 7 w 355"/>
                <a:gd name="T9" fmla="*/ 190 h 296"/>
                <a:gd name="T10" fmla="*/ 0 w 355"/>
                <a:gd name="T11" fmla="*/ 258 h 296"/>
                <a:gd name="T12" fmla="*/ 98 w 355"/>
                <a:gd name="T13" fmla="*/ 273 h 296"/>
                <a:gd name="T14" fmla="*/ 332 w 355"/>
                <a:gd name="T15" fmla="*/ 296 h 296"/>
                <a:gd name="T16" fmla="*/ 348 w 355"/>
                <a:gd name="T1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296">
                  <a:moveTo>
                    <a:pt x="348" y="167"/>
                  </a:moveTo>
                  <a:lnTo>
                    <a:pt x="355" y="38"/>
                  </a:lnTo>
                  <a:lnTo>
                    <a:pt x="37" y="0"/>
                  </a:lnTo>
                  <a:lnTo>
                    <a:pt x="37" y="38"/>
                  </a:lnTo>
                  <a:lnTo>
                    <a:pt x="7" y="190"/>
                  </a:lnTo>
                  <a:lnTo>
                    <a:pt x="0" y="258"/>
                  </a:lnTo>
                  <a:lnTo>
                    <a:pt x="98" y="273"/>
                  </a:lnTo>
                  <a:lnTo>
                    <a:pt x="332" y="296"/>
                  </a:lnTo>
                  <a:lnTo>
                    <a:pt x="348" y="167"/>
                  </a:lnTo>
                  <a:close/>
                </a:path>
              </a:pathLst>
            </a:custGeom>
            <a:solidFill>
              <a:srgbClr val="FF4500"/>
            </a:solidFill>
            <a:ln w="12700">
              <a:solidFill>
                <a:srgbClr val="FF45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666"/>
            <p:cNvSpPr>
              <a:spLocks/>
            </p:cNvSpPr>
            <p:nvPr/>
          </p:nvSpPr>
          <p:spPr bwMode="auto">
            <a:xfrm>
              <a:off x="2188" y="1686"/>
              <a:ext cx="355" cy="296"/>
            </a:xfrm>
            <a:custGeom>
              <a:avLst/>
              <a:gdLst>
                <a:gd name="T0" fmla="*/ 348 w 355"/>
                <a:gd name="T1" fmla="*/ 167 h 296"/>
                <a:gd name="T2" fmla="*/ 355 w 355"/>
                <a:gd name="T3" fmla="*/ 38 h 296"/>
                <a:gd name="T4" fmla="*/ 37 w 355"/>
                <a:gd name="T5" fmla="*/ 0 h 296"/>
                <a:gd name="T6" fmla="*/ 37 w 355"/>
                <a:gd name="T7" fmla="*/ 38 h 296"/>
                <a:gd name="T8" fmla="*/ 7 w 355"/>
                <a:gd name="T9" fmla="*/ 190 h 296"/>
                <a:gd name="T10" fmla="*/ 0 w 355"/>
                <a:gd name="T11" fmla="*/ 258 h 296"/>
                <a:gd name="T12" fmla="*/ 98 w 355"/>
                <a:gd name="T13" fmla="*/ 273 h 296"/>
                <a:gd name="T14" fmla="*/ 332 w 355"/>
                <a:gd name="T15" fmla="*/ 296 h 296"/>
                <a:gd name="T16" fmla="*/ 348 w 355"/>
                <a:gd name="T17" fmla="*/ 167 h 296"/>
                <a:gd name="T18" fmla="*/ 348 w 355"/>
                <a:gd name="T19" fmla="*/ 1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296">
                  <a:moveTo>
                    <a:pt x="348" y="167"/>
                  </a:moveTo>
                  <a:lnTo>
                    <a:pt x="355" y="38"/>
                  </a:lnTo>
                  <a:lnTo>
                    <a:pt x="37" y="0"/>
                  </a:lnTo>
                  <a:lnTo>
                    <a:pt x="37" y="38"/>
                  </a:lnTo>
                  <a:lnTo>
                    <a:pt x="7" y="190"/>
                  </a:lnTo>
                  <a:lnTo>
                    <a:pt x="0" y="258"/>
                  </a:lnTo>
                  <a:lnTo>
                    <a:pt x="98" y="273"/>
                  </a:lnTo>
                  <a:lnTo>
                    <a:pt x="332" y="296"/>
                  </a:lnTo>
                  <a:lnTo>
                    <a:pt x="348" y="167"/>
                  </a:lnTo>
                  <a:lnTo>
                    <a:pt x="348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38" y="109615"/>
            <a:ext cx="8453395" cy="7620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 smtClean="0"/>
              <a:t>Age-adjusted Prevalence of Diagnosed Diabetes Among US Adults: 2000-2015</a:t>
            </a:r>
          </a:p>
        </p:txBody>
      </p:sp>
      <p:sp>
        <p:nvSpPr>
          <p:cNvPr id="298" name="Text Box 9"/>
          <p:cNvSpPr txBox="1">
            <a:spLocks noChangeArrowheads="1"/>
          </p:cNvSpPr>
          <p:nvPr/>
        </p:nvSpPr>
        <p:spPr bwMode="auto">
          <a:xfrm>
            <a:off x="228600" y="4581739"/>
            <a:ext cx="6553200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CDC’s Division of Diabetes Translation. United States Diabetes Surveillance System available at http://www.cdc.gov/diabetes/data</a:t>
            </a:r>
          </a:p>
        </p:txBody>
      </p:sp>
      <p:grpSp>
        <p:nvGrpSpPr>
          <p:cNvPr id="703" name="Group 380"/>
          <p:cNvGrpSpPr>
            <a:grpSpLocks/>
          </p:cNvGrpSpPr>
          <p:nvPr/>
        </p:nvGrpSpPr>
        <p:grpSpPr bwMode="auto">
          <a:xfrm>
            <a:off x="754411" y="1157173"/>
            <a:ext cx="3096518" cy="2556492"/>
            <a:chOff x="2256" y="2592"/>
            <a:chExt cx="1342" cy="1236"/>
          </a:xfrm>
        </p:grpSpPr>
        <p:grpSp>
          <p:nvGrpSpPr>
            <p:cNvPr id="704" name="Group 381"/>
            <p:cNvGrpSpPr>
              <a:grpSpLocks noChangeAspect="1"/>
            </p:cNvGrpSpPr>
            <p:nvPr/>
          </p:nvGrpSpPr>
          <p:grpSpPr bwMode="auto">
            <a:xfrm>
              <a:off x="2256" y="2637"/>
              <a:ext cx="1342" cy="1191"/>
              <a:chOff x="1179" y="774"/>
              <a:chExt cx="3408" cy="2730"/>
            </a:xfrm>
          </p:grpSpPr>
          <p:sp>
            <p:nvSpPr>
              <p:cNvPr id="706" name="AutoShape 382"/>
              <p:cNvSpPr>
                <a:spLocks noChangeAspect="1" noChangeArrowheads="1"/>
              </p:cNvSpPr>
              <p:nvPr/>
            </p:nvSpPr>
            <p:spPr bwMode="auto">
              <a:xfrm>
                <a:off x="1179" y="774"/>
                <a:ext cx="3402" cy="2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7" name="Rectangle 383"/>
              <p:cNvSpPr>
                <a:spLocks noChangeAspect="1" noChangeArrowheads="1"/>
              </p:cNvSpPr>
              <p:nvPr/>
            </p:nvSpPr>
            <p:spPr bwMode="auto">
              <a:xfrm>
                <a:off x="1179" y="774"/>
                <a:ext cx="3408" cy="273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8" name="Rectangle 384"/>
              <p:cNvSpPr>
                <a:spLocks noChangeAspect="1" noChangeArrowheads="1"/>
              </p:cNvSpPr>
              <p:nvPr/>
            </p:nvSpPr>
            <p:spPr bwMode="auto">
              <a:xfrm>
                <a:off x="1215" y="816"/>
                <a:ext cx="3336" cy="264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9" name="Freeform 385"/>
              <p:cNvSpPr>
                <a:spLocks noChangeAspect="1"/>
              </p:cNvSpPr>
              <p:nvPr/>
            </p:nvSpPr>
            <p:spPr bwMode="auto">
              <a:xfrm>
                <a:off x="3411" y="2394"/>
                <a:ext cx="234" cy="378"/>
              </a:xfrm>
              <a:custGeom>
                <a:avLst/>
                <a:gdLst>
                  <a:gd name="T0" fmla="*/ 234 w 234"/>
                  <a:gd name="T1" fmla="*/ 300 h 378"/>
                  <a:gd name="T2" fmla="*/ 60 w 234"/>
                  <a:gd name="T3" fmla="*/ 318 h 378"/>
                  <a:gd name="T4" fmla="*/ 60 w 234"/>
                  <a:gd name="T5" fmla="*/ 330 h 378"/>
                  <a:gd name="T6" fmla="*/ 78 w 234"/>
                  <a:gd name="T7" fmla="*/ 348 h 378"/>
                  <a:gd name="T8" fmla="*/ 78 w 234"/>
                  <a:gd name="T9" fmla="*/ 366 h 378"/>
                  <a:gd name="T10" fmla="*/ 42 w 234"/>
                  <a:gd name="T11" fmla="*/ 378 h 378"/>
                  <a:gd name="T12" fmla="*/ 54 w 234"/>
                  <a:gd name="T13" fmla="*/ 372 h 378"/>
                  <a:gd name="T14" fmla="*/ 36 w 234"/>
                  <a:gd name="T15" fmla="*/ 336 h 378"/>
                  <a:gd name="T16" fmla="*/ 30 w 234"/>
                  <a:gd name="T17" fmla="*/ 372 h 378"/>
                  <a:gd name="T18" fmla="*/ 12 w 234"/>
                  <a:gd name="T19" fmla="*/ 372 h 378"/>
                  <a:gd name="T20" fmla="*/ 12 w 234"/>
                  <a:gd name="T21" fmla="*/ 342 h 378"/>
                  <a:gd name="T22" fmla="*/ 0 w 234"/>
                  <a:gd name="T23" fmla="*/ 258 h 378"/>
                  <a:gd name="T24" fmla="*/ 0 w 234"/>
                  <a:gd name="T25" fmla="*/ 12 h 378"/>
                  <a:gd name="T26" fmla="*/ 162 w 234"/>
                  <a:gd name="T27" fmla="*/ 0 h 378"/>
                  <a:gd name="T28" fmla="*/ 204 w 234"/>
                  <a:gd name="T29" fmla="*/ 162 h 378"/>
                  <a:gd name="T30" fmla="*/ 228 w 234"/>
                  <a:gd name="T31" fmla="*/ 204 h 378"/>
                  <a:gd name="T32" fmla="*/ 216 w 234"/>
                  <a:gd name="T33" fmla="*/ 234 h 378"/>
                  <a:gd name="T34" fmla="*/ 234 w 234"/>
                  <a:gd name="T35" fmla="*/ 300 h 3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4"/>
                  <a:gd name="T55" fmla="*/ 0 h 378"/>
                  <a:gd name="T56" fmla="*/ 234 w 234"/>
                  <a:gd name="T57" fmla="*/ 378 h 3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4" h="378">
                    <a:moveTo>
                      <a:pt x="234" y="300"/>
                    </a:moveTo>
                    <a:lnTo>
                      <a:pt x="60" y="318"/>
                    </a:lnTo>
                    <a:lnTo>
                      <a:pt x="60" y="330"/>
                    </a:lnTo>
                    <a:lnTo>
                      <a:pt x="78" y="348"/>
                    </a:lnTo>
                    <a:lnTo>
                      <a:pt x="78" y="366"/>
                    </a:lnTo>
                    <a:lnTo>
                      <a:pt x="42" y="378"/>
                    </a:lnTo>
                    <a:lnTo>
                      <a:pt x="54" y="372"/>
                    </a:lnTo>
                    <a:lnTo>
                      <a:pt x="36" y="336"/>
                    </a:lnTo>
                    <a:lnTo>
                      <a:pt x="30" y="372"/>
                    </a:lnTo>
                    <a:lnTo>
                      <a:pt x="12" y="372"/>
                    </a:lnTo>
                    <a:lnTo>
                      <a:pt x="12" y="342"/>
                    </a:lnTo>
                    <a:lnTo>
                      <a:pt x="0" y="258"/>
                    </a:lnTo>
                    <a:lnTo>
                      <a:pt x="0" y="12"/>
                    </a:lnTo>
                    <a:lnTo>
                      <a:pt x="162" y="0"/>
                    </a:lnTo>
                    <a:lnTo>
                      <a:pt x="204" y="162"/>
                    </a:lnTo>
                    <a:lnTo>
                      <a:pt x="228" y="204"/>
                    </a:lnTo>
                    <a:lnTo>
                      <a:pt x="216" y="234"/>
                    </a:lnTo>
                    <a:lnTo>
                      <a:pt x="234" y="30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0" name="Freeform 386"/>
              <p:cNvSpPr>
                <a:spLocks noChangeAspect="1"/>
              </p:cNvSpPr>
              <p:nvPr/>
            </p:nvSpPr>
            <p:spPr bwMode="auto">
              <a:xfrm>
                <a:off x="3411" y="2394"/>
                <a:ext cx="234" cy="378"/>
              </a:xfrm>
              <a:custGeom>
                <a:avLst/>
                <a:gdLst>
                  <a:gd name="T0" fmla="*/ 234 w 234"/>
                  <a:gd name="T1" fmla="*/ 300 h 378"/>
                  <a:gd name="T2" fmla="*/ 60 w 234"/>
                  <a:gd name="T3" fmla="*/ 318 h 378"/>
                  <a:gd name="T4" fmla="*/ 60 w 234"/>
                  <a:gd name="T5" fmla="*/ 330 h 378"/>
                  <a:gd name="T6" fmla="*/ 78 w 234"/>
                  <a:gd name="T7" fmla="*/ 348 h 378"/>
                  <a:gd name="T8" fmla="*/ 78 w 234"/>
                  <a:gd name="T9" fmla="*/ 366 h 378"/>
                  <a:gd name="T10" fmla="*/ 42 w 234"/>
                  <a:gd name="T11" fmla="*/ 378 h 378"/>
                  <a:gd name="T12" fmla="*/ 54 w 234"/>
                  <a:gd name="T13" fmla="*/ 372 h 378"/>
                  <a:gd name="T14" fmla="*/ 36 w 234"/>
                  <a:gd name="T15" fmla="*/ 336 h 378"/>
                  <a:gd name="T16" fmla="*/ 30 w 234"/>
                  <a:gd name="T17" fmla="*/ 372 h 378"/>
                  <a:gd name="T18" fmla="*/ 12 w 234"/>
                  <a:gd name="T19" fmla="*/ 372 h 378"/>
                  <a:gd name="T20" fmla="*/ 12 w 234"/>
                  <a:gd name="T21" fmla="*/ 342 h 378"/>
                  <a:gd name="T22" fmla="*/ 0 w 234"/>
                  <a:gd name="T23" fmla="*/ 258 h 378"/>
                  <a:gd name="T24" fmla="*/ 0 w 234"/>
                  <a:gd name="T25" fmla="*/ 12 h 378"/>
                  <a:gd name="T26" fmla="*/ 162 w 234"/>
                  <a:gd name="T27" fmla="*/ 0 h 378"/>
                  <a:gd name="T28" fmla="*/ 204 w 234"/>
                  <a:gd name="T29" fmla="*/ 162 h 378"/>
                  <a:gd name="T30" fmla="*/ 228 w 234"/>
                  <a:gd name="T31" fmla="*/ 204 h 378"/>
                  <a:gd name="T32" fmla="*/ 216 w 234"/>
                  <a:gd name="T33" fmla="*/ 234 h 378"/>
                  <a:gd name="T34" fmla="*/ 234 w 234"/>
                  <a:gd name="T35" fmla="*/ 300 h 378"/>
                  <a:gd name="T36" fmla="*/ 234 w 234"/>
                  <a:gd name="T37" fmla="*/ 306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4"/>
                  <a:gd name="T58" fmla="*/ 0 h 378"/>
                  <a:gd name="T59" fmla="*/ 234 w 234"/>
                  <a:gd name="T60" fmla="*/ 378 h 3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4" h="378">
                    <a:moveTo>
                      <a:pt x="234" y="300"/>
                    </a:moveTo>
                    <a:lnTo>
                      <a:pt x="60" y="318"/>
                    </a:lnTo>
                    <a:lnTo>
                      <a:pt x="60" y="330"/>
                    </a:lnTo>
                    <a:lnTo>
                      <a:pt x="78" y="348"/>
                    </a:lnTo>
                    <a:lnTo>
                      <a:pt x="78" y="366"/>
                    </a:lnTo>
                    <a:lnTo>
                      <a:pt x="42" y="378"/>
                    </a:lnTo>
                    <a:lnTo>
                      <a:pt x="54" y="372"/>
                    </a:lnTo>
                    <a:lnTo>
                      <a:pt x="36" y="336"/>
                    </a:lnTo>
                    <a:lnTo>
                      <a:pt x="30" y="372"/>
                    </a:lnTo>
                    <a:lnTo>
                      <a:pt x="12" y="372"/>
                    </a:lnTo>
                    <a:lnTo>
                      <a:pt x="12" y="342"/>
                    </a:lnTo>
                    <a:lnTo>
                      <a:pt x="0" y="258"/>
                    </a:lnTo>
                    <a:lnTo>
                      <a:pt x="0" y="12"/>
                    </a:lnTo>
                    <a:lnTo>
                      <a:pt x="162" y="0"/>
                    </a:lnTo>
                    <a:lnTo>
                      <a:pt x="204" y="162"/>
                    </a:lnTo>
                    <a:lnTo>
                      <a:pt x="228" y="204"/>
                    </a:lnTo>
                    <a:lnTo>
                      <a:pt x="216" y="234"/>
                    </a:lnTo>
                    <a:lnTo>
                      <a:pt x="234" y="300"/>
                    </a:lnTo>
                    <a:lnTo>
                      <a:pt x="234" y="30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1" name="Freeform 387"/>
              <p:cNvSpPr>
                <a:spLocks noChangeAspect="1"/>
              </p:cNvSpPr>
              <p:nvPr/>
            </p:nvSpPr>
            <p:spPr bwMode="auto">
              <a:xfrm>
                <a:off x="1263" y="2562"/>
                <a:ext cx="648" cy="570"/>
              </a:xfrm>
              <a:custGeom>
                <a:avLst/>
                <a:gdLst>
                  <a:gd name="T0" fmla="*/ 6 w 648"/>
                  <a:gd name="T1" fmla="*/ 324 h 570"/>
                  <a:gd name="T2" fmla="*/ 6 w 648"/>
                  <a:gd name="T3" fmla="*/ 330 h 570"/>
                  <a:gd name="T4" fmla="*/ 42 w 648"/>
                  <a:gd name="T5" fmla="*/ 360 h 570"/>
                  <a:gd name="T6" fmla="*/ 30 w 648"/>
                  <a:gd name="T7" fmla="*/ 396 h 570"/>
                  <a:gd name="T8" fmla="*/ 72 w 648"/>
                  <a:gd name="T9" fmla="*/ 366 h 570"/>
                  <a:gd name="T10" fmla="*/ 48 w 648"/>
                  <a:gd name="T11" fmla="*/ 444 h 570"/>
                  <a:gd name="T12" fmla="*/ 102 w 648"/>
                  <a:gd name="T13" fmla="*/ 462 h 570"/>
                  <a:gd name="T14" fmla="*/ 120 w 648"/>
                  <a:gd name="T15" fmla="*/ 456 h 570"/>
                  <a:gd name="T16" fmla="*/ 114 w 648"/>
                  <a:gd name="T17" fmla="*/ 504 h 570"/>
                  <a:gd name="T18" fmla="*/ 66 w 648"/>
                  <a:gd name="T19" fmla="*/ 546 h 570"/>
                  <a:gd name="T20" fmla="*/ 0 w 648"/>
                  <a:gd name="T21" fmla="*/ 570 h 570"/>
                  <a:gd name="T22" fmla="*/ 78 w 648"/>
                  <a:gd name="T23" fmla="*/ 546 h 570"/>
                  <a:gd name="T24" fmla="*/ 96 w 648"/>
                  <a:gd name="T25" fmla="*/ 546 h 570"/>
                  <a:gd name="T26" fmla="*/ 114 w 648"/>
                  <a:gd name="T27" fmla="*/ 534 h 570"/>
                  <a:gd name="T28" fmla="*/ 204 w 648"/>
                  <a:gd name="T29" fmla="*/ 456 h 570"/>
                  <a:gd name="T30" fmla="*/ 252 w 648"/>
                  <a:gd name="T31" fmla="*/ 372 h 570"/>
                  <a:gd name="T32" fmla="*/ 252 w 648"/>
                  <a:gd name="T33" fmla="*/ 372 h 570"/>
                  <a:gd name="T34" fmla="*/ 264 w 648"/>
                  <a:gd name="T35" fmla="*/ 378 h 570"/>
                  <a:gd name="T36" fmla="*/ 240 w 648"/>
                  <a:gd name="T37" fmla="*/ 390 h 570"/>
                  <a:gd name="T38" fmla="*/ 246 w 648"/>
                  <a:gd name="T39" fmla="*/ 426 h 570"/>
                  <a:gd name="T40" fmla="*/ 258 w 648"/>
                  <a:gd name="T41" fmla="*/ 438 h 570"/>
                  <a:gd name="T42" fmla="*/ 288 w 648"/>
                  <a:gd name="T43" fmla="*/ 420 h 570"/>
                  <a:gd name="T44" fmla="*/ 300 w 648"/>
                  <a:gd name="T45" fmla="*/ 384 h 570"/>
                  <a:gd name="T46" fmla="*/ 318 w 648"/>
                  <a:gd name="T47" fmla="*/ 390 h 570"/>
                  <a:gd name="T48" fmla="*/ 426 w 648"/>
                  <a:gd name="T49" fmla="*/ 414 h 570"/>
                  <a:gd name="T50" fmla="*/ 450 w 648"/>
                  <a:gd name="T51" fmla="*/ 408 h 570"/>
                  <a:gd name="T52" fmla="*/ 462 w 648"/>
                  <a:gd name="T53" fmla="*/ 432 h 570"/>
                  <a:gd name="T54" fmla="*/ 468 w 648"/>
                  <a:gd name="T55" fmla="*/ 438 h 570"/>
                  <a:gd name="T56" fmla="*/ 510 w 648"/>
                  <a:gd name="T57" fmla="*/ 450 h 570"/>
                  <a:gd name="T58" fmla="*/ 528 w 648"/>
                  <a:gd name="T59" fmla="*/ 450 h 570"/>
                  <a:gd name="T60" fmla="*/ 534 w 648"/>
                  <a:gd name="T61" fmla="*/ 444 h 570"/>
                  <a:gd name="T62" fmla="*/ 606 w 648"/>
                  <a:gd name="T63" fmla="*/ 504 h 570"/>
                  <a:gd name="T64" fmla="*/ 618 w 648"/>
                  <a:gd name="T65" fmla="*/ 510 h 570"/>
                  <a:gd name="T66" fmla="*/ 648 w 648"/>
                  <a:gd name="T67" fmla="*/ 540 h 570"/>
                  <a:gd name="T68" fmla="*/ 600 w 648"/>
                  <a:gd name="T69" fmla="*/ 498 h 570"/>
                  <a:gd name="T70" fmla="*/ 480 w 648"/>
                  <a:gd name="T71" fmla="*/ 438 h 570"/>
                  <a:gd name="T72" fmla="*/ 456 w 648"/>
                  <a:gd name="T73" fmla="*/ 414 h 570"/>
                  <a:gd name="T74" fmla="*/ 414 w 648"/>
                  <a:gd name="T75" fmla="*/ 396 h 570"/>
                  <a:gd name="T76" fmla="*/ 252 w 648"/>
                  <a:gd name="T77" fmla="*/ 36 h 570"/>
                  <a:gd name="T78" fmla="*/ 210 w 648"/>
                  <a:gd name="T79" fmla="*/ 24 h 570"/>
                  <a:gd name="T80" fmla="*/ 60 w 648"/>
                  <a:gd name="T81" fmla="*/ 84 h 570"/>
                  <a:gd name="T82" fmla="*/ 114 w 648"/>
                  <a:gd name="T83" fmla="*/ 144 h 570"/>
                  <a:gd name="T84" fmla="*/ 108 w 648"/>
                  <a:gd name="T85" fmla="*/ 156 h 570"/>
                  <a:gd name="T86" fmla="*/ 102 w 648"/>
                  <a:gd name="T87" fmla="*/ 180 h 570"/>
                  <a:gd name="T88" fmla="*/ 84 w 648"/>
                  <a:gd name="T89" fmla="*/ 156 h 570"/>
                  <a:gd name="T90" fmla="*/ 18 w 648"/>
                  <a:gd name="T91" fmla="*/ 168 h 570"/>
                  <a:gd name="T92" fmla="*/ 30 w 648"/>
                  <a:gd name="T93" fmla="*/ 192 h 570"/>
                  <a:gd name="T94" fmla="*/ 78 w 648"/>
                  <a:gd name="T95" fmla="*/ 228 h 570"/>
                  <a:gd name="T96" fmla="*/ 114 w 648"/>
                  <a:gd name="T97" fmla="*/ 228 h 570"/>
                  <a:gd name="T98" fmla="*/ 102 w 648"/>
                  <a:gd name="T99" fmla="*/ 270 h 5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8"/>
                  <a:gd name="T151" fmla="*/ 0 h 570"/>
                  <a:gd name="T152" fmla="*/ 648 w 648"/>
                  <a:gd name="T153" fmla="*/ 570 h 5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8" h="570">
                    <a:moveTo>
                      <a:pt x="54" y="282"/>
                    </a:moveTo>
                    <a:lnTo>
                      <a:pt x="6" y="324"/>
                    </a:lnTo>
                    <a:lnTo>
                      <a:pt x="24" y="324"/>
                    </a:lnTo>
                    <a:lnTo>
                      <a:pt x="6" y="330"/>
                    </a:lnTo>
                    <a:lnTo>
                      <a:pt x="18" y="348"/>
                    </a:lnTo>
                    <a:lnTo>
                      <a:pt x="42" y="360"/>
                    </a:lnTo>
                    <a:lnTo>
                      <a:pt x="24" y="372"/>
                    </a:lnTo>
                    <a:lnTo>
                      <a:pt x="30" y="396"/>
                    </a:lnTo>
                    <a:lnTo>
                      <a:pt x="42" y="402"/>
                    </a:lnTo>
                    <a:lnTo>
                      <a:pt x="72" y="366"/>
                    </a:lnTo>
                    <a:lnTo>
                      <a:pt x="60" y="426"/>
                    </a:lnTo>
                    <a:lnTo>
                      <a:pt x="48" y="444"/>
                    </a:lnTo>
                    <a:lnTo>
                      <a:pt x="84" y="426"/>
                    </a:lnTo>
                    <a:lnTo>
                      <a:pt x="102" y="462"/>
                    </a:lnTo>
                    <a:lnTo>
                      <a:pt x="114" y="438"/>
                    </a:lnTo>
                    <a:lnTo>
                      <a:pt x="120" y="456"/>
                    </a:lnTo>
                    <a:lnTo>
                      <a:pt x="144" y="444"/>
                    </a:lnTo>
                    <a:lnTo>
                      <a:pt x="114" y="504"/>
                    </a:lnTo>
                    <a:lnTo>
                      <a:pt x="72" y="528"/>
                    </a:lnTo>
                    <a:lnTo>
                      <a:pt x="66" y="546"/>
                    </a:lnTo>
                    <a:lnTo>
                      <a:pt x="36" y="540"/>
                    </a:lnTo>
                    <a:lnTo>
                      <a:pt x="0" y="570"/>
                    </a:lnTo>
                    <a:lnTo>
                      <a:pt x="42" y="552"/>
                    </a:lnTo>
                    <a:lnTo>
                      <a:pt x="78" y="546"/>
                    </a:lnTo>
                    <a:lnTo>
                      <a:pt x="72" y="558"/>
                    </a:lnTo>
                    <a:lnTo>
                      <a:pt x="96" y="546"/>
                    </a:lnTo>
                    <a:lnTo>
                      <a:pt x="90" y="528"/>
                    </a:lnTo>
                    <a:lnTo>
                      <a:pt x="114" y="534"/>
                    </a:lnTo>
                    <a:lnTo>
                      <a:pt x="186" y="480"/>
                    </a:lnTo>
                    <a:lnTo>
                      <a:pt x="204" y="456"/>
                    </a:lnTo>
                    <a:lnTo>
                      <a:pt x="192" y="438"/>
                    </a:lnTo>
                    <a:lnTo>
                      <a:pt x="252" y="372"/>
                    </a:lnTo>
                    <a:lnTo>
                      <a:pt x="258" y="336"/>
                    </a:lnTo>
                    <a:lnTo>
                      <a:pt x="252" y="372"/>
                    </a:lnTo>
                    <a:lnTo>
                      <a:pt x="276" y="360"/>
                    </a:lnTo>
                    <a:lnTo>
                      <a:pt x="264" y="378"/>
                    </a:lnTo>
                    <a:lnTo>
                      <a:pt x="282" y="384"/>
                    </a:lnTo>
                    <a:lnTo>
                      <a:pt x="240" y="390"/>
                    </a:lnTo>
                    <a:lnTo>
                      <a:pt x="234" y="426"/>
                    </a:lnTo>
                    <a:lnTo>
                      <a:pt x="246" y="426"/>
                    </a:lnTo>
                    <a:lnTo>
                      <a:pt x="234" y="444"/>
                    </a:lnTo>
                    <a:lnTo>
                      <a:pt x="258" y="438"/>
                    </a:lnTo>
                    <a:lnTo>
                      <a:pt x="270" y="414"/>
                    </a:lnTo>
                    <a:lnTo>
                      <a:pt x="288" y="420"/>
                    </a:lnTo>
                    <a:lnTo>
                      <a:pt x="300" y="372"/>
                    </a:lnTo>
                    <a:lnTo>
                      <a:pt x="300" y="384"/>
                    </a:lnTo>
                    <a:lnTo>
                      <a:pt x="324" y="378"/>
                    </a:lnTo>
                    <a:lnTo>
                      <a:pt x="318" y="390"/>
                    </a:lnTo>
                    <a:lnTo>
                      <a:pt x="366" y="414"/>
                    </a:lnTo>
                    <a:lnTo>
                      <a:pt x="426" y="414"/>
                    </a:lnTo>
                    <a:lnTo>
                      <a:pt x="438" y="402"/>
                    </a:lnTo>
                    <a:lnTo>
                      <a:pt x="450" y="408"/>
                    </a:lnTo>
                    <a:lnTo>
                      <a:pt x="438" y="426"/>
                    </a:lnTo>
                    <a:lnTo>
                      <a:pt x="462" y="432"/>
                    </a:lnTo>
                    <a:lnTo>
                      <a:pt x="468" y="414"/>
                    </a:lnTo>
                    <a:lnTo>
                      <a:pt x="468" y="438"/>
                    </a:lnTo>
                    <a:lnTo>
                      <a:pt x="498" y="456"/>
                    </a:lnTo>
                    <a:lnTo>
                      <a:pt x="510" y="450"/>
                    </a:lnTo>
                    <a:lnTo>
                      <a:pt x="492" y="432"/>
                    </a:lnTo>
                    <a:lnTo>
                      <a:pt x="528" y="450"/>
                    </a:lnTo>
                    <a:lnTo>
                      <a:pt x="510" y="414"/>
                    </a:lnTo>
                    <a:lnTo>
                      <a:pt x="534" y="444"/>
                    </a:lnTo>
                    <a:lnTo>
                      <a:pt x="564" y="480"/>
                    </a:lnTo>
                    <a:lnTo>
                      <a:pt x="606" y="504"/>
                    </a:lnTo>
                    <a:lnTo>
                      <a:pt x="606" y="534"/>
                    </a:lnTo>
                    <a:lnTo>
                      <a:pt x="618" y="510"/>
                    </a:lnTo>
                    <a:lnTo>
                      <a:pt x="636" y="552"/>
                    </a:lnTo>
                    <a:lnTo>
                      <a:pt x="648" y="540"/>
                    </a:lnTo>
                    <a:lnTo>
                      <a:pt x="642" y="510"/>
                    </a:lnTo>
                    <a:lnTo>
                      <a:pt x="600" y="498"/>
                    </a:lnTo>
                    <a:lnTo>
                      <a:pt x="510" y="402"/>
                    </a:lnTo>
                    <a:lnTo>
                      <a:pt x="480" y="438"/>
                    </a:lnTo>
                    <a:lnTo>
                      <a:pt x="474" y="408"/>
                    </a:lnTo>
                    <a:lnTo>
                      <a:pt x="456" y="414"/>
                    </a:lnTo>
                    <a:lnTo>
                      <a:pt x="444" y="390"/>
                    </a:lnTo>
                    <a:lnTo>
                      <a:pt x="414" y="396"/>
                    </a:lnTo>
                    <a:lnTo>
                      <a:pt x="378" y="60"/>
                    </a:lnTo>
                    <a:lnTo>
                      <a:pt x="252" y="36"/>
                    </a:lnTo>
                    <a:lnTo>
                      <a:pt x="216" y="12"/>
                    </a:lnTo>
                    <a:lnTo>
                      <a:pt x="210" y="24"/>
                    </a:lnTo>
                    <a:lnTo>
                      <a:pt x="198" y="0"/>
                    </a:lnTo>
                    <a:lnTo>
                      <a:pt x="60" y="84"/>
                    </a:lnTo>
                    <a:lnTo>
                      <a:pt x="90" y="138"/>
                    </a:lnTo>
                    <a:lnTo>
                      <a:pt x="114" y="144"/>
                    </a:lnTo>
                    <a:lnTo>
                      <a:pt x="138" y="168"/>
                    </a:lnTo>
                    <a:lnTo>
                      <a:pt x="108" y="156"/>
                    </a:lnTo>
                    <a:lnTo>
                      <a:pt x="120" y="174"/>
                    </a:lnTo>
                    <a:lnTo>
                      <a:pt x="102" y="180"/>
                    </a:lnTo>
                    <a:lnTo>
                      <a:pt x="78" y="174"/>
                    </a:lnTo>
                    <a:lnTo>
                      <a:pt x="84" y="156"/>
                    </a:lnTo>
                    <a:lnTo>
                      <a:pt x="72" y="150"/>
                    </a:lnTo>
                    <a:lnTo>
                      <a:pt x="18" y="168"/>
                    </a:lnTo>
                    <a:lnTo>
                      <a:pt x="42" y="192"/>
                    </a:lnTo>
                    <a:lnTo>
                      <a:pt x="30" y="192"/>
                    </a:lnTo>
                    <a:lnTo>
                      <a:pt x="36" y="216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102" y="270"/>
                    </a:lnTo>
                    <a:lnTo>
                      <a:pt x="54" y="282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2" name="Freeform 388"/>
              <p:cNvSpPr>
                <a:spLocks noChangeAspect="1"/>
              </p:cNvSpPr>
              <p:nvPr/>
            </p:nvSpPr>
            <p:spPr bwMode="auto">
              <a:xfrm>
                <a:off x="1263" y="2562"/>
                <a:ext cx="648" cy="570"/>
              </a:xfrm>
              <a:custGeom>
                <a:avLst/>
                <a:gdLst>
                  <a:gd name="T0" fmla="*/ 6 w 648"/>
                  <a:gd name="T1" fmla="*/ 324 h 570"/>
                  <a:gd name="T2" fmla="*/ 6 w 648"/>
                  <a:gd name="T3" fmla="*/ 330 h 570"/>
                  <a:gd name="T4" fmla="*/ 42 w 648"/>
                  <a:gd name="T5" fmla="*/ 360 h 570"/>
                  <a:gd name="T6" fmla="*/ 30 w 648"/>
                  <a:gd name="T7" fmla="*/ 396 h 570"/>
                  <a:gd name="T8" fmla="*/ 72 w 648"/>
                  <a:gd name="T9" fmla="*/ 366 h 570"/>
                  <a:gd name="T10" fmla="*/ 48 w 648"/>
                  <a:gd name="T11" fmla="*/ 444 h 570"/>
                  <a:gd name="T12" fmla="*/ 102 w 648"/>
                  <a:gd name="T13" fmla="*/ 462 h 570"/>
                  <a:gd name="T14" fmla="*/ 120 w 648"/>
                  <a:gd name="T15" fmla="*/ 456 h 570"/>
                  <a:gd name="T16" fmla="*/ 114 w 648"/>
                  <a:gd name="T17" fmla="*/ 504 h 570"/>
                  <a:gd name="T18" fmla="*/ 66 w 648"/>
                  <a:gd name="T19" fmla="*/ 546 h 570"/>
                  <a:gd name="T20" fmla="*/ 0 w 648"/>
                  <a:gd name="T21" fmla="*/ 570 h 570"/>
                  <a:gd name="T22" fmla="*/ 78 w 648"/>
                  <a:gd name="T23" fmla="*/ 546 h 570"/>
                  <a:gd name="T24" fmla="*/ 96 w 648"/>
                  <a:gd name="T25" fmla="*/ 546 h 570"/>
                  <a:gd name="T26" fmla="*/ 114 w 648"/>
                  <a:gd name="T27" fmla="*/ 534 h 570"/>
                  <a:gd name="T28" fmla="*/ 204 w 648"/>
                  <a:gd name="T29" fmla="*/ 456 h 570"/>
                  <a:gd name="T30" fmla="*/ 252 w 648"/>
                  <a:gd name="T31" fmla="*/ 372 h 570"/>
                  <a:gd name="T32" fmla="*/ 252 w 648"/>
                  <a:gd name="T33" fmla="*/ 372 h 570"/>
                  <a:gd name="T34" fmla="*/ 264 w 648"/>
                  <a:gd name="T35" fmla="*/ 378 h 570"/>
                  <a:gd name="T36" fmla="*/ 240 w 648"/>
                  <a:gd name="T37" fmla="*/ 390 h 570"/>
                  <a:gd name="T38" fmla="*/ 246 w 648"/>
                  <a:gd name="T39" fmla="*/ 426 h 570"/>
                  <a:gd name="T40" fmla="*/ 258 w 648"/>
                  <a:gd name="T41" fmla="*/ 438 h 570"/>
                  <a:gd name="T42" fmla="*/ 288 w 648"/>
                  <a:gd name="T43" fmla="*/ 420 h 570"/>
                  <a:gd name="T44" fmla="*/ 300 w 648"/>
                  <a:gd name="T45" fmla="*/ 384 h 570"/>
                  <a:gd name="T46" fmla="*/ 318 w 648"/>
                  <a:gd name="T47" fmla="*/ 390 h 570"/>
                  <a:gd name="T48" fmla="*/ 426 w 648"/>
                  <a:gd name="T49" fmla="*/ 414 h 570"/>
                  <a:gd name="T50" fmla="*/ 450 w 648"/>
                  <a:gd name="T51" fmla="*/ 408 h 570"/>
                  <a:gd name="T52" fmla="*/ 462 w 648"/>
                  <a:gd name="T53" fmla="*/ 432 h 570"/>
                  <a:gd name="T54" fmla="*/ 468 w 648"/>
                  <a:gd name="T55" fmla="*/ 438 h 570"/>
                  <a:gd name="T56" fmla="*/ 510 w 648"/>
                  <a:gd name="T57" fmla="*/ 450 h 570"/>
                  <a:gd name="T58" fmla="*/ 528 w 648"/>
                  <a:gd name="T59" fmla="*/ 450 h 570"/>
                  <a:gd name="T60" fmla="*/ 534 w 648"/>
                  <a:gd name="T61" fmla="*/ 444 h 570"/>
                  <a:gd name="T62" fmla="*/ 606 w 648"/>
                  <a:gd name="T63" fmla="*/ 504 h 570"/>
                  <a:gd name="T64" fmla="*/ 618 w 648"/>
                  <a:gd name="T65" fmla="*/ 510 h 570"/>
                  <a:gd name="T66" fmla="*/ 648 w 648"/>
                  <a:gd name="T67" fmla="*/ 540 h 570"/>
                  <a:gd name="T68" fmla="*/ 600 w 648"/>
                  <a:gd name="T69" fmla="*/ 498 h 570"/>
                  <a:gd name="T70" fmla="*/ 480 w 648"/>
                  <a:gd name="T71" fmla="*/ 438 h 570"/>
                  <a:gd name="T72" fmla="*/ 456 w 648"/>
                  <a:gd name="T73" fmla="*/ 414 h 570"/>
                  <a:gd name="T74" fmla="*/ 414 w 648"/>
                  <a:gd name="T75" fmla="*/ 396 h 570"/>
                  <a:gd name="T76" fmla="*/ 252 w 648"/>
                  <a:gd name="T77" fmla="*/ 36 h 570"/>
                  <a:gd name="T78" fmla="*/ 210 w 648"/>
                  <a:gd name="T79" fmla="*/ 24 h 570"/>
                  <a:gd name="T80" fmla="*/ 60 w 648"/>
                  <a:gd name="T81" fmla="*/ 84 h 570"/>
                  <a:gd name="T82" fmla="*/ 114 w 648"/>
                  <a:gd name="T83" fmla="*/ 144 h 570"/>
                  <a:gd name="T84" fmla="*/ 108 w 648"/>
                  <a:gd name="T85" fmla="*/ 156 h 570"/>
                  <a:gd name="T86" fmla="*/ 102 w 648"/>
                  <a:gd name="T87" fmla="*/ 180 h 570"/>
                  <a:gd name="T88" fmla="*/ 84 w 648"/>
                  <a:gd name="T89" fmla="*/ 156 h 570"/>
                  <a:gd name="T90" fmla="*/ 18 w 648"/>
                  <a:gd name="T91" fmla="*/ 168 h 570"/>
                  <a:gd name="T92" fmla="*/ 30 w 648"/>
                  <a:gd name="T93" fmla="*/ 192 h 570"/>
                  <a:gd name="T94" fmla="*/ 78 w 648"/>
                  <a:gd name="T95" fmla="*/ 228 h 570"/>
                  <a:gd name="T96" fmla="*/ 114 w 648"/>
                  <a:gd name="T97" fmla="*/ 228 h 570"/>
                  <a:gd name="T98" fmla="*/ 102 w 648"/>
                  <a:gd name="T99" fmla="*/ 270 h 570"/>
                  <a:gd name="T100" fmla="*/ 54 w 648"/>
                  <a:gd name="T101" fmla="*/ 288 h 5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48"/>
                  <a:gd name="T154" fmla="*/ 0 h 570"/>
                  <a:gd name="T155" fmla="*/ 648 w 648"/>
                  <a:gd name="T156" fmla="*/ 570 h 5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48" h="570">
                    <a:moveTo>
                      <a:pt x="54" y="282"/>
                    </a:moveTo>
                    <a:lnTo>
                      <a:pt x="6" y="324"/>
                    </a:lnTo>
                    <a:lnTo>
                      <a:pt x="24" y="324"/>
                    </a:lnTo>
                    <a:lnTo>
                      <a:pt x="6" y="330"/>
                    </a:lnTo>
                    <a:lnTo>
                      <a:pt x="18" y="348"/>
                    </a:lnTo>
                    <a:lnTo>
                      <a:pt x="42" y="360"/>
                    </a:lnTo>
                    <a:lnTo>
                      <a:pt x="24" y="372"/>
                    </a:lnTo>
                    <a:lnTo>
                      <a:pt x="30" y="396"/>
                    </a:lnTo>
                    <a:lnTo>
                      <a:pt x="42" y="402"/>
                    </a:lnTo>
                    <a:lnTo>
                      <a:pt x="72" y="366"/>
                    </a:lnTo>
                    <a:lnTo>
                      <a:pt x="60" y="426"/>
                    </a:lnTo>
                    <a:lnTo>
                      <a:pt x="48" y="444"/>
                    </a:lnTo>
                    <a:lnTo>
                      <a:pt x="84" y="426"/>
                    </a:lnTo>
                    <a:lnTo>
                      <a:pt x="102" y="462"/>
                    </a:lnTo>
                    <a:lnTo>
                      <a:pt x="114" y="438"/>
                    </a:lnTo>
                    <a:lnTo>
                      <a:pt x="120" y="456"/>
                    </a:lnTo>
                    <a:lnTo>
                      <a:pt x="144" y="444"/>
                    </a:lnTo>
                    <a:lnTo>
                      <a:pt x="114" y="504"/>
                    </a:lnTo>
                    <a:lnTo>
                      <a:pt x="72" y="528"/>
                    </a:lnTo>
                    <a:lnTo>
                      <a:pt x="66" y="546"/>
                    </a:lnTo>
                    <a:lnTo>
                      <a:pt x="36" y="540"/>
                    </a:lnTo>
                    <a:lnTo>
                      <a:pt x="0" y="570"/>
                    </a:lnTo>
                    <a:lnTo>
                      <a:pt x="42" y="552"/>
                    </a:lnTo>
                    <a:lnTo>
                      <a:pt x="78" y="546"/>
                    </a:lnTo>
                    <a:lnTo>
                      <a:pt x="72" y="558"/>
                    </a:lnTo>
                    <a:lnTo>
                      <a:pt x="96" y="546"/>
                    </a:lnTo>
                    <a:lnTo>
                      <a:pt x="90" y="528"/>
                    </a:lnTo>
                    <a:lnTo>
                      <a:pt x="114" y="534"/>
                    </a:lnTo>
                    <a:lnTo>
                      <a:pt x="186" y="480"/>
                    </a:lnTo>
                    <a:lnTo>
                      <a:pt x="204" y="456"/>
                    </a:lnTo>
                    <a:lnTo>
                      <a:pt x="192" y="438"/>
                    </a:lnTo>
                    <a:lnTo>
                      <a:pt x="252" y="372"/>
                    </a:lnTo>
                    <a:lnTo>
                      <a:pt x="258" y="336"/>
                    </a:lnTo>
                    <a:lnTo>
                      <a:pt x="252" y="372"/>
                    </a:lnTo>
                    <a:lnTo>
                      <a:pt x="276" y="360"/>
                    </a:lnTo>
                    <a:lnTo>
                      <a:pt x="264" y="378"/>
                    </a:lnTo>
                    <a:lnTo>
                      <a:pt x="282" y="384"/>
                    </a:lnTo>
                    <a:lnTo>
                      <a:pt x="240" y="390"/>
                    </a:lnTo>
                    <a:lnTo>
                      <a:pt x="234" y="426"/>
                    </a:lnTo>
                    <a:lnTo>
                      <a:pt x="246" y="426"/>
                    </a:lnTo>
                    <a:lnTo>
                      <a:pt x="234" y="444"/>
                    </a:lnTo>
                    <a:lnTo>
                      <a:pt x="258" y="438"/>
                    </a:lnTo>
                    <a:lnTo>
                      <a:pt x="270" y="414"/>
                    </a:lnTo>
                    <a:lnTo>
                      <a:pt x="288" y="420"/>
                    </a:lnTo>
                    <a:lnTo>
                      <a:pt x="300" y="372"/>
                    </a:lnTo>
                    <a:lnTo>
                      <a:pt x="300" y="384"/>
                    </a:lnTo>
                    <a:lnTo>
                      <a:pt x="324" y="378"/>
                    </a:lnTo>
                    <a:lnTo>
                      <a:pt x="318" y="390"/>
                    </a:lnTo>
                    <a:lnTo>
                      <a:pt x="366" y="414"/>
                    </a:lnTo>
                    <a:lnTo>
                      <a:pt x="426" y="414"/>
                    </a:lnTo>
                    <a:lnTo>
                      <a:pt x="438" y="402"/>
                    </a:lnTo>
                    <a:lnTo>
                      <a:pt x="450" y="408"/>
                    </a:lnTo>
                    <a:lnTo>
                      <a:pt x="438" y="426"/>
                    </a:lnTo>
                    <a:lnTo>
                      <a:pt x="462" y="432"/>
                    </a:lnTo>
                    <a:lnTo>
                      <a:pt x="468" y="414"/>
                    </a:lnTo>
                    <a:lnTo>
                      <a:pt x="468" y="438"/>
                    </a:lnTo>
                    <a:lnTo>
                      <a:pt x="498" y="456"/>
                    </a:lnTo>
                    <a:lnTo>
                      <a:pt x="510" y="450"/>
                    </a:lnTo>
                    <a:lnTo>
                      <a:pt x="492" y="432"/>
                    </a:lnTo>
                    <a:lnTo>
                      <a:pt x="528" y="450"/>
                    </a:lnTo>
                    <a:lnTo>
                      <a:pt x="510" y="414"/>
                    </a:lnTo>
                    <a:lnTo>
                      <a:pt x="534" y="444"/>
                    </a:lnTo>
                    <a:lnTo>
                      <a:pt x="564" y="480"/>
                    </a:lnTo>
                    <a:lnTo>
                      <a:pt x="606" y="504"/>
                    </a:lnTo>
                    <a:lnTo>
                      <a:pt x="606" y="534"/>
                    </a:lnTo>
                    <a:lnTo>
                      <a:pt x="618" y="510"/>
                    </a:lnTo>
                    <a:lnTo>
                      <a:pt x="636" y="552"/>
                    </a:lnTo>
                    <a:lnTo>
                      <a:pt x="648" y="540"/>
                    </a:lnTo>
                    <a:lnTo>
                      <a:pt x="642" y="510"/>
                    </a:lnTo>
                    <a:lnTo>
                      <a:pt x="600" y="498"/>
                    </a:lnTo>
                    <a:lnTo>
                      <a:pt x="510" y="402"/>
                    </a:lnTo>
                    <a:lnTo>
                      <a:pt x="480" y="438"/>
                    </a:lnTo>
                    <a:lnTo>
                      <a:pt x="474" y="408"/>
                    </a:lnTo>
                    <a:lnTo>
                      <a:pt x="456" y="414"/>
                    </a:lnTo>
                    <a:lnTo>
                      <a:pt x="444" y="390"/>
                    </a:lnTo>
                    <a:lnTo>
                      <a:pt x="414" y="396"/>
                    </a:lnTo>
                    <a:lnTo>
                      <a:pt x="378" y="60"/>
                    </a:lnTo>
                    <a:lnTo>
                      <a:pt x="252" y="36"/>
                    </a:lnTo>
                    <a:lnTo>
                      <a:pt x="216" y="12"/>
                    </a:lnTo>
                    <a:lnTo>
                      <a:pt x="210" y="24"/>
                    </a:lnTo>
                    <a:lnTo>
                      <a:pt x="198" y="0"/>
                    </a:lnTo>
                    <a:lnTo>
                      <a:pt x="60" y="84"/>
                    </a:lnTo>
                    <a:lnTo>
                      <a:pt x="90" y="138"/>
                    </a:lnTo>
                    <a:lnTo>
                      <a:pt x="114" y="144"/>
                    </a:lnTo>
                    <a:lnTo>
                      <a:pt x="138" y="168"/>
                    </a:lnTo>
                    <a:lnTo>
                      <a:pt x="108" y="156"/>
                    </a:lnTo>
                    <a:lnTo>
                      <a:pt x="120" y="174"/>
                    </a:lnTo>
                    <a:lnTo>
                      <a:pt x="102" y="180"/>
                    </a:lnTo>
                    <a:lnTo>
                      <a:pt x="78" y="174"/>
                    </a:lnTo>
                    <a:lnTo>
                      <a:pt x="84" y="156"/>
                    </a:lnTo>
                    <a:lnTo>
                      <a:pt x="72" y="150"/>
                    </a:lnTo>
                    <a:lnTo>
                      <a:pt x="18" y="168"/>
                    </a:lnTo>
                    <a:lnTo>
                      <a:pt x="42" y="192"/>
                    </a:lnTo>
                    <a:lnTo>
                      <a:pt x="30" y="192"/>
                    </a:lnTo>
                    <a:lnTo>
                      <a:pt x="36" y="216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102" y="270"/>
                    </a:lnTo>
                    <a:lnTo>
                      <a:pt x="54" y="282"/>
                    </a:lnTo>
                    <a:lnTo>
                      <a:pt x="54" y="2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3" name="Freeform 389"/>
              <p:cNvSpPr>
                <a:spLocks noChangeAspect="1"/>
              </p:cNvSpPr>
              <p:nvPr/>
            </p:nvSpPr>
            <p:spPr bwMode="auto">
              <a:xfrm>
                <a:off x="1689" y="2160"/>
                <a:ext cx="420" cy="492"/>
              </a:xfrm>
              <a:custGeom>
                <a:avLst/>
                <a:gdLst>
                  <a:gd name="T0" fmla="*/ 360 w 420"/>
                  <a:gd name="T1" fmla="*/ 492 h 492"/>
                  <a:gd name="T2" fmla="*/ 222 w 420"/>
                  <a:gd name="T3" fmla="*/ 468 h 492"/>
                  <a:gd name="T4" fmla="*/ 0 w 420"/>
                  <a:gd name="T5" fmla="*/ 336 h 492"/>
                  <a:gd name="T6" fmla="*/ 6 w 420"/>
                  <a:gd name="T7" fmla="*/ 318 h 492"/>
                  <a:gd name="T8" fmla="*/ 12 w 420"/>
                  <a:gd name="T9" fmla="*/ 318 h 492"/>
                  <a:gd name="T10" fmla="*/ 24 w 420"/>
                  <a:gd name="T11" fmla="*/ 312 h 492"/>
                  <a:gd name="T12" fmla="*/ 18 w 420"/>
                  <a:gd name="T13" fmla="*/ 276 h 492"/>
                  <a:gd name="T14" fmla="*/ 36 w 420"/>
                  <a:gd name="T15" fmla="*/ 252 h 492"/>
                  <a:gd name="T16" fmla="*/ 36 w 420"/>
                  <a:gd name="T17" fmla="*/ 234 h 492"/>
                  <a:gd name="T18" fmla="*/ 72 w 420"/>
                  <a:gd name="T19" fmla="*/ 210 h 492"/>
                  <a:gd name="T20" fmla="*/ 48 w 420"/>
                  <a:gd name="T21" fmla="*/ 144 h 492"/>
                  <a:gd name="T22" fmla="*/ 48 w 420"/>
                  <a:gd name="T23" fmla="*/ 138 h 492"/>
                  <a:gd name="T24" fmla="*/ 60 w 420"/>
                  <a:gd name="T25" fmla="*/ 66 h 492"/>
                  <a:gd name="T26" fmla="*/ 72 w 420"/>
                  <a:gd name="T27" fmla="*/ 60 h 492"/>
                  <a:gd name="T28" fmla="*/ 96 w 420"/>
                  <a:gd name="T29" fmla="*/ 72 h 492"/>
                  <a:gd name="T30" fmla="*/ 114 w 420"/>
                  <a:gd name="T31" fmla="*/ 0 h 492"/>
                  <a:gd name="T32" fmla="*/ 420 w 420"/>
                  <a:gd name="T33" fmla="*/ 54 h 492"/>
                  <a:gd name="T34" fmla="*/ 372 w 420"/>
                  <a:gd name="T35" fmla="*/ 408 h 492"/>
                  <a:gd name="T36" fmla="*/ 360 w 420"/>
                  <a:gd name="T37" fmla="*/ 492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0"/>
                  <a:gd name="T58" fmla="*/ 0 h 492"/>
                  <a:gd name="T59" fmla="*/ 420 w 420"/>
                  <a:gd name="T60" fmla="*/ 492 h 4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0" h="492">
                    <a:moveTo>
                      <a:pt x="360" y="492"/>
                    </a:moveTo>
                    <a:lnTo>
                      <a:pt x="222" y="468"/>
                    </a:lnTo>
                    <a:lnTo>
                      <a:pt x="0" y="336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24" y="312"/>
                    </a:lnTo>
                    <a:lnTo>
                      <a:pt x="18" y="276"/>
                    </a:lnTo>
                    <a:lnTo>
                      <a:pt x="36" y="252"/>
                    </a:lnTo>
                    <a:lnTo>
                      <a:pt x="36" y="234"/>
                    </a:lnTo>
                    <a:lnTo>
                      <a:pt x="72" y="210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60" y="66"/>
                    </a:lnTo>
                    <a:lnTo>
                      <a:pt x="72" y="60"/>
                    </a:lnTo>
                    <a:lnTo>
                      <a:pt x="96" y="72"/>
                    </a:lnTo>
                    <a:lnTo>
                      <a:pt x="114" y="0"/>
                    </a:lnTo>
                    <a:lnTo>
                      <a:pt x="420" y="54"/>
                    </a:lnTo>
                    <a:lnTo>
                      <a:pt x="372" y="408"/>
                    </a:lnTo>
                    <a:lnTo>
                      <a:pt x="360" y="49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4" name="Freeform 390"/>
              <p:cNvSpPr>
                <a:spLocks noChangeAspect="1"/>
              </p:cNvSpPr>
              <p:nvPr/>
            </p:nvSpPr>
            <p:spPr bwMode="auto">
              <a:xfrm>
                <a:off x="1689" y="2160"/>
                <a:ext cx="420" cy="498"/>
              </a:xfrm>
              <a:custGeom>
                <a:avLst/>
                <a:gdLst>
                  <a:gd name="T0" fmla="*/ 360 w 420"/>
                  <a:gd name="T1" fmla="*/ 492 h 498"/>
                  <a:gd name="T2" fmla="*/ 222 w 420"/>
                  <a:gd name="T3" fmla="*/ 468 h 498"/>
                  <a:gd name="T4" fmla="*/ 0 w 420"/>
                  <a:gd name="T5" fmla="*/ 336 h 498"/>
                  <a:gd name="T6" fmla="*/ 6 w 420"/>
                  <a:gd name="T7" fmla="*/ 318 h 498"/>
                  <a:gd name="T8" fmla="*/ 12 w 420"/>
                  <a:gd name="T9" fmla="*/ 318 h 498"/>
                  <a:gd name="T10" fmla="*/ 24 w 420"/>
                  <a:gd name="T11" fmla="*/ 312 h 498"/>
                  <a:gd name="T12" fmla="*/ 18 w 420"/>
                  <a:gd name="T13" fmla="*/ 276 h 498"/>
                  <a:gd name="T14" fmla="*/ 36 w 420"/>
                  <a:gd name="T15" fmla="*/ 252 h 498"/>
                  <a:gd name="T16" fmla="*/ 36 w 420"/>
                  <a:gd name="T17" fmla="*/ 234 h 498"/>
                  <a:gd name="T18" fmla="*/ 72 w 420"/>
                  <a:gd name="T19" fmla="*/ 210 h 498"/>
                  <a:gd name="T20" fmla="*/ 48 w 420"/>
                  <a:gd name="T21" fmla="*/ 144 h 498"/>
                  <a:gd name="T22" fmla="*/ 48 w 420"/>
                  <a:gd name="T23" fmla="*/ 138 h 498"/>
                  <a:gd name="T24" fmla="*/ 60 w 420"/>
                  <a:gd name="T25" fmla="*/ 66 h 498"/>
                  <a:gd name="T26" fmla="*/ 72 w 420"/>
                  <a:gd name="T27" fmla="*/ 60 h 498"/>
                  <a:gd name="T28" fmla="*/ 96 w 420"/>
                  <a:gd name="T29" fmla="*/ 72 h 498"/>
                  <a:gd name="T30" fmla="*/ 114 w 420"/>
                  <a:gd name="T31" fmla="*/ 0 h 498"/>
                  <a:gd name="T32" fmla="*/ 420 w 420"/>
                  <a:gd name="T33" fmla="*/ 54 h 498"/>
                  <a:gd name="T34" fmla="*/ 372 w 420"/>
                  <a:gd name="T35" fmla="*/ 408 h 498"/>
                  <a:gd name="T36" fmla="*/ 360 w 420"/>
                  <a:gd name="T37" fmla="*/ 492 h 498"/>
                  <a:gd name="T38" fmla="*/ 360 w 420"/>
                  <a:gd name="T39" fmla="*/ 498 h 4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0"/>
                  <a:gd name="T61" fmla="*/ 0 h 498"/>
                  <a:gd name="T62" fmla="*/ 420 w 420"/>
                  <a:gd name="T63" fmla="*/ 498 h 4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0" h="498">
                    <a:moveTo>
                      <a:pt x="360" y="492"/>
                    </a:moveTo>
                    <a:lnTo>
                      <a:pt x="222" y="468"/>
                    </a:lnTo>
                    <a:lnTo>
                      <a:pt x="0" y="336"/>
                    </a:lnTo>
                    <a:lnTo>
                      <a:pt x="6" y="318"/>
                    </a:lnTo>
                    <a:lnTo>
                      <a:pt x="12" y="318"/>
                    </a:lnTo>
                    <a:lnTo>
                      <a:pt x="24" y="312"/>
                    </a:lnTo>
                    <a:lnTo>
                      <a:pt x="18" y="276"/>
                    </a:lnTo>
                    <a:lnTo>
                      <a:pt x="36" y="252"/>
                    </a:lnTo>
                    <a:lnTo>
                      <a:pt x="36" y="234"/>
                    </a:lnTo>
                    <a:lnTo>
                      <a:pt x="72" y="210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60" y="66"/>
                    </a:lnTo>
                    <a:lnTo>
                      <a:pt x="72" y="60"/>
                    </a:lnTo>
                    <a:lnTo>
                      <a:pt x="96" y="72"/>
                    </a:lnTo>
                    <a:lnTo>
                      <a:pt x="114" y="0"/>
                    </a:lnTo>
                    <a:lnTo>
                      <a:pt x="420" y="54"/>
                    </a:lnTo>
                    <a:lnTo>
                      <a:pt x="372" y="408"/>
                    </a:lnTo>
                    <a:lnTo>
                      <a:pt x="360" y="492"/>
                    </a:lnTo>
                    <a:lnTo>
                      <a:pt x="360" y="4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5" name="Freeform 391"/>
              <p:cNvSpPr>
                <a:spLocks noChangeAspect="1"/>
              </p:cNvSpPr>
              <p:nvPr/>
            </p:nvSpPr>
            <p:spPr bwMode="auto">
              <a:xfrm>
                <a:off x="2997" y="2298"/>
                <a:ext cx="312" cy="282"/>
              </a:xfrm>
              <a:custGeom>
                <a:avLst/>
                <a:gdLst>
                  <a:gd name="T0" fmla="*/ 228 w 312"/>
                  <a:gd name="T1" fmla="*/ 276 h 282"/>
                  <a:gd name="T2" fmla="*/ 42 w 312"/>
                  <a:gd name="T3" fmla="*/ 282 h 282"/>
                  <a:gd name="T4" fmla="*/ 42 w 312"/>
                  <a:gd name="T5" fmla="*/ 240 h 282"/>
                  <a:gd name="T6" fmla="*/ 12 w 312"/>
                  <a:gd name="T7" fmla="*/ 228 h 282"/>
                  <a:gd name="T8" fmla="*/ 12 w 312"/>
                  <a:gd name="T9" fmla="*/ 96 h 282"/>
                  <a:gd name="T10" fmla="*/ 0 w 312"/>
                  <a:gd name="T11" fmla="*/ 6 h 282"/>
                  <a:gd name="T12" fmla="*/ 282 w 312"/>
                  <a:gd name="T13" fmla="*/ 0 h 282"/>
                  <a:gd name="T14" fmla="*/ 288 w 312"/>
                  <a:gd name="T15" fmla="*/ 18 h 282"/>
                  <a:gd name="T16" fmla="*/ 270 w 312"/>
                  <a:gd name="T17" fmla="*/ 36 h 282"/>
                  <a:gd name="T18" fmla="*/ 312 w 312"/>
                  <a:gd name="T19" fmla="*/ 36 h 282"/>
                  <a:gd name="T20" fmla="*/ 312 w 312"/>
                  <a:gd name="T21" fmla="*/ 42 h 282"/>
                  <a:gd name="T22" fmla="*/ 300 w 312"/>
                  <a:gd name="T23" fmla="*/ 60 h 282"/>
                  <a:gd name="T24" fmla="*/ 300 w 312"/>
                  <a:gd name="T25" fmla="*/ 72 h 282"/>
                  <a:gd name="T26" fmla="*/ 282 w 312"/>
                  <a:gd name="T27" fmla="*/ 84 h 282"/>
                  <a:gd name="T28" fmla="*/ 294 w 312"/>
                  <a:gd name="T29" fmla="*/ 102 h 282"/>
                  <a:gd name="T30" fmla="*/ 282 w 312"/>
                  <a:gd name="T31" fmla="*/ 114 h 282"/>
                  <a:gd name="T32" fmla="*/ 264 w 312"/>
                  <a:gd name="T33" fmla="*/ 138 h 282"/>
                  <a:gd name="T34" fmla="*/ 264 w 312"/>
                  <a:gd name="T35" fmla="*/ 162 h 282"/>
                  <a:gd name="T36" fmla="*/ 234 w 312"/>
                  <a:gd name="T37" fmla="*/ 198 h 282"/>
                  <a:gd name="T38" fmla="*/ 234 w 312"/>
                  <a:gd name="T39" fmla="*/ 222 h 282"/>
                  <a:gd name="T40" fmla="*/ 222 w 312"/>
                  <a:gd name="T41" fmla="*/ 222 h 282"/>
                  <a:gd name="T42" fmla="*/ 228 w 312"/>
                  <a:gd name="T43" fmla="*/ 240 h 282"/>
                  <a:gd name="T44" fmla="*/ 234 w 312"/>
                  <a:gd name="T45" fmla="*/ 240 h 282"/>
                  <a:gd name="T46" fmla="*/ 228 w 312"/>
                  <a:gd name="T47" fmla="*/ 252 h 282"/>
                  <a:gd name="T48" fmla="*/ 240 w 312"/>
                  <a:gd name="T49" fmla="*/ 258 h 282"/>
                  <a:gd name="T50" fmla="*/ 228 w 312"/>
                  <a:gd name="T51" fmla="*/ 276 h 2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2"/>
                  <a:gd name="T79" fmla="*/ 0 h 282"/>
                  <a:gd name="T80" fmla="*/ 312 w 312"/>
                  <a:gd name="T81" fmla="*/ 282 h 2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2" h="282">
                    <a:moveTo>
                      <a:pt x="228" y="276"/>
                    </a:moveTo>
                    <a:lnTo>
                      <a:pt x="42" y="282"/>
                    </a:lnTo>
                    <a:lnTo>
                      <a:pt x="42" y="240"/>
                    </a:lnTo>
                    <a:lnTo>
                      <a:pt x="12" y="228"/>
                    </a:lnTo>
                    <a:lnTo>
                      <a:pt x="12" y="96"/>
                    </a:lnTo>
                    <a:lnTo>
                      <a:pt x="0" y="6"/>
                    </a:lnTo>
                    <a:lnTo>
                      <a:pt x="282" y="0"/>
                    </a:lnTo>
                    <a:lnTo>
                      <a:pt x="288" y="18"/>
                    </a:lnTo>
                    <a:lnTo>
                      <a:pt x="270" y="36"/>
                    </a:lnTo>
                    <a:lnTo>
                      <a:pt x="312" y="36"/>
                    </a:lnTo>
                    <a:lnTo>
                      <a:pt x="312" y="42"/>
                    </a:lnTo>
                    <a:lnTo>
                      <a:pt x="300" y="60"/>
                    </a:lnTo>
                    <a:lnTo>
                      <a:pt x="300" y="72"/>
                    </a:lnTo>
                    <a:lnTo>
                      <a:pt x="282" y="84"/>
                    </a:lnTo>
                    <a:lnTo>
                      <a:pt x="294" y="102"/>
                    </a:lnTo>
                    <a:lnTo>
                      <a:pt x="282" y="114"/>
                    </a:lnTo>
                    <a:lnTo>
                      <a:pt x="264" y="138"/>
                    </a:lnTo>
                    <a:lnTo>
                      <a:pt x="264" y="162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2" y="222"/>
                    </a:lnTo>
                    <a:lnTo>
                      <a:pt x="228" y="240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40" y="258"/>
                    </a:lnTo>
                    <a:lnTo>
                      <a:pt x="228" y="27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6" name="Freeform 392"/>
              <p:cNvSpPr>
                <a:spLocks noChangeAspect="1"/>
              </p:cNvSpPr>
              <p:nvPr/>
            </p:nvSpPr>
            <p:spPr bwMode="auto">
              <a:xfrm>
                <a:off x="2997" y="2298"/>
                <a:ext cx="312" cy="282"/>
              </a:xfrm>
              <a:custGeom>
                <a:avLst/>
                <a:gdLst>
                  <a:gd name="T0" fmla="*/ 228 w 312"/>
                  <a:gd name="T1" fmla="*/ 276 h 282"/>
                  <a:gd name="T2" fmla="*/ 42 w 312"/>
                  <a:gd name="T3" fmla="*/ 282 h 282"/>
                  <a:gd name="T4" fmla="*/ 42 w 312"/>
                  <a:gd name="T5" fmla="*/ 240 h 282"/>
                  <a:gd name="T6" fmla="*/ 12 w 312"/>
                  <a:gd name="T7" fmla="*/ 228 h 282"/>
                  <a:gd name="T8" fmla="*/ 12 w 312"/>
                  <a:gd name="T9" fmla="*/ 96 h 282"/>
                  <a:gd name="T10" fmla="*/ 0 w 312"/>
                  <a:gd name="T11" fmla="*/ 6 h 282"/>
                  <a:gd name="T12" fmla="*/ 282 w 312"/>
                  <a:gd name="T13" fmla="*/ 0 h 282"/>
                  <a:gd name="T14" fmla="*/ 288 w 312"/>
                  <a:gd name="T15" fmla="*/ 18 h 282"/>
                  <a:gd name="T16" fmla="*/ 270 w 312"/>
                  <a:gd name="T17" fmla="*/ 36 h 282"/>
                  <a:gd name="T18" fmla="*/ 312 w 312"/>
                  <a:gd name="T19" fmla="*/ 36 h 282"/>
                  <a:gd name="T20" fmla="*/ 312 w 312"/>
                  <a:gd name="T21" fmla="*/ 42 h 282"/>
                  <a:gd name="T22" fmla="*/ 300 w 312"/>
                  <a:gd name="T23" fmla="*/ 60 h 282"/>
                  <a:gd name="T24" fmla="*/ 300 w 312"/>
                  <a:gd name="T25" fmla="*/ 72 h 282"/>
                  <a:gd name="T26" fmla="*/ 282 w 312"/>
                  <a:gd name="T27" fmla="*/ 84 h 282"/>
                  <a:gd name="T28" fmla="*/ 294 w 312"/>
                  <a:gd name="T29" fmla="*/ 102 h 282"/>
                  <a:gd name="T30" fmla="*/ 282 w 312"/>
                  <a:gd name="T31" fmla="*/ 114 h 282"/>
                  <a:gd name="T32" fmla="*/ 264 w 312"/>
                  <a:gd name="T33" fmla="*/ 138 h 282"/>
                  <a:gd name="T34" fmla="*/ 264 w 312"/>
                  <a:gd name="T35" fmla="*/ 162 h 282"/>
                  <a:gd name="T36" fmla="*/ 234 w 312"/>
                  <a:gd name="T37" fmla="*/ 198 h 282"/>
                  <a:gd name="T38" fmla="*/ 234 w 312"/>
                  <a:gd name="T39" fmla="*/ 222 h 282"/>
                  <a:gd name="T40" fmla="*/ 222 w 312"/>
                  <a:gd name="T41" fmla="*/ 222 h 282"/>
                  <a:gd name="T42" fmla="*/ 228 w 312"/>
                  <a:gd name="T43" fmla="*/ 240 h 282"/>
                  <a:gd name="T44" fmla="*/ 234 w 312"/>
                  <a:gd name="T45" fmla="*/ 240 h 282"/>
                  <a:gd name="T46" fmla="*/ 228 w 312"/>
                  <a:gd name="T47" fmla="*/ 252 h 282"/>
                  <a:gd name="T48" fmla="*/ 240 w 312"/>
                  <a:gd name="T49" fmla="*/ 258 h 282"/>
                  <a:gd name="T50" fmla="*/ 228 w 312"/>
                  <a:gd name="T51" fmla="*/ 276 h 282"/>
                  <a:gd name="T52" fmla="*/ 228 w 312"/>
                  <a:gd name="T53" fmla="*/ 282 h 2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2"/>
                  <a:gd name="T82" fmla="*/ 0 h 282"/>
                  <a:gd name="T83" fmla="*/ 312 w 312"/>
                  <a:gd name="T84" fmla="*/ 282 h 2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2" h="282">
                    <a:moveTo>
                      <a:pt x="228" y="276"/>
                    </a:moveTo>
                    <a:lnTo>
                      <a:pt x="42" y="282"/>
                    </a:lnTo>
                    <a:lnTo>
                      <a:pt x="42" y="240"/>
                    </a:lnTo>
                    <a:lnTo>
                      <a:pt x="12" y="228"/>
                    </a:lnTo>
                    <a:lnTo>
                      <a:pt x="12" y="96"/>
                    </a:lnTo>
                    <a:lnTo>
                      <a:pt x="0" y="6"/>
                    </a:lnTo>
                    <a:lnTo>
                      <a:pt x="282" y="0"/>
                    </a:lnTo>
                    <a:lnTo>
                      <a:pt x="288" y="18"/>
                    </a:lnTo>
                    <a:lnTo>
                      <a:pt x="270" y="36"/>
                    </a:lnTo>
                    <a:lnTo>
                      <a:pt x="312" y="36"/>
                    </a:lnTo>
                    <a:lnTo>
                      <a:pt x="312" y="42"/>
                    </a:lnTo>
                    <a:lnTo>
                      <a:pt x="300" y="60"/>
                    </a:lnTo>
                    <a:lnTo>
                      <a:pt x="300" y="72"/>
                    </a:lnTo>
                    <a:lnTo>
                      <a:pt x="282" y="84"/>
                    </a:lnTo>
                    <a:lnTo>
                      <a:pt x="294" y="102"/>
                    </a:lnTo>
                    <a:lnTo>
                      <a:pt x="282" y="114"/>
                    </a:lnTo>
                    <a:lnTo>
                      <a:pt x="264" y="138"/>
                    </a:lnTo>
                    <a:lnTo>
                      <a:pt x="264" y="162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2" y="222"/>
                    </a:lnTo>
                    <a:lnTo>
                      <a:pt x="228" y="240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40" y="258"/>
                    </a:lnTo>
                    <a:lnTo>
                      <a:pt x="228" y="276"/>
                    </a:lnTo>
                    <a:lnTo>
                      <a:pt x="228" y="2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7" name="Freeform 393"/>
              <p:cNvSpPr>
                <a:spLocks noChangeAspect="1"/>
              </p:cNvSpPr>
              <p:nvPr/>
            </p:nvSpPr>
            <p:spPr bwMode="auto">
              <a:xfrm>
                <a:off x="1263" y="1638"/>
                <a:ext cx="498" cy="840"/>
              </a:xfrm>
              <a:custGeom>
                <a:avLst/>
                <a:gdLst>
                  <a:gd name="T0" fmla="*/ 432 w 498"/>
                  <a:gd name="T1" fmla="*/ 840 h 840"/>
                  <a:gd name="T2" fmla="*/ 276 w 498"/>
                  <a:gd name="T3" fmla="*/ 822 h 840"/>
                  <a:gd name="T4" fmla="*/ 270 w 498"/>
                  <a:gd name="T5" fmla="*/ 762 h 840"/>
                  <a:gd name="T6" fmla="*/ 240 w 498"/>
                  <a:gd name="T7" fmla="*/ 714 h 840"/>
                  <a:gd name="T8" fmla="*/ 222 w 498"/>
                  <a:gd name="T9" fmla="*/ 708 h 840"/>
                  <a:gd name="T10" fmla="*/ 222 w 498"/>
                  <a:gd name="T11" fmla="*/ 690 h 840"/>
                  <a:gd name="T12" fmla="*/ 180 w 498"/>
                  <a:gd name="T13" fmla="*/ 672 h 840"/>
                  <a:gd name="T14" fmla="*/ 162 w 498"/>
                  <a:gd name="T15" fmla="*/ 642 h 840"/>
                  <a:gd name="T16" fmla="*/ 108 w 498"/>
                  <a:gd name="T17" fmla="*/ 630 h 840"/>
                  <a:gd name="T18" fmla="*/ 96 w 498"/>
                  <a:gd name="T19" fmla="*/ 618 h 840"/>
                  <a:gd name="T20" fmla="*/ 108 w 498"/>
                  <a:gd name="T21" fmla="*/ 570 h 840"/>
                  <a:gd name="T22" fmla="*/ 96 w 498"/>
                  <a:gd name="T23" fmla="*/ 564 h 840"/>
                  <a:gd name="T24" fmla="*/ 102 w 498"/>
                  <a:gd name="T25" fmla="*/ 546 h 840"/>
                  <a:gd name="T26" fmla="*/ 54 w 498"/>
                  <a:gd name="T27" fmla="*/ 462 h 840"/>
                  <a:gd name="T28" fmla="*/ 60 w 498"/>
                  <a:gd name="T29" fmla="*/ 444 h 840"/>
                  <a:gd name="T30" fmla="*/ 72 w 498"/>
                  <a:gd name="T31" fmla="*/ 420 h 840"/>
                  <a:gd name="T32" fmla="*/ 48 w 498"/>
                  <a:gd name="T33" fmla="*/ 384 h 840"/>
                  <a:gd name="T34" fmla="*/ 48 w 498"/>
                  <a:gd name="T35" fmla="*/ 342 h 840"/>
                  <a:gd name="T36" fmla="*/ 78 w 498"/>
                  <a:gd name="T37" fmla="*/ 372 h 840"/>
                  <a:gd name="T38" fmla="*/ 60 w 498"/>
                  <a:gd name="T39" fmla="*/ 330 h 840"/>
                  <a:gd name="T40" fmla="*/ 78 w 498"/>
                  <a:gd name="T41" fmla="*/ 330 h 840"/>
                  <a:gd name="T42" fmla="*/ 60 w 498"/>
                  <a:gd name="T43" fmla="*/ 312 h 840"/>
                  <a:gd name="T44" fmla="*/ 54 w 498"/>
                  <a:gd name="T45" fmla="*/ 342 h 840"/>
                  <a:gd name="T46" fmla="*/ 36 w 498"/>
                  <a:gd name="T47" fmla="*/ 312 h 840"/>
                  <a:gd name="T48" fmla="*/ 30 w 498"/>
                  <a:gd name="T49" fmla="*/ 318 h 840"/>
                  <a:gd name="T50" fmla="*/ 36 w 498"/>
                  <a:gd name="T51" fmla="*/ 300 h 840"/>
                  <a:gd name="T52" fmla="*/ 6 w 498"/>
                  <a:gd name="T53" fmla="*/ 234 h 840"/>
                  <a:gd name="T54" fmla="*/ 18 w 498"/>
                  <a:gd name="T55" fmla="*/ 168 h 840"/>
                  <a:gd name="T56" fmla="*/ 0 w 498"/>
                  <a:gd name="T57" fmla="*/ 108 h 840"/>
                  <a:gd name="T58" fmla="*/ 30 w 498"/>
                  <a:gd name="T59" fmla="*/ 72 h 840"/>
                  <a:gd name="T60" fmla="*/ 48 w 498"/>
                  <a:gd name="T61" fmla="*/ 0 h 840"/>
                  <a:gd name="T62" fmla="*/ 282 w 498"/>
                  <a:gd name="T63" fmla="*/ 60 h 840"/>
                  <a:gd name="T64" fmla="*/ 222 w 498"/>
                  <a:gd name="T65" fmla="*/ 294 h 840"/>
                  <a:gd name="T66" fmla="*/ 474 w 498"/>
                  <a:gd name="T67" fmla="*/ 666 h 840"/>
                  <a:gd name="T68" fmla="*/ 498 w 498"/>
                  <a:gd name="T69" fmla="*/ 732 h 840"/>
                  <a:gd name="T70" fmla="*/ 462 w 498"/>
                  <a:gd name="T71" fmla="*/ 756 h 840"/>
                  <a:gd name="T72" fmla="*/ 462 w 498"/>
                  <a:gd name="T73" fmla="*/ 774 h 840"/>
                  <a:gd name="T74" fmla="*/ 444 w 498"/>
                  <a:gd name="T75" fmla="*/ 798 h 840"/>
                  <a:gd name="T76" fmla="*/ 450 w 498"/>
                  <a:gd name="T77" fmla="*/ 834 h 840"/>
                  <a:gd name="T78" fmla="*/ 438 w 498"/>
                  <a:gd name="T79" fmla="*/ 840 h 840"/>
                  <a:gd name="T80" fmla="*/ 432 w 498"/>
                  <a:gd name="T81" fmla="*/ 840 h 8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8"/>
                  <a:gd name="T124" fmla="*/ 0 h 840"/>
                  <a:gd name="T125" fmla="*/ 498 w 498"/>
                  <a:gd name="T126" fmla="*/ 840 h 8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8" h="840">
                    <a:moveTo>
                      <a:pt x="432" y="840"/>
                    </a:moveTo>
                    <a:lnTo>
                      <a:pt x="276" y="822"/>
                    </a:lnTo>
                    <a:lnTo>
                      <a:pt x="270" y="762"/>
                    </a:lnTo>
                    <a:lnTo>
                      <a:pt x="240" y="714"/>
                    </a:lnTo>
                    <a:lnTo>
                      <a:pt x="222" y="708"/>
                    </a:lnTo>
                    <a:lnTo>
                      <a:pt x="222" y="690"/>
                    </a:lnTo>
                    <a:lnTo>
                      <a:pt x="180" y="672"/>
                    </a:lnTo>
                    <a:lnTo>
                      <a:pt x="162" y="642"/>
                    </a:lnTo>
                    <a:lnTo>
                      <a:pt x="108" y="630"/>
                    </a:lnTo>
                    <a:lnTo>
                      <a:pt x="96" y="618"/>
                    </a:lnTo>
                    <a:lnTo>
                      <a:pt x="108" y="570"/>
                    </a:lnTo>
                    <a:lnTo>
                      <a:pt x="96" y="564"/>
                    </a:lnTo>
                    <a:lnTo>
                      <a:pt x="102" y="546"/>
                    </a:lnTo>
                    <a:lnTo>
                      <a:pt x="54" y="462"/>
                    </a:lnTo>
                    <a:lnTo>
                      <a:pt x="60" y="444"/>
                    </a:lnTo>
                    <a:lnTo>
                      <a:pt x="72" y="420"/>
                    </a:lnTo>
                    <a:lnTo>
                      <a:pt x="48" y="384"/>
                    </a:lnTo>
                    <a:lnTo>
                      <a:pt x="48" y="342"/>
                    </a:lnTo>
                    <a:lnTo>
                      <a:pt x="78" y="372"/>
                    </a:lnTo>
                    <a:lnTo>
                      <a:pt x="60" y="330"/>
                    </a:lnTo>
                    <a:lnTo>
                      <a:pt x="78" y="330"/>
                    </a:lnTo>
                    <a:lnTo>
                      <a:pt x="60" y="312"/>
                    </a:lnTo>
                    <a:lnTo>
                      <a:pt x="54" y="342"/>
                    </a:lnTo>
                    <a:lnTo>
                      <a:pt x="36" y="312"/>
                    </a:lnTo>
                    <a:lnTo>
                      <a:pt x="30" y="318"/>
                    </a:lnTo>
                    <a:lnTo>
                      <a:pt x="36" y="300"/>
                    </a:lnTo>
                    <a:lnTo>
                      <a:pt x="6" y="234"/>
                    </a:lnTo>
                    <a:lnTo>
                      <a:pt x="18" y="168"/>
                    </a:lnTo>
                    <a:lnTo>
                      <a:pt x="0" y="108"/>
                    </a:lnTo>
                    <a:lnTo>
                      <a:pt x="30" y="72"/>
                    </a:lnTo>
                    <a:lnTo>
                      <a:pt x="48" y="0"/>
                    </a:lnTo>
                    <a:lnTo>
                      <a:pt x="282" y="60"/>
                    </a:lnTo>
                    <a:lnTo>
                      <a:pt x="222" y="294"/>
                    </a:lnTo>
                    <a:lnTo>
                      <a:pt x="474" y="666"/>
                    </a:lnTo>
                    <a:lnTo>
                      <a:pt x="498" y="732"/>
                    </a:lnTo>
                    <a:lnTo>
                      <a:pt x="462" y="756"/>
                    </a:lnTo>
                    <a:lnTo>
                      <a:pt x="462" y="774"/>
                    </a:lnTo>
                    <a:lnTo>
                      <a:pt x="444" y="798"/>
                    </a:lnTo>
                    <a:lnTo>
                      <a:pt x="450" y="834"/>
                    </a:lnTo>
                    <a:lnTo>
                      <a:pt x="438" y="840"/>
                    </a:lnTo>
                    <a:lnTo>
                      <a:pt x="432" y="84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8" name="Freeform 394"/>
              <p:cNvSpPr>
                <a:spLocks noChangeAspect="1"/>
              </p:cNvSpPr>
              <p:nvPr/>
            </p:nvSpPr>
            <p:spPr bwMode="auto">
              <a:xfrm>
                <a:off x="1263" y="1638"/>
                <a:ext cx="498" cy="846"/>
              </a:xfrm>
              <a:custGeom>
                <a:avLst/>
                <a:gdLst>
                  <a:gd name="T0" fmla="*/ 432 w 498"/>
                  <a:gd name="T1" fmla="*/ 840 h 846"/>
                  <a:gd name="T2" fmla="*/ 276 w 498"/>
                  <a:gd name="T3" fmla="*/ 822 h 846"/>
                  <a:gd name="T4" fmla="*/ 270 w 498"/>
                  <a:gd name="T5" fmla="*/ 762 h 846"/>
                  <a:gd name="T6" fmla="*/ 240 w 498"/>
                  <a:gd name="T7" fmla="*/ 714 h 846"/>
                  <a:gd name="T8" fmla="*/ 222 w 498"/>
                  <a:gd name="T9" fmla="*/ 708 h 846"/>
                  <a:gd name="T10" fmla="*/ 222 w 498"/>
                  <a:gd name="T11" fmla="*/ 690 h 846"/>
                  <a:gd name="T12" fmla="*/ 180 w 498"/>
                  <a:gd name="T13" fmla="*/ 672 h 846"/>
                  <a:gd name="T14" fmla="*/ 162 w 498"/>
                  <a:gd name="T15" fmla="*/ 642 h 846"/>
                  <a:gd name="T16" fmla="*/ 108 w 498"/>
                  <a:gd name="T17" fmla="*/ 630 h 846"/>
                  <a:gd name="T18" fmla="*/ 96 w 498"/>
                  <a:gd name="T19" fmla="*/ 618 h 846"/>
                  <a:gd name="T20" fmla="*/ 108 w 498"/>
                  <a:gd name="T21" fmla="*/ 570 h 846"/>
                  <a:gd name="T22" fmla="*/ 96 w 498"/>
                  <a:gd name="T23" fmla="*/ 564 h 846"/>
                  <a:gd name="T24" fmla="*/ 102 w 498"/>
                  <a:gd name="T25" fmla="*/ 546 h 846"/>
                  <a:gd name="T26" fmla="*/ 54 w 498"/>
                  <a:gd name="T27" fmla="*/ 462 h 846"/>
                  <a:gd name="T28" fmla="*/ 60 w 498"/>
                  <a:gd name="T29" fmla="*/ 444 h 846"/>
                  <a:gd name="T30" fmla="*/ 72 w 498"/>
                  <a:gd name="T31" fmla="*/ 420 h 846"/>
                  <a:gd name="T32" fmla="*/ 48 w 498"/>
                  <a:gd name="T33" fmla="*/ 384 h 846"/>
                  <a:gd name="T34" fmla="*/ 48 w 498"/>
                  <a:gd name="T35" fmla="*/ 342 h 846"/>
                  <a:gd name="T36" fmla="*/ 78 w 498"/>
                  <a:gd name="T37" fmla="*/ 372 h 846"/>
                  <a:gd name="T38" fmla="*/ 60 w 498"/>
                  <a:gd name="T39" fmla="*/ 330 h 846"/>
                  <a:gd name="T40" fmla="*/ 78 w 498"/>
                  <a:gd name="T41" fmla="*/ 330 h 846"/>
                  <a:gd name="T42" fmla="*/ 60 w 498"/>
                  <a:gd name="T43" fmla="*/ 312 h 846"/>
                  <a:gd name="T44" fmla="*/ 54 w 498"/>
                  <a:gd name="T45" fmla="*/ 342 h 846"/>
                  <a:gd name="T46" fmla="*/ 36 w 498"/>
                  <a:gd name="T47" fmla="*/ 312 h 846"/>
                  <a:gd name="T48" fmla="*/ 30 w 498"/>
                  <a:gd name="T49" fmla="*/ 318 h 846"/>
                  <a:gd name="T50" fmla="*/ 36 w 498"/>
                  <a:gd name="T51" fmla="*/ 300 h 846"/>
                  <a:gd name="T52" fmla="*/ 6 w 498"/>
                  <a:gd name="T53" fmla="*/ 234 h 846"/>
                  <a:gd name="T54" fmla="*/ 18 w 498"/>
                  <a:gd name="T55" fmla="*/ 168 h 846"/>
                  <a:gd name="T56" fmla="*/ 0 w 498"/>
                  <a:gd name="T57" fmla="*/ 108 h 846"/>
                  <a:gd name="T58" fmla="*/ 30 w 498"/>
                  <a:gd name="T59" fmla="*/ 72 h 846"/>
                  <a:gd name="T60" fmla="*/ 48 w 498"/>
                  <a:gd name="T61" fmla="*/ 0 h 846"/>
                  <a:gd name="T62" fmla="*/ 282 w 498"/>
                  <a:gd name="T63" fmla="*/ 60 h 846"/>
                  <a:gd name="T64" fmla="*/ 222 w 498"/>
                  <a:gd name="T65" fmla="*/ 294 h 846"/>
                  <a:gd name="T66" fmla="*/ 474 w 498"/>
                  <a:gd name="T67" fmla="*/ 666 h 846"/>
                  <a:gd name="T68" fmla="*/ 498 w 498"/>
                  <a:gd name="T69" fmla="*/ 732 h 846"/>
                  <a:gd name="T70" fmla="*/ 462 w 498"/>
                  <a:gd name="T71" fmla="*/ 756 h 846"/>
                  <a:gd name="T72" fmla="*/ 462 w 498"/>
                  <a:gd name="T73" fmla="*/ 774 h 846"/>
                  <a:gd name="T74" fmla="*/ 444 w 498"/>
                  <a:gd name="T75" fmla="*/ 798 h 846"/>
                  <a:gd name="T76" fmla="*/ 450 w 498"/>
                  <a:gd name="T77" fmla="*/ 834 h 846"/>
                  <a:gd name="T78" fmla="*/ 438 w 498"/>
                  <a:gd name="T79" fmla="*/ 840 h 846"/>
                  <a:gd name="T80" fmla="*/ 432 w 498"/>
                  <a:gd name="T81" fmla="*/ 840 h 846"/>
                  <a:gd name="T82" fmla="*/ 432 w 498"/>
                  <a:gd name="T83" fmla="*/ 846 h 8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8"/>
                  <a:gd name="T127" fmla="*/ 0 h 846"/>
                  <a:gd name="T128" fmla="*/ 498 w 498"/>
                  <a:gd name="T129" fmla="*/ 846 h 8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8" h="846">
                    <a:moveTo>
                      <a:pt x="432" y="840"/>
                    </a:moveTo>
                    <a:lnTo>
                      <a:pt x="276" y="822"/>
                    </a:lnTo>
                    <a:lnTo>
                      <a:pt x="270" y="762"/>
                    </a:lnTo>
                    <a:lnTo>
                      <a:pt x="240" y="714"/>
                    </a:lnTo>
                    <a:lnTo>
                      <a:pt x="222" y="708"/>
                    </a:lnTo>
                    <a:lnTo>
                      <a:pt x="222" y="690"/>
                    </a:lnTo>
                    <a:lnTo>
                      <a:pt x="180" y="672"/>
                    </a:lnTo>
                    <a:lnTo>
                      <a:pt x="162" y="642"/>
                    </a:lnTo>
                    <a:lnTo>
                      <a:pt x="108" y="630"/>
                    </a:lnTo>
                    <a:lnTo>
                      <a:pt x="96" y="618"/>
                    </a:lnTo>
                    <a:lnTo>
                      <a:pt x="108" y="570"/>
                    </a:lnTo>
                    <a:lnTo>
                      <a:pt x="96" y="564"/>
                    </a:lnTo>
                    <a:lnTo>
                      <a:pt x="102" y="546"/>
                    </a:lnTo>
                    <a:lnTo>
                      <a:pt x="54" y="462"/>
                    </a:lnTo>
                    <a:lnTo>
                      <a:pt x="60" y="444"/>
                    </a:lnTo>
                    <a:lnTo>
                      <a:pt x="72" y="420"/>
                    </a:lnTo>
                    <a:lnTo>
                      <a:pt x="48" y="384"/>
                    </a:lnTo>
                    <a:lnTo>
                      <a:pt x="48" y="342"/>
                    </a:lnTo>
                    <a:lnTo>
                      <a:pt x="78" y="372"/>
                    </a:lnTo>
                    <a:lnTo>
                      <a:pt x="60" y="330"/>
                    </a:lnTo>
                    <a:lnTo>
                      <a:pt x="78" y="330"/>
                    </a:lnTo>
                    <a:lnTo>
                      <a:pt x="60" y="312"/>
                    </a:lnTo>
                    <a:lnTo>
                      <a:pt x="54" y="342"/>
                    </a:lnTo>
                    <a:lnTo>
                      <a:pt x="36" y="312"/>
                    </a:lnTo>
                    <a:lnTo>
                      <a:pt x="30" y="318"/>
                    </a:lnTo>
                    <a:lnTo>
                      <a:pt x="36" y="300"/>
                    </a:lnTo>
                    <a:lnTo>
                      <a:pt x="6" y="234"/>
                    </a:lnTo>
                    <a:lnTo>
                      <a:pt x="18" y="168"/>
                    </a:lnTo>
                    <a:lnTo>
                      <a:pt x="0" y="108"/>
                    </a:lnTo>
                    <a:lnTo>
                      <a:pt x="30" y="72"/>
                    </a:lnTo>
                    <a:lnTo>
                      <a:pt x="48" y="0"/>
                    </a:lnTo>
                    <a:lnTo>
                      <a:pt x="282" y="60"/>
                    </a:lnTo>
                    <a:lnTo>
                      <a:pt x="222" y="294"/>
                    </a:lnTo>
                    <a:lnTo>
                      <a:pt x="474" y="666"/>
                    </a:lnTo>
                    <a:lnTo>
                      <a:pt x="498" y="732"/>
                    </a:lnTo>
                    <a:lnTo>
                      <a:pt x="462" y="756"/>
                    </a:lnTo>
                    <a:lnTo>
                      <a:pt x="462" y="774"/>
                    </a:lnTo>
                    <a:lnTo>
                      <a:pt x="444" y="798"/>
                    </a:lnTo>
                    <a:lnTo>
                      <a:pt x="450" y="834"/>
                    </a:lnTo>
                    <a:lnTo>
                      <a:pt x="438" y="840"/>
                    </a:lnTo>
                    <a:lnTo>
                      <a:pt x="432" y="840"/>
                    </a:lnTo>
                    <a:lnTo>
                      <a:pt x="432" y="84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9" name="Freeform 395"/>
              <p:cNvSpPr>
                <a:spLocks noChangeAspect="1"/>
              </p:cNvSpPr>
              <p:nvPr/>
            </p:nvSpPr>
            <p:spPr bwMode="auto">
              <a:xfrm>
                <a:off x="2109" y="1902"/>
                <a:ext cx="450" cy="354"/>
              </a:xfrm>
              <a:custGeom>
                <a:avLst/>
                <a:gdLst>
                  <a:gd name="T0" fmla="*/ 444 w 450"/>
                  <a:gd name="T1" fmla="*/ 120 h 354"/>
                  <a:gd name="T2" fmla="*/ 432 w 450"/>
                  <a:gd name="T3" fmla="*/ 354 h 354"/>
                  <a:gd name="T4" fmla="*/ 372 w 450"/>
                  <a:gd name="T5" fmla="*/ 348 h 354"/>
                  <a:gd name="T6" fmla="*/ 0 w 450"/>
                  <a:gd name="T7" fmla="*/ 312 h 354"/>
                  <a:gd name="T8" fmla="*/ 6 w 450"/>
                  <a:gd name="T9" fmla="*/ 264 h 354"/>
                  <a:gd name="T10" fmla="*/ 42 w 450"/>
                  <a:gd name="T11" fmla="*/ 0 h 354"/>
                  <a:gd name="T12" fmla="*/ 336 w 450"/>
                  <a:gd name="T13" fmla="*/ 30 h 354"/>
                  <a:gd name="T14" fmla="*/ 450 w 450"/>
                  <a:gd name="T15" fmla="*/ 42 h 354"/>
                  <a:gd name="T16" fmla="*/ 444 w 450"/>
                  <a:gd name="T17" fmla="*/ 90 h 354"/>
                  <a:gd name="T18" fmla="*/ 444 w 450"/>
                  <a:gd name="T19" fmla="*/ 120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0"/>
                  <a:gd name="T31" fmla="*/ 0 h 354"/>
                  <a:gd name="T32" fmla="*/ 450 w 450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0" h="354">
                    <a:moveTo>
                      <a:pt x="444" y="120"/>
                    </a:moveTo>
                    <a:lnTo>
                      <a:pt x="432" y="354"/>
                    </a:lnTo>
                    <a:lnTo>
                      <a:pt x="372" y="348"/>
                    </a:lnTo>
                    <a:lnTo>
                      <a:pt x="0" y="312"/>
                    </a:lnTo>
                    <a:lnTo>
                      <a:pt x="6" y="264"/>
                    </a:lnTo>
                    <a:lnTo>
                      <a:pt x="42" y="0"/>
                    </a:lnTo>
                    <a:lnTo>
                      <a:pt x="336" y="30"/>
                    </a:lnTo>
                    <a:lnTo>
                      <a:pt x="450" y="42"/>
                    </a:lnTo>
                    <a:lnTo>
                      <a:pt x="444" y="90"/>
                    </a:lnTo>
                    <a:lnTo>
                      <a:pt x="444" y="12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0" name="Freeform 396"/>
              <p:cNvSpPr>
                <a:spLocks noChangeAspect="1"/>
              </p:cNvSpPr>
              <p:nvPr/>
            </p:nvSpPr>
            <p:spPr bwMode="auto">
              <a:xfrm>
                <a:off x="2109" y="1902"/>
                <a:ext cx="450" cy="354"/>
              </a:xfrm>
              <a:custGeom>
                <a:avLst/>
                <a:gdLst>
                  <a:gd name="T0" fmla="*/ 444 w 450"/>
                  <a:gd name="T1" fmla="*/ 120 h 354"/>
                  <a:gd name="T2" fmla="*/ 432 w 450"/>
                  <a:gd name="T3" fmla="*/ 354 h 354"/>
                  <a:gd name="T4" fmla="*/ 372 w 450"/>
                  <a:gd name="T5" fmla="*/ 348 h 354"/>
                  <a:gd name="T6" fmla="*/ 0 w 450"/>
                  <a:gd name="T7" fmla="*/ 312 h 354"/>
                  <a:gd name="T8" fmla="*/ 6 w 450"/>
                  <a:gd name="T9" fmla="*/ 264 h 354"/>
                  <a:gd name="T10" fmla="*/ 42 w 450"/>
                  <a:gd name="T11" fmla="*/ 0 h 354"/>
                  <a:gd name="T12" fmla="*/ 336 w 450"/>
                  <a:gd name="T13" fmla="*/ 30 h 354"/>
                  <a:gd name="T14" fmla="*/ 450 w 450"/>
                  <a:gd name="T15" fmla="*/ 42 h 354"/>
                  <a:gd name="T16" fmla="*/ 444 w 450"/>
                  <a:gd name="T17" fmla="*/ 90 h 354"/>
                  <a:gd name="T18" fmla="*/ 444 w 450"/>
                  <a:gd name="T19" fmla="*/ 120 h 354"/>
                  <a:gd name="T20" fmla="*/ 444 w 450"/>
                  <a:gd name="T21" fmla="*/ 126 h 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0"/>
                  <a:gd name="T34" fmla="*/ 0 h 354"/>
                  <a:gd name="T35" fmla="*/ 450 w 450"/>
                  <a:gd name="T36" fmla="*/ 354 h 3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0" h="354">
                    <a:moveTo>
                      <a:pt x="444" y="120"/>
                    </a:moveTo>
                    <a:lnTo>
                      <a:pt x="432" y="354"/>
                    </a:lnTo>
                    <a:lnTo>
                      <a:pt x="372" y="348"/>
                    </a:lnTo>
                    <a:lnTo>
                      <a:pt x="0" y="312"/>
                    </a:lnTo>
                    <a:lnTo>
                      <a:pt x="6" y="264"/>
                    </a:lnTo>
                    <a:lnTo>
                      <a:pt x="42" y="0"/>
                    </a:lnTo>
                    <a:lnTo>
                      <a:pt x="336" y="30"/>
                    </a:lnTo>
                    <a:lnTo>
                      <a:pt x="450" y="42"/>
                    </a:lnTo>
                    <a:lnTo>
                      <a:pt x="444" y="90"/>
                    </a:lnTo>
                    <a:lnTo>
                      <a:pt x="444" y="120"/>
                    </a:lnTo>
                    <a:lnTo>
                      <a:pt x="444" y="1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1" name="Freeform 397"/>
              <p:cNvSpPr>
                <a:spLocks noChangeAspect="1"/>
              </p:cNvSpPr>
              <p:nvPr/>
            </p:nvSpPr>
            <p:spPr bwMode="auto">
              <a:xfrm>
                <a:off x="4203" y="1698"/>
                <a:ext cx="102" cy="108"/>
              </a:xfrm>
              <a:custGeom>
                <a:avLst/>
                <a:gdLst>
                  <a:gd name="T0" fmla="*/ 96 w 102"/>
                  <a:gd name="T1" fmla="*/ 6 h 108"/>
                  <a:gd name="T2" fmla="*/ 102 w 102"/>
                  <a:gd name="T3" fmla="*/ 54 h 108"/>
                  <a:gd name="T4" fmla="*/ 42 w 102"/>
                  <a:gd name="T5" fmla="*/ 72 h 108"/>
                  <a:gd name="T6" fmla="*/ 6 w 102"/>
                  <a:gd name="T7" fmla="*/ 108 h 108"/>
                  <a:gd name="T8" fmla="*/ 12 w 102"/>
                  <a:gd name="T9" fmla="*/ 90 h 108"/>
                  <a:gd name="T10" fmla="*/ 0 w 102"/>
                  <a:gd name="T11" fmla="*/ 24 h 108"/>
                  <a:gd name="T12" fmla="*/ 90 w 102"/>
                  <a:gd name="T13" fmla="*/ 0 h 108"/>
                  <a:gd name="T14" fmla="*/ 96 w 102"/>
                  <a:gd name="T15" fmla="*/ 6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"/>
                  <a:gd name="T25" fmla="*/ 0 h 108"/>
                  <a:gd name="T26" fmla="*/ 102 w 102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" h="108">
                    <a:moveTo>
                      <a:pt x="96" y="6"/>
                    </a:moveTo>
                    <a:lnTo>
                      <a:pt x="102" y="54"/>
                    </a:lnTo>
                    <a:lnTo>
                      <a:pt x="42" y="72"/>
                    </a:lnTo>
                    <a:lnTo>
                      <a:pt x="6" y="108"/>
                    </a:lnTo>
                    <a:lnTo>
                      <a:pt x="12" y="90"/>
                    </a:lnTo>
                    <a:lnTo>
                      <a:pt x="0" y="24"/>
                    </a:lnTo>
                    <a:lnTo>
                      <a:pt x="90" y="0"/>
                    </a:lnTo>
                    <a:lnTo>
                      <a:pt x="96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2" name="Freeform 398"/>
              <p:cNvSpPr>
                <a:spLocks noChangeAspect="1"/>
              </p:cNvSpPr>
              <p:nvPr/>
            </p:nvSpPr>
            <p:spPr bwMode="auto">
              <a:xfrm>
                <a:off x="4203" y="1698"/>
                <a:ext cx="102" cy="108"/>
              </a:xfrm>
              <a:custGeom>
                <a:avLst/>
                <a:gdLst>
                  <a:gd name="T0" fmla="*/ 96 w 102"/>
                  <a:gd name="T1" fmla="*/ 6 h 108"/>
                  <a:gd name="T2" fmla="*/ 102 w 102"/>
                  <a:gd name="T3" fmla="*/ 54 h 108"/>
                  <a:gd name="T4" fmla="*/ 42 w 102"/>
                  <a:gd name="T5" fmla="*/ 72 h 108"/>
                  <a:gd name="T6" fmla="*/ 6 w 102"/>
                  <a:gd name="T7" fmla="*/ 108 h 108"/>
                  <a:gd name="T8" fmla="*/ 12 w 102"/>
                  <a:gd name="T9" fmla="*/ 90 h 108"/>
                  <a:gd name="T10" fmla="*/ 0 w 102"/>
                  <a:gd name="T11" fmla="*/ 24 h 108"/>
                  <a:gd name="T12" fmla="*/ 90 w 102"/>
                  <a:gd name="T13" fmla="*/ 0 h 108"/>
                  <a:gd name="T14" fmla="*/ 96 w 102"/>
                  <a:gd name="T15" fmla="*/ 6 h 108"/>
                  <a:gd name="T16" fmla="*/ 96 w 102"/>
                  <a:gd name="T17" fmla="*/ 12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108"/>
                  <a:gd name="T29" fmla="*/ 102 w 1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108">
                    <a:moveTo>
                      <a:pt x="96" y="6"/>
                    </a:moveTo>
                    <a:lnTo>
                      <a:pt x="102" y="54"/>
                    </a:lnTo>
                    <a:lnTo>
                      <a:pt x="42" y="72"/>
                    </a:lnTo>
                    <a:lnTo>
                      <a:pt x="6" y="108"/>
                    </a:lnTo>
                    <a:lnTo>
                      <a:pt x="12" y="90"/>
                    </a:lnTo>
                    <a:lnTo>
                      <a:pt x="0" y="24"/>
                    </a:lnTo>
                    <a:lnTo>
                      <a:pt x="90" y="0"/>
                    </a:lnTo>
                    <a:lnTo>
                      <a:pt x="96" y="6"/>
                    </a:lnTo>
                    <a:lnTo>
                      <a:pt x="96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3" name="Freeform 399"/>
              <p:cNvSpPr>
                <a:spLocks noChangeAspect="1"/>
              </p:cNvSpPr>
              <p:nvPr/>
            </p:nvSpPr>
            <p:spPr bwMode="auto">
              <a:xfrm>
                <a:off x="4107" y="1920"/>
                <a:ext cx="66" cy="108"/>
              </a:xfrm>
              <a:custGeom>
                <a:avLst/>
                <a:gdLst>
                  <a:gd name="T0" fmla="*/ 24 w 66"/>
                  <a:gd name="T1" fmla="*/ 0 h 108"/>
                  <a:gd name="T2" fmla="*/ 18 w 66"/>
                  <a:gd name="T3" fmla="*/ 12 h 108"/>
                  <a:gd name="T4" fmla="*/ 18 w 66"/>
                  <a:gd name="T5" fmla="*/ 30 h 108"/>
                  <a:gd name="T6" fmla="*/ 48 w 66"/>
                  <a:gd name="T7" fmla="*/ 66 h 108"/>
                  <a:gd name="T8" fmla="*/ 60 w 66"/>
                  <a:gd name="T9" fmla="*/ 72 h 108"/>
                  <a:gd name="T10" fmla="*/ 54 w 66"/>
                  <a:gd name="T11" fmla="*/ 90 h 108"/>
                  <a:gd name="T12" fmla="*/ 66 w 66"/>
                  <a:gd name="T13" fmla="*/ 96 h 108"/>
                  <a:gd name="T14" fmla="*/ 30 w 66"/>
                  <a:gd name="T15" fmla="*/ 108 h 108"/>
                  <a:gd name="T16" fmla="*/ 0 w 66"/>
                  <a:gd name="T17" fmla="*/ 12 h 108"/>
                  <a:gd name="T18" fmla="*/ 24 w 6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08"/>
                  <a:gd name="T32" fmla="*/ 66 w 6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08">
                    <a:moveTo>
                      <a:pt x="24" y="0"/>
                    </a:moveTo>
                    <a:lnTo>
                      <a:pt x="18" y="12"/>
                    </a:lnTo>
                    <a:lnTo>
                      <a:pt x="18" y="30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54" y="90"/>
                    </a:lnTo>
                    <a:lnTo>
                      <a:pt x="66" y="96"/>
                    </a:lnTo>
                    <a:lnTo>
                      <a:pt x="30" y="10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4" name="Freeform 400"/>
              <p:cNvSpPr>
                <a:spLocks noChangeAspect="1"/>
              </p:cNvSpPr>
              <p:nvPr/>
            </p:nvSpPr>
            <p:spPr bwMode="auto">
              <a:xfrm>
                <a:off x="4107" y="1920"/>
                <a:ext cx="66" cy="108"/>
              </a:xfrm>
              <a:custGeom>
                <a:avLst/>
                <a:gdLst>
                  <a:gd name="T0" fmla="*/ 24 w 66"/>
                  <a:gd name="T1" fmla="*/ 0 h 108"/>
                  <a:gd name="T2" fmla="*/ 18 w 66"/>
                  <a:gd name="T3" fmla="*/ 12 h 108"/>
                  <a:gd name="T4" fmla="*/ 18 w 66"/>
                  <a:gd name="T5" fmla="*/ 30 h 108"/>
                  <a:gd name="T6" fmla="*/ 48 w 66"/>
                  <a:gd name="T7" fmla="*/ 66 h 108"/>
                  <a:gd name="T8" fmla="*/ 60 w 66"/>
                  <a:gd name="T9" fmla="*/ 72 h 108"/>
                  <a:gd name="T10" fmla="*/ 54 w 66"/>
                  <a:gd name="T11" fmla="*/ 90 h 108"/>
                  <a:gd name="T12" fmla="*/ 66 w 66"/>
                  <a:gd name="T13" fmla="*/ 96 h 108"/>
                  <a:gd name="T14" fmla="*/ 30 w 66"/>
                  <a:gd name="T15" fmla="*/ 108 h 108"/>
                  <a:gd name="T16" fmla="*/ 0 w 66"/>
                  <a:gd name="T17" fmla="*/ 12 h 108"/>
                  <a:gd name="T18" fmla="*/ 24 w 66"/>
                  <a:gd name="T19" fmla="*/ 0 h 108"/>
                  <a:gd name="T20" fmla="*/ 24 w 66"/>
                  <a:gd name="T21" fmla="*/ 6 h 1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108"/>
                  <a:gd name="T35" fmla="*/ 66 w 66"/>
                  <a:gd name="T36" fmla="*/ 108 h 1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108">
                    <a:moveTo>
                      <a:pt x="24" y="0"/>
                    </a:moveTo>
                    <a:lnTo>
                      <a:pt x="18" y="12"/>
                    </a:lnTo>
                    <a:lnTo>
                      <a:pt x="18" y="30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54" y="90"/>
                    </a:lnTo>
                    <a:lnTo>
                      <a:pt x="66" y="96"/>
                    </a:lnTo>
                    <a:lnTo>
                      <a:pt x="30" y="108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24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5" name="Freeform 401"/>
              <p:cNvSpPr>
                <a:spLocks noChangeAspect="1"/>
              </p:cNvSpPr>
              <p:nvPr/>
            </p:nvSpPr>
            <p:spPr bwMode="auto">
              <a:xfrm>
                <a:off x="4041" y="20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6 h 12"/>
                  <a:gd name="T6" fmla="*/ 12 w 1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6" name="Freeform 402"/>
              <p:cNvSpPr>
                <a:spLocks noChangeAspect="1"/>
              </p:cNvSpPr>
              <p:nvPr/>
            </p:nvSpPr>
            <p:spPr bwMode="auto">
              <a:xfrm>
                <a:off x="4041" y="2004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0 w 12"/>
                  <a:gd name="T3" fmla="*/ 0 h 18"/>
                  <a:gd name="T4" fmla="*/ 12 w 12"/>
                  <a:gd name="T5" fmla="*/ 6 h 18"/>
                  <a:gd name="T6" fmla="*/ 12 w 12"/>
                  <a:gd name="T7" fmla="*/ 12 h 18"/>
                  <a:gd name="T8" fmla="*/ 12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12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2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7" name="Freeform 403"/>
              <p:cNvSpPr>
                <a:spLocks noChangeAspect="1"/>
              </p:cNvSpPr>
              <p:nvPr/>
            </p:nvSpPr>
            <p:spPr bwMode="auto">
              <a:xfrm>
                <a:off x="3471" y="2688"/>
                <a:ext cx="564" cy="420"/>
              </a:xfrm>
              <a:custGeom>
                <a:avLst/>
                <a:gdLst>
                  <a:gd name="T0" fmla="*/ 408 w 564"/>
                  <a:gd name="T1" fmla="*/ 0 h 420"/>
                  <a:gd name="T2" fmla="*/ 558 w 564"/>
                  <a:gd name="T3" fmla="*/ 288 h 420"/>
                  <a:gd name="T4" fmla="*/ 564 w 564"/>
                  <a:gd name="T5" fmla="*/ 360 h 420"/>
                  <a:gd name="T6" fmla="*/ 552 w 564"/>
                  <a:gd name="T7" fmla="*/ 378 h 420"/>
                  <a:gd name="T8" fmla="*/ 552 w 564"/>
                  <a:gd name="T9" fmla="*/ 396 h 420"/>
                  <a:gd name="T10" fmla="*/ 546 w 564"/>
                  <a:gd name="T11" fmla="*/ 408 h 420"/>
                  <a:gd name="T12" fmla="*/ 504 w 564"/>
                  <a:gd name="T13" fmla="*/ 420 h 420"/>
                  <a:gd name="T14" fmla="*/ 498 w 564"/>
                  <a:gd name="T15" fmla="*/ 408 h 420"/>
                  <a:gd name="T16" fmla="*/ 510 w 564"/>
                  <a:gd name="T17" fmla="*/ 414 h 420"/>
                  <a:gd name="T18" fmla="*/ 516 w 564"/>
                  <a:gd name="T19" fmla="*/ 402 h 420"/>
                  <a:gd name="T20" fmla="*/ 498 w 564"/>
                  <a:gd name="T21" fmla="*/ 402 h 420"/>
                  <a:gd name="T22" fmla="*/ 474 w 564"/>
                  <a:gd name="T23" fmla="*/ 372 h 420"/>
                  <a:gd name="T24" fmla="*/ 450 w 564"/>
                  <a:gd name="T25" fmla="*/ 366 h 420"/>
                  <a:gd name="T26" fmla="*/ 432 w 564"/>
                  <a:gd name="T27" fmla="*/ 330 h 420"/>
                  <a:gd name="T28" fmla="*/ 414 w 564"/>
                  <a:gd name="T29" fmla="*/ 318 h 420"/>
                  <a:gd name="T30" fmla="*/ 414 w 564"/>
                  <a:gd name="T31" fmla="*/ 294 h 420"/>
                  <a:gd name="T32" fmla="*/ 402 w 564"/>
                  <a:gd name="T33" fmla="*/ 294 h 420"/>
                  <a:gd name="T34" fmla="*/ 408 w 564"/>
                  <a:gd name="T35" fmla="*/ 306 h 420"/>
                  <a:gd name="T36" fmla="*/ 402 w 564"/>
                  <a:gd name="T37" fmla="*/ 306 h 420"/>
                  <a:gd name="T38" fmla="*/ 366 w 564"/>
                  <a:gd name="T39" fmla="*/ 258 h 420"/>
                  <a:gd name="T40" fmla="*/ 384 w 564"/>
                  <a:gd name="T41" fmla="*/ 228 h 420"/>
                  <a:gd name="T42" fmla="*/ 360 w 564"/>
                  <a:gd name="T43" fmla="*/ 216 h 420"/>
                  <a:gd name="T44" fmla="*/ 366 w 564"/>
                  <a:gd name="T45" fmla="*/ 240 h 420"/>
                  <a:gd name="T46" fmla="*/ 348 w 564"/>
                  <a:gd name="T47" fmla="*/ 228 h 420"/>
                  <a:gd name="T48" fmla="*/ 354 w 564"/>
                  <a:gd name="T49" fmla="*/ 150 h 420"/>
                  <a:gd name="T50" fmla="*/ 270 w 564"/>
                  <a:gd name="T51" fmla="*/ 78 h 420"/>
                  <a:gd name="T52" fmla="*/ 234 w 564"/>
                  <a:gd name="T53" fmla="*/ 72 h 420"/>
                  <a:gd name="T54" fmla="*/ 228 w 564"/>
                  <a:gd name="T55" fmla="*/ 90 h 420"/>
                  <a:gd name="T56" fmla="*/ 162 w 564"/>
                  <a:gd name="T57" fmla="*/ 114 h 420"/>
                  <a:gd name="T58" fmla="*/ 156 w 564"/>
                  <a:gd name="T59" fmla="*/ 102 h 420"/>
                  <a:gd name="T60" fmla="*/ 162 w 564"/>
                  <a:gd name="T61" fmla="*/ 108 h 420"/>
                  <a:gd name="T62" fmla="*/ 162 w 564"/>
                  <a:gd name="T63" fmla="*/ 102 h 420"/>
                  <a:gd name="T64" fmla="*/ 132 w 564"/>
                  <a:gd name="T65" fmla="*/ 66 h 420"/>
                  <a:gd name="T66" fmla="*/ 120 w 564"/>
                  <a:gd name="T67" fmla="*/ 72 h 420"/>
                  <a:gd name="T68" fmla="*/ 132 w 564"/>
                  <a:gd name="T69" fmla="*/ 78 h 420"/>
                  <a:gd name="T70" fmla="*/ 78 w 564"/>
                  <a:gd name="T71" fmla="*/ 66 h 420"/>
                  <a:gd name="T72" fmla="*/ 102 w 564"/>
                  <a:gd name="T73" fmla="*/ 60 h 420"/>
                  <a:gd name="T74" fmla="*/ 96 w 564"/>
                  <a:gd name="T75" fmla="*/ 54 h 420"/>
                  <a:gd name="T76" fmla="*/ 36 w 564"/>
                  <a:gd name="T77" fmla="*/ 72 h 420"/>
                  <a:gd name="T78" fmla="*/ 48 w 564"/>
                  <a:gd name="T79" fmla="*/ 60 h 420"/>
                  <a:gd name="T80" fmla="*/ 30 w 564"/>
                  <a:gd name="T81" fmla="*/ 54 h 420"/>
                  <a:gd name="T82" fmla="*/ 30 w 564"/>
                  <a:gd name="T83" fmla="*/ 66 h 420"/>
                  <a:gd name="T84" fmla="*/ 18 w 564"/>
                  <a:gd name="T85" fmla="*/ 72 h 420"/>
                  <a:gd name="T86" fmla="*/ 18 w 564"/>
                  <a:gd name="T87" fmla="*/ 54 h 420"/>
                  <a:gd name="T88" fmla="*/ 0 w 564"/>
                  <a:gd name="T89" fmla="*/ 36 h 420"/>
                  <a:gd name="T90" fmla="*/ 0 w 564"/>
                  <a:gd name="T91" fmla="*/ 24 h 420"/>
                  <a:gd name="T92" fmla="*/ 174 w 564"/>
                  <a:gd name="T93" fmla="*/ 6 h 420"/>
                  <a:gd name="T94" fmla="*/ 186 w 564"/>
                  <a:gd name="T95" fmla="*/ 30 h 420"/>
                  <a:gd name="T96" fmla="*/ 366 w 564"/>
                  <a:gd name="T97" fmla="*/ 18 h 420"/>
                  <a:gd name="T98" fmla="*/ 372 w 564"/>
                  <a:gd name="T99" fmla="*/ 36 h 420"/>
                  <a:gd name="T100" fmla="*/ 378 w 564"/>
                  <a:gd name="T101" fmla="*/ 30 h 420"/>
                  <a:gd name="T102" fmla="*/ 372 w 564"/>
                  <a:gd name="T103" fmla="*/ 0 h 420"/>
                  <a:gd name="T104" fmla="*/ 402 w 564"/>
                  <a:gd name="T105" fmla="*/ 0 h 420"/>
                  <a:gd name="T106" fmla="*/ 408 w 564"/>
                  <a:gd name="T107" fmla="*/ 0 h 4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4"/>
                  <a:gd name="T163" fmla="*/ 0 h 420"/>
                  <a:gd name="T164" fmla="*/ 564 w 564"/>
                  <a:gd name="T165" fmla="*/ 420 h 42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4" h="420">
                    <a:moveTo>
                      <a:pt x="408" y="0"/>
                    </a:moveTo>
                    <a:lnTo>
                      <a:pt x="558" y="288"/>
                    </a:lnTo>
                    <a:lnTo>
                      <a:pt x="564" y="360"/>
                    </a:lnTo>
                    <a:lnTo>
                      <a:pt x="552" y="378"/>
                    </a:lnTo>
                    <a:lnTo>
                      <a:pt x="552" y="396"/>
                    </a:lnTo>
                    <a:lnTo>
                      <a:pt x="546" y="408"/>
                    </a:lnTo>
                    <a:lnTo>
                      <a:pt x="504" y="420"/>
                    </a:lnTo>
                    <a:lnTo>
                      <a:pt x="498" y="408"/>
                    </a:lnTo>
                    <a:lnTo>
                      <a:pt x="510" y="414"/>
                    </a:lnTo>
                    <a:lnTo>
                      <a:pt x="516" y="402"/>
                    </a:lnTo>
                    <a:lnTo>
                      <a:pt x="498" y="402"/>
                    </a:lnTo>
                    <a:lnTo>
                      <a:pt x="474" y="372"/>
                    </a:lnTo>
                    <a:lnTo>
                      <a:pt x="450" y="366"/>
                    </a:lnTo>
                    <a:lnTo>
                      <a:pt x="432" y="330"/>
                    </a:lnTo>
                    <a:lnTo>
                      <a:pt x="414" y="318"/>
                    </a:lnTo>
                    <a:lnTo>
                      <a:pt x="414" y="294"/>
                    </a:lnTo>
                    <a:lnTo>
                      <a:pt x="402" y="294"/>
                    </a:lnTo>
                    <a:lnTo>
                      <a:pt x="408" y="306"/>
                    </a:lnTo>
                    <a:lnTo>
                      <a:pt x="402" y="306"/>
                    </a:lnTo>
                    <a:lnTo>
                      <a:pt x="366" y="258"/>
                    </a:lnTo>
                    <a:lnTo>
                      <a:pt x="384" y="228"/>
                    </a:lnTo>
                    <a:lnTo>
                      <a:pt x="360" y="216"/>
                    </a:lnTo>
                    <a:lnTo>
                      <a:pt x="366" y="240"/>
                    </a:lnTo>
                    <a:lnTo>
                      <a:pt x="348" y="228"/>
                    </a:lnTo>
                    <a:lnTo>
                      <a:pt x="354" y="150"/>
                    </a:lnTo>
                    <a:lnTo>
                      <a:pt x="270" y="78"/>
                    </a:lnTo>
                    <a:lnTo>
                      <a:pt x="234" y="72"/>
                    </a:lnTo>
                    <a:lnTo>
                      <a:pt x="228" y="90"/>
                    </a:lnTo>
                    <a:lnTo>
                      <a:pt x="162" y="114"/>
                    </a:lnTo>
                    <a:lnTo>
                      <a:pt x="156" y="102"/>
                    </a:lnTo>
                    <a:lnTo>
                      <a:pt x="162" y="108"/>
                    </a:lnTo>
                    <a:lnTo>
                      <a:pt x="162" y="102"/>
                    </a:lnTo>
                    <a:lnTo>
                      <a:pt x="132" y="66"/>
                    </a:lnTo>
                    <a:lnTo>
                      <a:pt x="120" y="72"/>
                    </a:lnTo>
                    <a:lnTo>
                      <a:pt x="132" y="78"/>
                    </a:lnTo>
                    <a:lnTo>
                      <a:pt x="78" y="66"/>
                    </a:lnTo>
                    <a:lnTo>
                      <a:pt x="102" y="60"/>
                    </a:lnTo>
                    <a:lnTo>
                      <a:pt x="96" y="54"/>
                    </a:lnTo>
                    <a:lnTo>
                      <a:pt x="36" y="72"/>
                    </a:lnTo>
                    <a:lnTo>
                      <a:pt x="48" y="60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74" y="6"/>
                    </a:lnTo>
                    <a:lnTo>
                      <a:pt x="186" y="30"/>
                    </a:lnTo>
                    <a:lnTo>
                      <a:pt x="366" y="18"/>
                    </a:lnTo>
                    <a:lnTo>
                      <a:pt x="372" y="36"/>
                    </a:lnTo>
                    <a:lnTo>
                      <a:pt x="378" y="30"/>
                    </a:lnTo>
                    <a:lnTo>
                      <a:pt x="372" y="0"/>
                    </a:lnTo>
                    <a:lnTo>
                      <a:pt x="402" y="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8" name="Freeform 404"/>
              <p:cNvSpPr>
                <a:spLocks noChangeAspect="1"/>
              </p:cNvSpPr>
              <p:nvPr/>
            </p:nvSpPr>
            <p:spPr bwMode="auto">
              <a:xfrm>
                <a:off x="3471" y="2688"/>
                <a:ext cx="564" cy="420"/>
              </a:xfrm>
              <a:custGeom>
                <a:avLst/>
                <a:gdLst>
                  <a:gd name="T0" fmla="*/ 408 w 564"/>
                  <a:gd name="T1" fmla="*/ 0 h 420"/>
                  <a:gd name="T2" fmla="*/ 558 w 564"/>
                  <a:gd name="T3" fmla="*/ 288 h 420"/>
                  <a:gd name="T4" fmla="*/ 564 w 564"/>
                  <a:gd name="T5" fmla="*/ 360 h 420"/>
                  <a:gd name="T6" fmla="*/ 552 w 564"/>
                  <a:gd name="T7" fmla="*/ 378 h 420"/>
                  <a:gd name="T8" fmla="*/ 552 w 564"/>
                  <a:gd name="T9" fmla="*/ 396 h 420"/>
                  <a:gd name="T10" fmla="*/ 546 w 564"/>
                  <a:gd name="T11" fmla="*/ 408 h 420"/>
                  <a:gd name="T12" fmla="*/ 504 w 564"/>
                  <a:gd name="T13" fmla="*/ 420 h 420"/>
                  <a:gd name="T14" fmla="*/ 498 w 564"/>
                  <a:gd name="T15" fmla="*/ 408 h 420"/>
                  <a:gd name="T16" fmla="*/ 510 w 564"/>
                  <a:gd name="T17" fmla="*/ 414 h 420"/>
                  <a:gd name="T18" fmla="*/ 516 w 564"/>
                  <a:gd name="T19" fmla="*/ 402 h 420"/>
                  <a:gd name="T20" fmla="*/ 498 w 564"/>
                  <a:gd name="T21" fmla="*/ 402 h 420"/>
                  <a:gd name="T22" fmla="*/ 474 w 564"/>
                  <a:gd name="T23" fmla="*/ 372 h 420"/>
                  <a:gd name="T24" fmla="*/ 450 w 564"/>
                  <a:gd name="T25" fmla="*/ 366 h 420"/>
                  <a:gd name="T26" fmla="*/ 432 w 564"/>
                  <a:gd name="T27" fmla="*/ 330 h 420"/>
                  <a:gd name="T28" fmla="*/ 414 w 564"/>
                  <a:gd name="T29" fmla="*/ 318 h 420"/>
                  <a:gd name="T30" fmla="*/ 414 w 564"/>
                  <a:gd name="T31" fmla="*/ 294 h 420"/>
                  <a:gd name="T32" fmla="*/ 402 w 564"/>
                  <a:gd name="T33" fmla="*/ 294 h 420"/>
                  <a:gd name="T34" fmla="*/ 408 w 564"/>
                  <a:gd name="T35" fmla="*/ 306 h 420"/>
                  <a:gd name="T36" fmla="*/ 402 w 564"/>
                  <a:gd name="T37" fmla="*/ 306 h 420"/>
                  <a:gd name="T38" fmla="*/ 366 w 564"/>
                  <a:gd name="T39" fmla="*/ 258 h 420"/>
                  <a:gd name="T40" fmla="*/ 384 w 564"/>
                  <a:gd name="T41" fmla="*/ 228 h 420"/>
                  <a:gd name="T42" fmla="*/ 360 w 564"/>
                  <a:gd name="T43" fmla="*/ 216 h 420"/>
                  <a:gd name="T44" fmla="*/ 366 w 564"/>
                  <a:gd name="T45" fmla="*/ 240 h 420"/>
                  <a:gd name="T46" fmla="*/ 348 w 564"/>
                  <a:gd name="T47" fmla="*/ 228 h 420"/>
                  <a:gd name="T48" fmla="*/ 354 w 564"/>
                  <a:gd name="T49" fmla="*/ 150 h 420"/>
                  <a:gd name="T50" fmla="*/ 270 w 564"/>
                  <a:gd name="T51" fmla="*/ 78 h 420"/>
                  <a:gd name="T52" fmla="*/ 234 w 564"/>
                  <a:gd name="T53" fmla="*/ 72 h 420"/>
                  <a:gd name="T54" fmla="*/ 228 w 564"/>
                  <a:gd name="T55" fmla="*/ 90 h 420"/>
                  <a:gd name="T56" fmla="*/ 162 w 564"/>
                  <a:gd name="T57" fmla="*/ 114 h 420"/>
                  <a:gd name="T58" fmla="*/ 156 w 564"/>
                  <a:gd name="T59" fmla="*/ 102 h 420"/>
                  <a:gd name="T60" fmla="*/ 162 w 564"/>
                  <a:gd name="T61" fmla="*/ 108 h 420"/>
                  <a:gd name="T62" fmla="*/ 162 w 564"/>
                  <a:gd name="T63" fmla="*/ 102 h 420"/>
                  <a:gd name="T64" fmla="*/ 132 w 564"/>
                  <a:gd name="T65" fmla="*/ 66 h 420"/>
                  <a:gd name="T66" fmla="*/ 120 w 564"/>
                  <a:gd name="T67" fmla="*/ 72 h 420"/>
                  <a:gd name="T68" fmla="*/ 132 w 564"/>
                  <a:gd name="T69" fmla="*/ 78 h 420"/>
                  <a:gd name="T70" fmla="*/ 78 w 564"/>
                  <a:gd name="T71" fmla="*/ 66 h 420"/>
                  <a:gd name="T72" fmla="*/ 102 w 564"/>
                  <a:gd name="T73" fmla="*/ 60 h 420"/>
                  <a:gd name="T74" fmla="*/ 96 w 564"/>
                  <a:gd name="T75" fmla="*/ 54 h 420"/>
                  <a:gd name="T76" fmla="*/ 36 w 564"/>
                  <a:gd name="T77" fmla="*/ 72 h 420"/>
                  <a:gd name="T78" fmla="*/ 48 w 564"/>
                  <a:gd name="T79" fmla="*/ 60 h 420"/>
                  <a:gd name="T80" fmla="*/ 30 w 564"/>
                  <a:gd name="T81" fmla="*/ 54 h 420"/>
                  <a:gd name="T82" fmla="*/ 30 w 564"/>
                  <a:gd name="T83" fmla="*/ 66 h 420"/>
                  <a:gd name="T84" fmla="*/ 18 w 564"/>
                  <a:gd name="T85" fmla="*/ 72 h 420"/>
                  <a:gd name="T86" fmla="*/ 18 w 564"/>
                  <a:gd name="T87" fmla="*/ 54 h 420"/>
                  <a:gd name="T88" fmla="*/ 0 w 564"/>
                  <a:gd name="T89" fmla="*/ 36 h 420"/>
                  <a:gd name="T90" fmla="*/ 0 w 564"/>
                  <a:gd name="T91" fmla="*/ 24 h 420"/>
                  <a:gd name="T92" fmla="*/ 174 w 564"/>
                  <a:gd name="T93" fmla="*/ 6 h 420"/>
                  <a:gd name="T94" fmla="*/ 186 w 564"/>
                  <a:gd name="T95" fmla="*/ 30 h 420"/>
                  <a:gd name="T96" fmla="*/ 366 w 564"/>
                  <a:gd name="T97" fmla="*/ 18 h 420"/>
                  <a:gd name="T98" fmla="*/ 372 w 564"/>
                  <a:gd name="T99" fmla="*/ 36 h 420"/>
                  <a:gd name="T100" fmla="*/ 378 w 564"/>
                  <a:gd name="T101" fmla="*/ 30 h 420"/>
                  <a:gd name="T102" fmla="*/ 372 w 564"/>
                  <a:gd name="T103" fmla="*/ 0 h 420"/>
                  <a:gd name="T104" fmla="*/ 402 w 564"/>
                  <a:gd name="T105" fmla="*/ 0 h 420"/>
                  <a:gd name="T106" fmla="*/ 408 w 564"/>
                  <a:gd name="T107" fmla="*/ 0 h 420"/>
                  <a:gd name="T108" fmla="*/ 408 w 564"/>
                  <a:gd name="T109" fmla="*/ 6 h 4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64"/>
                  <a:gd name="T166" fmla="*/ 0 h 420"/>
                  <a:gd name="T167" fmla="*/ 564 w 564"/>
                  <a:gd name="T168" fmla="*/ 420 h 4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64" h="420">
                    <a:moveTo>
                      <a:pt x="408" y="0"/>
                    </a:moveTo>
                    <a:lnTo>
                      <a:pt x="558" y="288"/>
                    </a:lnTo>
                    <a:lnTo>
                      <a:pt x="564" y="360"/>
                    </a:lnTo>
                    <a:lnTo>
                      <a:pt x="552" y="378"/>
                    </a:lnTo>
                    <a:lnTo>
                      <a:pt x="552" y="396"/>
                    </a:lnTo>
                    <a:lnTo>
                      <a:pt x="546" y="408"/>
                    </a:lnTo>
                    <a:lnTo>
                      <a:pt x="504" y="420"/>
                    </a:lnTo>
                    <a:lnTo>
                      <a:pt x="498" y="408"/>
                    </a:lnTo>
                    <a:lnTo>
                      <a:pt x="510" y="414"/>
                    </a:lnTo>
                    <a:lnTo>
                      <a:pt x="516" y="402"/>
                    </a:lnTo>
                    <a:lnTo>
                      <a:pt x="498" y="402"/>
                    </a:lnTo>
                    <a:lnTo>
                      <a:pt x="474" y="372"/>
                    </a:lnTo>
                    <a:lnTo>
                      <a:pt x="450" y="366"/>
                    </a:lnTo>
                    <a:lnTo>
                      <a:pt x="432" y="330"/>
                    </a:lnTo>
                    <a:lnTo>
                      <a:pt x="414" y="318"/>
                    </a:lnTo>
                    <a:lnTo>
                      <a:pt x="414" y="294"/>
                    </a:lnTo>
                    <a:lnTo>
                      <a:pt x="402" y="294"/>
                    </a:lnTo>
                    <a:lnTo>
                      <a:pt x="408" y="306"/>
                    </a:lnTo>
                    <a:lnTo>
                      <a:pt x="402" y="306"/>
                    </a:lnTo>
                    <a:lnTo>
                      <a:pt x="366" y="258"/>
                    </a:lnTo>
                    <a:lnTo>
                      <a:pt x="384" y="228"/>
                    </a:lnTo>
                    <a:lnTo>
                      <a:pt x="360" y="216"/>
                    </a:lnTo>
                    <a:lnTo>
                      <a:pt x="366" y="240"/>
                    </a:lnTo>
                    <a:lnTo>
                      <a:pt x="348" y="228"/>
                    </a:lnTo>
                    <a:lnTo>
                      <a:pt x="354" y="150"/>
                    </a:lnTo>
                    <a:lnTo>
                      <a:pt x="270" y="78"/>
                    </a:lnTo>
                    <a:lnTo>
                      <a:pt x="234" y="72"/>
                    </a:lnTo>
                    <a:lnTo>
                      <a:pt x="228" y="90"/>
                    </a:lnTo>
                    <a:lnTo>
                      <a:pt x="162" y="114"/>
                    </a:lnTo>
                    <a:lnTo>
                      <a:pt x="156" y="102"/>
                    </a:lnTo>
                    <a:lnTo>
                      <a:pt x="162" y="108"/>
                    </a:lnTo>
                    <a:lnTo>
                      <a:pt x="162" y="102"/>
                    </a:lnTo>
                    <a:lnTo>
                      <a:pt x="132" y="66"/>
                    </a:lnTo>
                    <a:lnTo>
                      <a:pt x="120" y="72"/>
                    </a:lnTo>
                    <a:lnTo>
                      <a:pt x="132" y="78"/>
                    </a:lnTo>
                    <a:lnTo>
                      <a:pt x="78" y="66"/>
                    </a:lnTo>
                    <a:lnTo>
                      <a:pt x="102" y="60"/>
                    </a:lnTo>
                    <a:lnTo>
                      <a:pt x="96" y="54"/>
                    </a:lnTo>
                    <a:lnTo>
                      <a:pt x="36" y="72"/>
                    </a:lnTo>
                    <a:lnTo>
                      <a:pt x="48" y="60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174" y="6"/>
                    </a:lnTo>
                    <a:lnTo>
                      <a:pt x="186" y="30"/>
                    </a:lnTo>
                    <a:lnTo>
                      <a:pt x="366" y="18"/>
                    </a:lnTo>
                    <a:lnTo>
                      <a:pt x="372" y="36"/>
                    </a:lnTo>
                    <a:lnTo>
                      <a:pt x="378" y="30"/>
                    </a:lnTo>
                    <a:lnTo>
                      <a:pt x="372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08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9" name="Freeform 405"/>
              <p:cNvSpPr>
                <a:spLocks noChangeAspect="1"/>
              </p:cNvSpPr>
              <p:nvPr/>
            </p:nvSpPr>
            <p:spPr bwMode="auto">
              <a:xfrm>
                <a:off x="3573" y="2370"/>
                <a:ext cx="330" cy="354"/>
              </a:xfrm>
              <a:custGeom>
                <a:avLst/>
                <a:gdLst>
                  <a:gd name="T0" fmla="*/ 78 w 330"/>
                  <a:gd name="T1" fmla="*/ 12 h 354"/>
                  <a:gd name="T2" fmla="*/ 156 w 330"/>
                  <a:gd name="T3" fmla="*/ 0 h 354"/>
                  <a:gd name="T4" fmla="*/ 144 w 330"/>
                  <a:gd name="T5" fmla="*/ 24 h 354"/>
                  <a:gd name="T6" fmla="*/ 174 w 330"/>
                  <a:gd name="T7" fmla="*/ 42 h 354"/>
                  <a:gd name="T8" fmla="*/ 204 w 330"/>
                  <a:gd name="T9" fmla="*/ 78 h 354"/>
                  <a:gd name="T10" fmla="*/ 282 w 330"/>
                  <a:gd name="T11" fmla="*/ 138 h 354"/>
                  <a:gd name="T12" fmla="*/ 312 w 330"/>
                  <a:gd name="T13" fmla="*/ 204 h 354"/>
                  <a:gd name="T14" fmla="*/ 330 w 330"/>
                  <a:gd name="T15" fmla="*/ 210 h 354"/>
                  <a:gd name="T16" fmla="*/ 318 w 330"/>
                  <a:gd name="T17" fmla="*/ 234 h 354"/>
                  <a:gd name="T18" fmla="*/ 318 w 330"/>
                  <a:gd name="T19" fmla="*/ 246 h 354"/>
                  <a:gd name="T20" fmla="*/ 306 w 330"/>
                  <a:gd name="T21" fmla="*/ 270 h 354"/>
                  <a:gd name="T22" fmla="*/ 306 w 330"/>
                  <a:gd name="T23" fmla="*/ 282 h 354"/>
                  <a:gd name="T24" fmla="*/ 300 w 330"/>
                  <a:gd name="T25" fmla="*/ 282 h 354"/>
                  <a:gd name="T26" fmla="*/ 312 w 330"/>
                  <a:gd name="T27" fmla="*/ 288 h 354"/>
                  <a:gd name="T28" fmla="*/ 306 w 330"/>
                  <a:gd name="T29" fmla="*/ 318 h 354"/>
                  <a:gd name="T30" fmla="*/ 270 w 330"/>
                  <a:gd name="T31" fmla="*/ 318 h 354"/>
                  <a:gd name="T32" fmla="*/ 276 w 330"/>
                  <a:gd name="T33" fmla="*/ 348 h 354"/>
                  <a:gd name="T34" fmla="*/ 270 w 330"/>
                  <a:gd name="T35" fmla="*/ 354 h 354"/>
                  <a:gd name="T36" fmla="*/ 264 w 330"/>
                  <a:gd name="T37" fmla="*/ 336 h 354"/>
                  <a:gd name="T38" fmla="*/ 84 w 330"/>
                  <a:gd name="T39" fmla="*/ 348 h 354"/>
                  <a:gd name="T40" fmla="*/ 72 w 330"/>
                  <a:gd name="T41" fmla="*/ 324 h 354"/>
                  <a:gd name="T42" fmla="*/ 54 w 330"/>
                  <a:gd name="T43" fmla="*/ 258 h 354"/>
                  <a:gd name="T44" fmla="*/ 66 w 330"/>
                  <a:gd name="T45" fmla="*/ 228 h 354"/>
                  <a:gd name="T46" fmla="*/ 42 w 330"/>
                  <a:gd name="T47" fmla="*/ 186 h 354"/>
                  <a:gd name="T48" fmla="*/ 0 w 330"/>
                  <a:gd name="T49" fmla="*/ 24 h 354"/>
                  <a:gd name="T50" fmla="*/ 78 w 330"/>
                  <a:gd name="T51" fmla="*/ 12 h 3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0"/>
                  <a:gd name="T79" fmla="*/ 0 h 354"/>
                  <a:gd name="T80" fmla="*/ 330 w 330"/>
                  <a:gd name="T81" fmla="*/ 354 h 3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0" h="354">
                    <a:moveTo>
                      <a:pt x="78" y="12"/>
                    </a:moveTo>
                    <a:lnTo>
                      <a:pt x="156" y="0"/>
                    </a:lnTo>
                    <a:lnTo>
                      <a:pt x="144" y="24"/>
                    </a:lnTo>
                    <a:lnTo>
                      <a:pt x="174" y="42"/>
                    </a:lnTo>
                    <a:lnTo>
                      <a:pt x="204" y="78"/>
                    </a:lnTo>
                    <a:lnTo>
                      <a:pt x="282" y="138"/>
                    </a:lnTo>
                    <a:lnTo>
                      <a:pt x="312" y="204"/>
                    </a:lnTo>
                    <a:lnTo>
                      <a:pt x="330" y="210"/>
                    </a:lnTo>
                    <a:lnTo>
                      <a:pt x="318" y="234"/>
                    </a:lnTo>
                    <a:lnTo>
                      <a:pt x="318" y="246"/>
                    </a:lnTo>
                    <a:lnTo>
                      <a:pt x="306" y="270"/>
                    </a:lnTo>
                    <a:lnTo>
                      <a:pt x="306" y="282"/>
                    </a:lnTo>
                    <a:lnTo>
                      <a:pt x="300" y="282"/>
                    </a:lnTo>
                    <a:lnTo>
                      <a:pt x="312" y="288"/>
                    </a:lnTo>
                    <a:lnTo>
                      <a:pt x="306" y="318"/>
                    </a:lnTo>
                    <a:lnTo>
                      <a:pt x="270" y="318"/>
                    </a:lnTo>
                    <a:lnTo>
                      <a:pt x="276" y="348"/>
                    </a:lnTo>
                    <a:lnTo>
                      <a:pt x="270" y="354"/>
                    </a:lnTo>
                    <a:lnTo>
                      <a:pt x="264" y="336"/>
                    </a:lnTo>
                    <a:lnTo>
                      <a:pt x="84" y="348"/>
                    </a:lnTo>
                    <a:lnTo>
                      <a:pt x="72" y="324"/>
                    </a:lnTo>
                    <a:lnTo>
                      <a:pt x="54" y="258"/>
                    </a:lnTo>
                    <a:lnTo>
                      <a:pt x="66" y="228"/>
                    </a:lnTo>
                    <a:lnTo>
                      <a:pt x="42" y="186"/>
                    </a:lnTo>
                    <a:lnTo>
                      <a:pt x="0" y="24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0" name="Freeform 406"/>
              <p:cNvSpPr>
                <a:spLocks noChangeAspect="1"/>
              </p:cNvSpPr>
              <p:nvPr/>
            </p:nvSpPr>
            <p:spPr bwMode="auto">
              <a:xfrm>
                <a:off x="3573" y="2370"/>
                <a:ext cx="330" cy="354"/>
              </a:xfrm>
              <a:custGeom>
                <a:avLst/>
                <a:gdLst>
                  <a:gd name="T0" fmla="*/ 78 w 330"/>
                  <a:gd name="T1" fmla="*/ 12 h 354"/>
                  <a:gd name="T2" fmla="*/ 156 w 330"/>
                  <a:gd name="T3" fmla="*/ 0 h 354"/>
                  <a:gd name="T4" fmla="*/ 144 w 330"/>
                  <a:gd name="T5" fmla="*/ 24 h 354"/>
                  <a:gd name="T6" fmla="*/ 174 w 330"/>
                  <a:gd name="T7" fmla="*/ 42 h 354"/>
                  <a:gd name="T8" fmla="*/ 204 w 330"/>
                  <a:gd name="T9" fmla="*/ 78 h 354"/>
                  <a:gd name="T10" fmla="*/ 282 w 330"/>
                  <a:gd name="T11" fmla="*/ 138 h 354"/>
                  <a:gd name="T12" fmla="*/ 312 w 330"/>
                  <a:gd name="T13" fmla="*/ 204 h 354"/>
                  <a:gd name="T14" fmla="*/ 330 w 330"/>
                  <a:gd name="T15" fmla="*/ 210 h 354"/>
                  <a:gd name="T16" fmla="*/ 318 w 330"/>
                  <a:gd name="T17" fmla="*/ 234 h 354"/>
                  <a:gd name="T18" fmla="*/ 318 w 330"/>
                  <a:gd name="T19" fmla="*/ 246 h 354"/>
                  <a:gd name="T20" fmla="*/ 306 w 330"/>
                  <a:gd name="T21" fmla="*/ 270 h 354"/>
                  <a:gd name="T22" fmla="*/ 306 w 330"/>
                  <a:gd name="T23" fmla="*/ 282 h 354"/>
                  <a:gd name="T24" fmla="*/ 300 w 330"/>
                  <a:gd name="T25" fmla="*/ 282 h 354"/>
                  <a:gd name="T26" fmla="*/ 312 w 330"/>
                  <a:gd name="T27" fmla="*/ 288 h 354"/>
                  <a:gd name="T28" fmla="*/ 306 w 330"/>
                  <a:gd name="T29" fmla="*/ 318 h 354"/>
                  <a:gd name="T30" fmla="*/ 270 w 330"/>
                  <a:gd name="T31" fmla="*/ 318 h 354"/>
                  <a:gd name="T32" fmla="*/ 276 w 330"/>
                  <a:gd name="T33" fmla="*/ 348 h 354"/>
                  <a:gd name="T34" fmla="*/ 270 w 330"/>
                  <a:gd name="T35" fmla="*/ 354 h 354"/>
                  <a:gd name="T36" fmla="*/ 264 w 330"/>
                  <a:gd name="T37" fmla="*/ 336 h 354"/>
                  <a:gd name="T38" fmla="*/ 84 w 330"/>
                  <a:gd name="T39" fmla="*/ 348 h 354"/>
                  <a:gd name="T40" fmla="*/ 72 w 330"/>
                  <a:gd name="T41" fmla="*/ 324 h 354"/>
                  <a:gd name="T42" fmla="*/ 54 w 330"/>
                  <a:gd name="T43" fmla="*/ 258 h 354"/>
                  <a:gd name="T44" fmla="*/ 66 w 330"/>
                  <a:gd name="T45" fmla="*/ 228 h 354"/>
                  <a:gd name="T46" fmla="*/ 42 w 330"/>
                  <a:gd name="T47" fmla="*/ 186 h 354"/>
                  <a:gd name="T48" fmla="*/ 0 w 330"/>
                  <a:gd name="T49" fmla="*/ 24 h 354"/>
                  <a:gd name="T50" fmla="*/ 78 w 330"/>
                  <a:gd name="T51" fmla="*/ 12 h 354"/>
                  <a:gd name="T52" fmla="*/ 78 w 330"/>
                  <a:gd name="T53" fmla="*/ 18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0"/>
                  <a:gd name="T82" fmla="*/ 0 h 354"/>
                  <a:gd name="T83" fmla="*/ 330 w 330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0" h="354">
                    <a:moveTo>
                      <a:pt x="78" y="12"/>
                    </a:moveTo>
                    <a:lnTo>
                      <a:pt x="156" y="0"/>
                    </a:lnTo>
                    <a:lnTo>
                      <a:pt x="144" y="24"/>
                    </a:lnTo>
                    <a:lnTo>
                      <a:pt x="174" y="42"/>
                    </a:lnTo>
                    <a:lnTo>
                      <a:pt x="204" y="78"/>
                    </a:lnTo>
                    <a:lnTo>
                      <a:pt x="282" y="138"/>
                    </a:lnTo>
                    <a:lnTo>
                      <a:pt x="312" y="204"/>
                    </a:lnTo>
                    <a:lnTo>
                      <a:pt x="330" y="210"/>
                    </a:lnTo>
                    <a:lnTo>
                      <a:pt x="318" y="234"/>
                    </a:lnTo>
                    <a:lnTo>
                      <a:pt x="318" y="246"/>
                    </a:lnTo>
                    <a:lnTo>
                      <a:pt x="306" y="270"/>
                    </a:lnTo>
                    <a:lnTo>
                      <a:pt x="306" y="282"/>
                    </a:lnTo>
                    <a:lnTo>
                      <a:pt x="300" y="282"/>
                    </a:lnTo>
                    <a:lnTo>
                      <a:pt x="312" y="288"/>
                    </a:lnTo>
                    <a:lnTo>
                      <a:pt x="306" y="318"/>
                    </a:lnTo>
                    <a:lnTo>
                      <a:pt x="270" y="318"/>
                    </a:lnTo>
                    <a:lnTo>
                      <a:pt x="276" y="348"/>
                    </a:lnTo>
                    <a:lnTo>
                      <a:pt x="270" y="354"/>
                    </a:lnTo>
                    <a:lnTo>
                      <a:pt x="264" y="336"/>
                    </a:lnTo>
                    <a:lnTo>
                      <a:pt x="84" y="348"/>
                    </a:lnTo>
                    <a:lnTo>
                      <a:pt x="72" y="324"/>
                    </a:lnTo>
                    <a:lnTo>
                      <a:pt x="54" y="258"/>
                    </a:lnTo>
                    <a:lnTo>
                      <a:pt x="66" y="228"/>
                    </a:lnTo>
                    <a:lnTo>
                      <a:pt x="42" y="186"/>
                    </a:lnTo>
                    <a:lnTo>
                      <a:pt x="0" y="24"/>
                    </a:lnTo>
                    <a:lnTo>
                      <a:pt x="78" y="12"/>
                    </a:lnTo>
                    <a:lnTo>
                      <a:pt x="78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1" name="Freeform 407"/>
              <p:cNvSpPr>
                <a:spLocks noChangeAspect="1"/>
              </p:cNvSpPr>
              <p:nvPr/>
            </p:nvSpPr>
            <p:spPr bwMode="auto">
              <a:xfrm>
                <a:off x="1911" y="2844"/>
                <a:ext cx="30" cy="36"/>
              </a:xfrm>
              <a:custGeom>
                <a:avLst/>
                <a:gdLst>
                  <a:gd name="T0" fmla="*/ 6 w 30"/>
                  <a:gd name="T1" fmla="*/ 0 h 36"/>
                  <a:gd name="T2" fmla="*/ 6 w 30"/>
                  <a:gd name="T3" fmla="*/ 6 h 36"/>
                  <a:gd name="T4" fmla="*/ 18 w 30"/>
                  <a:gd name="T5" fmla="*/ 6 h 36"/>
                  <a:gd name="T6" fmla="*/ 18 w 30"/>
                  <a:gd name="T7" fmla="*/ 0 h 36"/>
                  <a:gd name="T8" fmla="*/ 24 w 30"/>
                  <a:gd name="T9" fmla="*/ 0 h 36"/>
                  <a:gd name="T10" fmla="*/ 30 w 30"/>
                  <a:gd name="T11" fmla="*/ 12 h 36"/>
                  <a:gd name="T12" fmla="*/ 30 w 30"/>
                  <a:gd name="T13" fmla="*/ 18 h 36"/>
                  <a:gd name="T14" fmla="*/ 24 w 30"/>
                  <a:gd name="T15" fmla="*/ 30 h 36"/>
                  <a:gd name="T16" fmla="*/ 12 w 30"/>
                  <a:gd name="T17" fmla="*/ 36 h 36"/>
                  <a:gd name="T18" fmla="*/ 6 w 30"/>
                  <a:gd name="T19" fmla="*/ 30 h 36"/>
                  <a:gd name="T20" fmla="*/ 0 w 30"/>
                  <a:gd name="T21" fmla="*/ 24 h 36"/>
                  <a:gd name="T22" fmla="*/ 0 w 30"/>
                  <a:gd name="T23" fmla="*/ 12 h 36"/>
                  <a:gd name="T24" fmla="*/ 6 w 30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6"/>
                  <a:gd name="T41" fmla="*/ 30 w 30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6">
                    <a:moveTo>
                      <a:pt x="6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2" name="Freeform 408"/>
              <p:cNvSpPr>
                <a:spLocks noChangeAspect="1"/>
              </p:cNvSpPr>
              <p:nvPr/>
            </p:nvSpPr>
            <p:spPr bwMode="auto">
              <a:xfrm>
                <a:off x="1911" y="2844"/>
                <a:ext cx="30" cy="36"/>
              </a:xfrm>
              <a:custGeom>
                <a:avLst/>
                <a:gdLst>
                  <a:gd name="T0" fmla="*/ 6 w 30"/>
                  <a:gd name="T1" fmla="*/ 0 h 36"/>
                  <a:gd name="T2" fmla="*/ 6 w 30"/>
                  <a:gd name="T3" fmla="*/ 6 h 36"/>
                  <a:gd name="T4" fmla="*/ 18 w 30"/>
                  <a:gd name="T5" fmla="*/ 6 h 36"/>
                  <a:gd name="T6" fmla="*/ 18 w 30"/>
                  <a:gd name="T7" fmla="*/ 0 h 36"/>
                  <a:gd name="T8" fmla="*/ 24 w 30"/>
                  <a:gd name="T9" fmla="*/ 0 h 36"/>
                  <a:gd name="T10" fmla="*/ 30 w 30"/>
                  <a:gd name="T11" fmla="*/ 12 h 36"/>
                  <a:gd name="T12" fmla="*/ 30 w 30"/>
                  <a:gd name="T13" fmla="*/ 18 h 36"/>
                  <a:gd name="T14" fmla="*/ 24 w 30"/>
                  <a:gd name="T15" fmla="*/ 30 h 36"/>
                  <a:gd name="T16" fmla="*/ 12 w 30"/>
                  <a:gd name="T17" fmla="*/ 36 h 36"/>
                  <a:gd name="T18" fmla="*/ 6 w 30"/>
                  <a:gd name="T19" fmla="*/ 30 h 36"/>
                  <a:gd name="T20" fmla="*/ 0 w 30"/>
                  <a:gd name="T21" fmla="*/ 24 h 36"/>
                  <a:gd name="T22" fmla="*/ 0 w 30"/>
                  <a:gd name="T23" fmla="*/ 12 h 36"/>
                  <a:gd name="T24" fmla="*/ 6 w 30"/>
                  <a:gd name="T25" fmla="*/ 0 h 36"/>
                  <a:gd name="T26" fmla="*/ 6 w 30"/>
                  <a:gd name="T27" fmla="*/ 6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36"/>
                  <a:gd name="T44" fmla="*/ 30 w 30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36">
                    <a:moveTo>
                      <a:pt x="6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3" name="Freeform 409"/>
              <p:cNvSpPr>
                <a:spLocks noChangeAspect="1"/>
              </p:cNvSpPr>
              <p:nvPr/>
            </p:nvSpPr>
            <p:spPr bwMode="auto">
              <a:xfrm>
                <a:off x="2013" y="2898"/>
                <a:ext cx="30" cy="30"/>
              </a:xfrm>
              <a:custGeom>
                <a:avLst/>
                <a:gdLst>
                  <a:gd name="T0" fmla="*/ 0 w 30"/>
                  <a:gd name="T1" fmla="*/ 12 h 30"/>
                  <a:gd name="T2" fmla="*/ 0 w 30"/>
                  <a:gd name="T3" fmla="*/ 6 h 30"/>
                  <a:gd name="T4" fmla="*/ 6 w 30"/>
                  <a:gd name="T5" fmla="*/ 0 h 30"/>
                  <a:gd name="T6" fmla="*/ 12 w 30"/>
                  <a:gd name="T7" fmla="*/ 6 h 30"/>
                  <a:gd name="T8" fmla="*/ 24 w 30"/>
                  <a:gd name="T9" fmla="*/ 18 h 30"/>
                  <a:gd name="T10" fmla="*/ 30 w 30"/>
                  <a:gd name="T11" fmla="*/ 24 h 30"/>
                  <a:gd name="T12" fmla="*/ 18 w 30"/>
                  <a:gd name="T13" fmla="*/ 24 h 30"/>
                  <a:gd name="T14" fmla="*/ 12 w 30"/>
                  <a:gd name="T15" fmla="*/ 30 h 30"/>
                  <a:gd name="T16" fmla="*/ 6 w 30"/>
                  <a:gd name="T17" fmla="*/ 24 h 30"/>
                  <a:gd name="T18" fmla="*/ 0 w 30"/>
                  <a:gd name="T19" fmla="*/ 12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4" name="Freeform 410"/>
              <p:cNvSpPr>
                <a:spLocks noChangeAspect="1"/>
              </p:cNvSpPr>
              <p:nvPr/>
            </p:nvSpPr>
            <p:spPr bwMode="auto">
              <a:xfrm>
                <a:off x="2013" y="2898"/>
                <a:ext cx="30" cy="30"/>
              </a:xfrm>
              <a:custGeom>
                <a:avLst/>
                <a:gdLst>
                  <a:gd name="T0" fmla="*/ 0 w 30"/>
                  <a:gd name="T1" fmla="*/ 12 h 30"/>
                  <a:gd name="T2" fmla="*/ 0 w 30"/>
                  <a:gd name="T3" fmla="*/ 6 h 30"/>
                  <a:gd name="T4" fmla="*/ 6 w 30"/>
                  <a:gd name="T5" fmla="*/ 0 h 30"/>
                  <a:gd name="T6" fmla="*/ 12 w 30"/>
                  <a:gd name="T7" fmla="*/ 6 h 30"/>
                  <a:gd name="T8" fmla="*/ 24 w 30"/>
                  <a:gd name="T9" fmla="*/ 18 h 30"/>
                  <a:gd name="T10" fmla="*/ 30 w 30"/>
                  <a:gd name="T11" fmla="*/ 24 h 30"/>
                  <a:gd name="T12" fmla="*/ 18 w 30"/>
                  <a:gd name="T13" fmla="*/ 24 h 30"/>
                  <a:gd name="T14" fmla="*/ 12 w 30"/>
                  <a:gd name="T15" fmla="*/ 30 h 30"/>
                  <a:gd name="T16" fmla="*/ 6 w 30"/>
                  <a:gd name="T17" fmla="*/ 24 h 30"/>
                  <a:gd name="T18" fmla="*/ 0 w 30"/>
                  <a:gd name="T19" fmla="*/ 12 h 30"/>
                  <a:gd name="T20" fmla="*/ 0 w 30"/>
                  <a:gd name="T21" fmla="*/ 18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30"/>
                  <a:gd name="T35" fmla="*/ 30 w 3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30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18" y="24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0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5" name="Freeform 411"/>
              <p:cNvSpPr>
                <a:spLocks noChangeAspect="1"/>
              </p:cNvSpPr>
              <p:nvPr/>
            </p:nvSpPr>
            <p:spPr bwMode="auto">
              <a:xfrm>
                <a:off x="2067" y="2934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24 w 36"/>
                  <a:gd name="T3" fmla="*/ 6 h 12"/>
                  <a:gd name="T4" fmla="*/ 30 w 36"/>
                  <a:gd name="T5" fmla="*/ 0 h 12"/>
                  <a:gd name="T6" fmla="*/ 36 w 36"/>
                  <a:gd name="T7" fmla="*/ 0 h 12"/>
                  <a:gd name="T8" fmla="*/ 36 w 36"/>
                  <a:gd name="T9" fmla="*/ 12 h 12"/>
                  <a:gd name="T10" fmla="*/ 6 w 36"/>
                  <a:gd name="T11" fmla="*/ 12 h 12"/>
                  <a:gd name="T12" fmla="*/ 0 w 36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2"/>
                  <a:gd name="T23" fmla="*/ 36 w 3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2">
                    <a:moveTo>
                      <a:pt x="0" y="6"/>
                    </a:move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6" name="Freeform 412"/>
              <p:cNvSpPr>
                <a:spLocks noChangeAspect="1"/>
              </p:cNvSpPr>
              <p:nvPr/>
            </p:nvSpPr>
            <p:spPr bwMode="auto">
              <a:xfrm>
                <a:off x="2067" y="2934"/>
                <a:ext cx="36" cy="12"/>
              </a:xfrm>
              <a:custGeom>
                <a:avLst/>
                <a:gdLst>
                  <a:gd name="T0" fmla="*/ 0 w 36"/>
                  <a:gd name="T1" fmla="*/ 6 h 12"/>
                  <a:gd name="T2" fmla="*/ 24 w 36"/>
                  <a:gd name="T3" fmla="*/ 6 h 12"/>
                  <a:gd name="T4" fmla="*/ 30 w 36"/>
                  <a:gd name="T5" fmla="*/ 0 h 12"/>
                  <a:gd name="T6" fmla="*/ 36 w 36"/>
                  <a:gd name="T7" fmla="*/ 0 h 12"/>
                  <a:gd name="T8" fmla="*/ 36 w 36"/>
                  <a:gd name="T9" fmla="*/ 12 h 12"/>
                  <a:gd name="T10" fmla="*/ 6 w 36"/>
                  <a:gd name="T11" fmla="*/ 12 h 12"/>
                  <a:gd name="T12" fmla="*/ 0 w 36"/>
                  <a:gd name="T13" fmla="*/ 6 h 12"/>
                  <a:gd name="T14" fmla="*/ 0 w 36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2"/>
                  <a:gd name="T26" fmla="*/ 36 w 3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2">
                    <a:moveTo>
                      <a:pt x="0" y="6"/>
                    </a:moveTo>
                    <a:lnTo>
                      <a:pt x="24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7" name="Freeform 413"/>
              <p:cNvSpPr>
                <a:spLocks noChangeAspect="1"/>
              </p:cNvSpPr>
              <p:nvPr/>
            </p:nvSpPr>
            <p:spPr bwMode="auto">
              <a:xfrm>
                <a:off x="2109" y="2952"/>
                <a:ext cx="42" cy="36"/>
              </a:xfrm>
              <a:custGeom>
                <a:avLst/>
                <a:gdLst>
                  <a:gd name="T0" fmla="*/ 18 w 42"/>
                  <a:gd name="T1" fmla="*/ 6 h 36"/>
                  <a:gd name="T2" fmla="*/ 24 w 42"/>
                  <a:gd name="T3" fmla="*/ 6 h 36"/>
                  <a:gd name="T4" fmla="*/ 30 w 42"/>
                  <a:gd name="T5" fmla="*/ 12 h 36"/>
                  <a:gd name="T6" fmla="*/ 42 w 42"/>
                  <a:gd name="T7" fmla="*/ 18 h 36"/>
                  <a:gd name="T8" fmla="*/ 42 w 42"/>
                  <a:gd name="T9" fmla="*/ 30 h 36"/>
                  <a:gd name="T10" fmla="*/ 30 w 42"/>
                  <a:gd name="T11" fmla="*/ 36 h 36"/>
                  <a:gd name="T12" fmla="*/ 18 w 42"/>
                  <a:gd name="T13" fmla="*/ 36 h 36"/>
                  <a:gd name="T14" fmla="*/ 18 w 42"/>
                  <a:gd name="T15" fmla="*/ 24 h 36"/>
                  <a:gd name="T16" fmla="*/ 12 w 42"/>
                  <a:gd name="T17" fmla="*/ 18 h 36"/>
                  <a:gd name="T18" fmla="*/ 6 w 42"/>
                  <a:gd name="T19" fmla="*/ 12 h 36"/>
                  <a:gd name="T20" fmla="*/ 0 w 42"/>
                  <a:gd name="T21" fmla="*/ 6 h 36"/>
                  <a:gd name="T22" fmla="*/ 0 w 42"/>
                  <a:gd name="T23" fmla="*/ 0 h 36"/>
                  <a:gd name="T24" fmla="*/ 6 w 42"/>
                  <a:gd name="T25" fmla="*/ 0 h 36"/>
                  <a:gd name="T26" fmla="*/ 18 w 42"/>
                  <a:gd name="T27" fmla="*/ 6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36"/>
                  <a:gd name="T44" fmla="*/ 42 w 42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36">
                    <a:moveTo>
                      <a:pt x="18" y="6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2" y="30"/>
                    </a:lnTo>
                    <a:lnTo>
                      <a:pt x="30" y="36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8" name="Freeform 414"/>
              <p:cNvSpPr>
                <a:spLocks noChangeAspect="1"/>
              </p:cNvSpPr>
              <p:nvPr/>
            </p:nvSpPr>
            <p:spPr bwMode="auto">
              <a:xfrm>
                <a:off x="2109" y="2952"/>
                <a:ext cx="42" cy="36"/>
              </a:xfrm>
              <a:custGeom>
                <a:avLst/>
                <a:gdLst>
                  <a:gd name="T0" fmla="*/ 18 w 42"/>
                  <a:gd name="T1" fmla="*/ 6 h 36"/>
                  <a:gd name="T2" fmla="*/ 24 w 42"/>
                  <a:gd name="T3" fmla="*/ 6 h 36"/>
                  <a:gd name="T4" fmla="*/ 30 w 42"/>
                  <a:gd name="T5" fmla="*/ 12 h 36"/>
                  <a:gd name="T6" fmla="*/ 42 w 42"/>
                  <a:gd name="T7" fmla="*/ 18 h 36"/>
                  <a:gd name="T8" fmla="*/ 42 w 42"/>
                  <a:gd name="T9" fmla="*/ 30 h 36"/>
                  <a:gd name="T10" fmla="*/ 30 w 42"/>
                  <a:gd name="T11" fmla="*/ 36 h 36"/>
                  <a:gd name="T12" fmla="*/ 18 w 42"/>
                  <a:gd name="T13" fmla="*/ 36 h 36"/>
                  <a:gd name="T14" fmla="*/ 18 w 42"/>
                  <a:gd name="T15" fmla="*/ 24 h 36"/>
                  <a:gd name="T16" fmla="*/ 12 w 42"/>
                  <a:gd name="T17" fmla="*/ 18 h 36"/>
                  <a:gd name="T18" fmla="*/ 6 w 42"/>
                  <a:gd name="T19" fmla="*/ 12 h 36"/>
                  <a:gd name="T20" fmla="*/ 0 w 42"/>
                  <a:gd name="T21" fmla="*/ 6 h 36"/>
                  <a:gd name="T22" fmla="*/ 0 w 42"/>
                  <a:gd name="T23" fmla="*/ 0 h 36"/>
                  <a:gd name="T24" fmla="*/ 6 w 42"/>
                  <a:gd name="T25" fmla="*/ 0 h 36"/>
                  <a:gd name="T26" fmla="*/ 18 w 42"/>
                  <a:gd name="T27" fmla="*/ 6 h 36"/>
                  <a:gd name="T28" fmla="*/ 18 w 42"/>
                  <a:gd name="T29" fmla="*/ 12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6"/>
                  <a:gd name="T47" fmla="*/ 42 w 42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6">
                    <a:moveTo>
                      <a:pt x="18" y="6"/>
                    </a:moveTo>
                    <a:lnTo>
                      <a:pt x="24" y="6"/>
                    </a:lnTo>
                    <a:lnTo>
                      <a:pt x="30" y="12"/>
                    </a:lnTo>
                    <a:lnTo>
                      <a:pt x="42" y="18"/>
                    </a:lnTo>
                    <a:lnTo>
                      <a:pt x="42" y="30"/>
                    </a:lnTo>
                    <a:lnTo>
                      <a:pt x="30" y="36"/>
                    </a:lnTo>
                    <a:lnTo>
                      <a:pt x="18" y="36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18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9" name="Freeform 415"/>
              <p:cNvSpPr>
                <a:spLocks noChangeAspect="1"/>
              </p:cNvSpPr>
              <p:nvPr/>
            </p:nvSpPr>
            <p:spPr bwMode="auto">
              <a:xfrm>
                <a:off x="2157" y="3024"/>
                <a:ext cx="78" cy="108"/>
              </a:xfrm>
              <a:custGeom>
                <a:avLst/>
                <a:gdLst>
                  <a:gd name="T0" fmla="*/ 6 w 78"/>
                  <a:gd name="T1" fmla="*/ 0 h 108"/>
                  <a:gd name="T2" fmla="*/ 12 w 78"/>
                  <a:gd name="T3" fmla="*/ 0 h 108"/>
                  <a:gd name="T4" fmla="*/ 18 w 78"/>
                  <a:gd name="T5" fmla="*/ 6 h 108"/>
                  <a:gd name="T6" fmla="*/ 30 w 78"/>
                  <a:gd name="T7" fmla="*/ 6 h 108"/>
                  <a:gd name="T8" fmla="*/ 36 w 78"/>
                  <a:gd name="T9" fmla="*/ 12 h 108"/>
                  <a:gd name="T10" fmla="*/ 48 w 78"/>
                  <a:gd name="T11" fmla="*/ 12 h 108"/>
                  <a:gd name="T12" fmla="*/ 48 w 78"/>
                  <a:gd name="T13" fmla="*/ 18 h 108"/>
                  <a:gd name="T14" fmla="*/ 54 w 78"/>
                  <a:gd name="T15" fmla="*/ 24 h 108"/>
                  <a:gd name="T16" fmla="*/ 54 w 78"/>
                  <a:gd name="T17" fmla="*/ 30 h 108"/>
                  <a:gd name="T18" fmla="*/ 60 w 78"/>
                  <a:gd name="T19" fmla="*/ 36 h 108"/>
                  <a:gd name="T20" fmla="*/ 66 w 78"/>
                  <a:gd name="T21" fmla="*/ 42 h 108"/>
                  <a:gd name="T22" fmla="*/ 72 w 78"/>
                  <a:gd name="T23" fmla="*/ 48 h 108"/>
                  <a:gd name="T24" fmla="*/ 78 w 78"/>
                  <a:gd name="T25" fmla="*/ 60 h 108"/>
                  <a:gd name="T26" fmla="*/ 72 w 78"/>
                  <a:gd name="T27" fmla="*/ 72 h 108"/>
                  <a:gd name="T28" fmla="*/ 54 w 78"/>
                  <a:gd name="T29" fmla="*/ 72 h 108"/>
                  <a:gd name="T30" fmla="*/ 42 w 78"/>
                  <a:gd name="T31" fmla="*/ 78 h 108"/>
                  <a:gd name="T32" fmla="*/ 36 w 78"/>
                  <a:gd name="T33" fmla="*/ 84 h 108"/>
                  <a:gd name="T34" fmla="*/ 30 w 78"/>
                  <a:gd name="T35" fmla="*/ 96 h 108"/>
                  <a:gd name="T36" fmla="*/ 30 w 78"/>
                  <a:gd name="T37" fmla="*/ 102 h 108"/>
                  <a:gd name="T38" fmla="*/ 24 w 78"/>
                  <a:gd name="T39" fmla="*/ 108 h 108"/>
                  <a:gd name="T40" fmla="*/ 12 w 78"/>
                  <a:gd name="T41" fmla="*/ 102 h 108"/>
                  <a:gd name="T42" fmla="*/ 6 w 78"/>
                  <a:gd name="T43" fmla="*/ 90 h 108"/>
                  <a:gd name="T44" fmla="*/ 6 w 78"/>
                  <a:gd name="T45" fmla="*/ 60 h 108"/>
                  <a:gd name="T46" fmla="*/ 0 w 78"/>
                  <a:gd name="T47" fmla="*/ 48 h 108"/>
                  <a:gd name="T48" fmla="*/ 0 w 78"/>
                  <a:gd name="T49" fmla="*/ 36 h 108"/>
                  <a:gd name="T50" fmla="*/ 6 w 78"/>
                  <a:gd name="T51" fmla="*/ 18 h 108"/>
                  <a:gd name="T52" fmla="*/ 6 w 78"/>
                  <a:gd name="T53" fmla="*/ 0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8"/>
                  <a:gd name="T82" fmla="*/ 0 h 108"/>
                  <a:gd name="T83" fmla="*/ 78 w 78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8" h="108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60"/>
                    </a:lnTo>
                    <a:lnTo>
                      <a:pt x="72" y="72"/>
                    </a:lnTo>
                    <a:lnTo>
                      <a:pt x="54" y="72"/>
                    </a:lnTo>
                    <a:lnTo>
                      <a:pt x="42" y="78"/>
                    </a:lnTo>
                    <a:lnTo>
                      <a:pt x="36" y="84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8"/>
                    </a:lnTo>
                    <a:lnTo>
                      <a:pt x="12" y="102"/>
                    </a:lnTo>
                    <a:lnTo>
                      <a:pt x="6" y="90"/>
                    </a:lnTo>
                    <a:lnTo>
                      <a:pt x="6" y="60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0" name="Freeform 416"/>
              <p:cNvSpPr>
                <a:spLocks noChangeAspect="1"/>
              </p:cNvSpPr>
              <p:nvPr/>
            </p:nvSpPr>
            <p:spPr bwMode="auto">
              <a:xfrm>
                <a:off x="2157" y="3024"/>
                <a:ext cx="78" cy="108"/>
              </a:xfrm>
              <a:custGeom>
                <a:avLst/>
                <a:gdLst>
                  <a:gd name="T0" fmla="*/ 6 w 78"/>
                  <a:gd name="T1" fmla="*/ 0 h 108"/>
                  <a:gd name="T2" fmla="*/ 12 w 78"/>
                  <a:gd name="T3" fmla="*/ 0 h 108"/>
                  <a:gd name="T4" fmla="*/ 18 w 78"/>
                  <a:gd name="T5" fmla="*/ 6 h 108"/>
                  <a:gd name="T6" fmla="*/ 30 w 78"/>
                  <a:gd name="T7" fmla="*/ 6 h 108"/>
                  <a:gd name="T8" fmla="*/ 36 w 78"/>
                  <a:gd name="T9" fmla="*/ 12 h 108"/>
                  <a:gd name="T10" fmla="*/ 48 w 78"/>
                  <a:gd name="T11" fmla="*/ 12 h 108"/>
                  <a:gd name="T12" fmla="*/ 48 w 78"/>
                  <a:gd name="T13" fmla="*/ 18 h 108"/>
                  <a:gd name="T14" fmla="*/ 54 w 78"/>
                  <a:gd name="T15" fmla="*/ 24 h 108"/>
                  <a:gd name="T16" fmla="*/ 54 w 78"/>
                  <a:gd name="T17" fmla="*/ 30 h 108"/>
                  <a:gd name="T18" fmla="*/ 60 w 78"/>
                  <a:gd name="T19" fmla="*/ 36 h 108"/>
                  <a:gd name="T20" fmla="*/ 66 w 78"/>
                  <a:gd name="T21" fmla="*/ 42 h 108"/>
                  <a:gd name="T22" fmla="*/ 72 w 78"/>
                  <a:gd name="T23" fmla="*/ 48 h 108"/>
                  <a:gd name="T24" fmla="*/ 78 w 78"/>
                  <a:gd name="T25" fmla="*/ 60 h 108"/>
                  <a:gd name="T26" fmla="*/ 72 w 78"/>
                  <a:gd name="T27" fmla="*/ 72 h 108"/>
                  <a:gd name="T28" fmla="*/ 54 w 78"/>
                  <a:gd name="T29" fmla="*/ 72 h 108"/>
                  <a:gd name="T30" fmla="*/ 42 w 78"/>
                  <a:gd name="T31" fmla="*/ 78 h 108"/>
                  <a:gd name="T32" fmla="*/ 36 w 78"/>
                  <a:gd name="T33" fmla="*/ 84 h 108"/>
                  <a:gd name="T34" fmla="*/ 30 w 78"/>
                  <a:gd name="T35" fmla="*/ 96 h 108"/>
                  <a:gd name="T36" fmla="*/ 30 w 78"/>
                  <a:gd name="T37" fmla="*/ 102 h 108"/>
                  <a:gd name="T38" fmla="*/ 24 w 78"/>
                  <a:gd name="T39" fmla="*/ 108 h 108"/>
                  <a:gd name="T40" fmla="*/ 12 w 78"/>
                  <a:gd name="T41" fmla="*/ 102 h 108"/>
                  <a:gd name="T42" fmla="*/ 6 w 78"/>
                  <a:gd name="T43" fmla="*/ 90 h 108"/>
                  <a:gd name="T44" fmla="*/ 6 w 78"/>
                  <a:gd name="T45" fmla="*/ 60 h 108"/>
                  <a:gd name="T46" fmla="*/ 0 w 78"/>
                  <a:gd name="T47" fmla="*/ 48 h 108"/>
                  <a:gd name="T48" fmla="*/ 0 w 78"/>
                  <a:gd name="T49" fmla="*/ 36 h 108"/>
                  <a:gd name="T50" fmla="*/ 6 w 78"/>
                  <a:gd name="T51" fmla="*/ 18 h 108"/>
                  <a:gd name="T52" fmla="*/ 6 w 78"/>
                  <a:gd name="T53" fmla="*/ 0 h 108"/>
                  <a:gd name="T54" fmla="*/ 6 w 78"/>
                  <a:gd name="T55" fmla="*/ 6 h 1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8"/>
                  <a:gd name="T85" fmla="*/ 0 h 108"/>
                  <a:gd name="T86" fmla="*/ 78 w 78"/>
                  <a:gd name="T87" fmla="*/ 108 h 1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8" h="108">
                    <a:moveTo>
                      <a:pt x="6" y="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60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60"/>
                    </a:lnTo>
                    <a:lnTo>
                      <a:pt x="72" y="72"/>
                    </a:lnTo>
                    <a:lnTo>
                      <a:pt x="54" y="72"/>
                    </a:lnTo>
                    <a:lnTo>
                      <a:pt x="42" y="78"/>
                    </a:lnTo>
                    <a:lnTo>
                      <a:pt x="36" y="84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8"/>
                    </a:lnTo>
                    <a:lnTo>
                      <a:pt x="12" y="102"/>
                    </a:lnTo>
                    <a:lnTo>
                      <a:pt x="6" y="90"/>
                    </a:lnTo>
                    <a:lnTo>
                      <a:pt x="6" y="60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1" name="Freeform 417"/>
              <p:cNvSpPr>
                <a:spLocks noChangeAspect="1"/>
              </p:cNvSpPr>
              <p:nvPr/>
            </p:nvSpPr>
            <p:spPr bwMode="auto">
              <a:xfrm>
                <a:off x="2085" y="295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0 w 12"/>
                  <a:gd name="T3" fmla="*/ 0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18 h 18"/>
                  <a:gd name="T10" fmla="*/ 6 w 12"/>
                  <a:gd name="T11" fmla="*/ 18 h 18"/>
                  <a:gd name="T12" fmla="*/ 6 w 12"/>
                  <a:gd name="T13" fmla="*/ 12 h 18"/>
                  <a:gd name="T14" fmla="*/ 0 w 12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8"/>
                  <a:gd name="T26" fmla="*/ 12 w 12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2" name="Freeform 418"/>
              <p:cNvSpPr>
                <a:spLocks noChangeAspect="1"/>
              </p:cNvSpPr>
              <p:nvPr/>
            </p:nvSpPr>
            <p:spPr bwMode="auto">
              <a:xfrm>
                <a:off x="2085" y="295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0 w 12"/>
                  <a:gd name="T3" fmla="*/ 0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18 h 18"/>
                  <a:gd name="T10" fmla="*/ 6 w 12"/>
                  <a:gd name="T11" fmla="*/ 18 h 18"/>
                  <a:gd name="T12" fmla="*/ 6 w 12"/>
                  <a:gd name="T13" fmla="*/ 12 h 18"/>
                  <a:gd name="T14" fmla="*/ 0 w 12"/>
                  <a:gd name="T15" fmla="*/ 6 h 18"/>
                  <a:gd name="T16" fmla="*/ 0 w 12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8"/>
                  <a:gd name="T29" fmla="*/ 12 w 12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8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3" name="Freeform 419"/>
              <p:cNvSpPr>
                <a:spLocks noChangeAspect="1"/>
              </p:cNvSpPr>
              <p:nvPr/>
            </p:nvSpPr>
            <p:spPr bwMode="auto">
              <a:xfrm>
                <a:off x="1713" y="1212"/>
                <a:ext cx="366" cy="594"/>
              </a:xfrm>
              <a:custGeom>
                <a:avLst/>
                <a:gdLst>
                  <a:gd name="T0" fmla="*/ 168 w 366"/>
                  <a:gd name="T1" fmla="*/ 564 h 594"/>
                  <a:gd name="T2" fmla="*/ 0 w 366"/>
                  <a:gd name="T3" fmla="*/ 528 h 594"/>
                  <a:gd name="T4" fmla="*/ 42 w 366"/>
                  <a:gd name="T5" fmla="*/ 366 h 594"/>
                  <a:gd name="T6" fmla="*/ 30 w 366"/>
                  <a:gd name="T7" fmla="*/ 348 h 594"/>
                  <a:gd name="T8" fmla="*/ 90 w 366"/>
                  <a:gd name="T9" fmla="*/ 264 h 594"/>
                  <a:gd name="T10" fmla="*/ 72 w 366"/>
                  <a:gd name="T11" fmla="*/ 228 h 594"/>
                  <a:gd name="T12" fmla="*/ 114 w 366"/>
                  <a:gd name="T13" fmla="*/ 0 h 594"/>
                  <a:gd name="T14" fmla="*/ 168 w 366"/>
                  <a:gd name="T15" fmla="*/ 12 h 594"/>
                  <a:gd name="T16" fmla="*/ 150 w 366"/>
                  <a:gd name="T17" fmla="*/ 90 h 594"/>
                  <a:gd name="T18" fmla="*/ 162 w 366"/>
                  <a:gd name="T19" fmla="*/ 120 h 594"/>
                  <a:gd name="T20" fmla="*/ 156 w 366"/>
                  <a:gd name="T21" fmla="*/ 132 h 594"/>
                  <a:gd name="T22" fmla="*/ 174 w 366"/>
                  <a:gd name="T23" fmla="*/ 150 h 594"/>
                  <a:gd name="T24" fmla="*/ 198 w 366"/>
                  <a:gd name="T25" fmla="*/ 198 h 594"/>
                  <a:gd name="T26" fmla="*/ 222 w 366"/>
                  <a:gd name="T27" fmla="*/ 210 h 594"/>
                  <a:gd name="T28" fmla="*/ 192 w 366"/>
                  <a:gd name="T29" fmla="*/ 288 h 594"/>
                  <a:gd name="T30" fmla="*/ 204 w 366"/>
                  <a:gd name="T31" fmla="*/ 300 h 594"/>
                  <a:gd name="T32" fmla="*/ 222 w 366"/>
                  <a:gd name="T33" fmla="*/ 282 h 594"/>
                  <a:gd name="T34" fmla="*/ 234 w 366"/>
                  <a:gd name="T35" fmla="*/ 294 h 594"/>
                  <a:gd name="T36" fmla="*/ 240 w 366"/>
                  <a:gd name="T37" fmla="*/ 354 h 594"/>
                  <a:gd name="T38" fmla="*/ 258 w 366"/>
                  <a:gd name="T39" fmla="*/ 366 h 594"/>
                  <a:gd name="T40" fmla="*/ 264 w 366"/>
                  <a:gd name="T41" fmla="*/ 396 h 594"/>
                  <a:gd name="T42" fmla="*/ 276 w 366"/>
                  <a:gd name="T43" fmla="*/ 390 h 594"/>
                  <a:gd name="T44" fmla="*/ 294 w 366"/>
                  <a:gd name="T45" fmla="*/ 396 h 594"/>
                  <a:gd name="T46" fmla="*/ 300 w 366"/>
                  <a:gd name="T47" fmla="*/ 384 h 594"/>
                  <a:gd name="T48" fmla="*/ 342 w 366"/>
                  <a:gd name="T49" fmla="*/ 396 h 594"/>
                  <a:gd name="T50" fmla="*/ 354 w 366"/>
                  <a:gd name="T51" fmla="*/ 378 h 594"/>
                  <a:gd name="T52" fmla="*/ 366 w 366"/>
                  <a:gd name="T53" fmla="*/ 402 h 594"/>
                  <a:gd name="T54" fmla="*/ 336 w 366"/>
                  <a:gd name="T55" fmla="*/ 594 h 594"/>
                  <a:gd name="T56" fmla="*/ 222 w 366"/>
                  <a:gd name="T57" fmla="*/ 576 h 594"/>
                  <a:gd name="T58" fmla="*/ 168 w 366"/>
                  <a:gd name="T59" fmla="*/ 564 h 5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6"/>
                  <a:gd name="T91" fmla="*/ 0 h 594"/>
                  <a:gd name="T92" fmla="*/ 366 w 366"/>
                  <a:gd name="T93" fmla="*/ 594 h 5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6" h="594">
                    <a:moveTo>
                      <a:pt x="168" y="564"/>
                    </a:moveTo>
                    <a:lnTo>
                      <a:pt x="0" y="528"/>
                    </a:lnTo>
                    <a:lnTo>
                      <a:pt x="42" y="366"/>
                    </a:lnTo>
                    <a:lnTo>
                      <a:pt x="30" y="348"/>
                    </a:lnTo>
                    <a:lnTo>
                      <a:pt x="90" y="264"/>
                    </a:lnTo>
                    <a:lnTo>
                      <a:pt x="72" y="228"/>
                    </a:lnTo>
                    <a:lnTo>
                      <a:pt x="114" y="0"/>
                    </a:lnTo>
                    <a:lnTo>
                      <a:pt x="168" y="12"/>
                    </a:lnTo>
                    <a:lnTo>
                      <a:pt x="150" y="90"/>
                    </a:lnTo>
                    <a:lnTo>
                      <a:pt x="162" y="120"/>
                    </a:lnTo>
                    <a:lnTo>
                      <a:pt x="156" y="132"/>
                    </a:lnTo>
                    <a:lnTo>
                      <a:pt x="174" y="150"/>
                    </a:lnTo>
                    <a:lnTo>
                      <a:pt x="198" y="198"/>
                    </a:lnTo>
                    <a:lnTo>
                      <a:pt x="222" y="210"/>
                    </a:lnTo>
                    <a:lnTo>
                      <a:pt x="192" y="288"/>
                    </a:lnTo>
                    <a:lnTo>
                      <a:pt x="204" y="300"/>
                    </a:lnTo>
                    <a:lnTo>
                      <a:pt x="222" y="282"/>
                    </a:lnTo>
                    <a:lnTo>
                      <a:pt x="234" y="294"/>
                    </a:lnTo>
                    <a:lnTo>
                      <a:pt x="240" y="354"/>
                    </a:lnTo>
                    <a:lnTo>
                      <a:pt x="258" y="366"/>
                    </a:lnTo>
                    <a:lnTo>
                      <a:pt x="264" y="396"/>
                    </a:lnTo>
                    <a:lnTo>
                      <a:pt x="276" y="390"/>
                    </a:lnTo>
                    <a:lnTo>
                      <a:pt x="294" y="396"/>
                    </a:lnTo>
                    <a:lnTo>
                      <a:pt x="300" y="384"/>
                    </a:lnTo>
                    <a:lnTo>
                      <a:pt x="342" y="396"/>
                    </a:lnTo>
                    <a:lnTo>
                      <a:pt x="354" y="378"/>
                    </a:lnTo>
                    <a:lnTo>
                      <a:pt x="366" y="402"/>
                    </a:lnTo>
                    <a:lnTo>
                      <a:pt x="336" y="594"/>
                    </a:lnTo>
                    <a:lnTo>
                      <a:pt x="222" y="576"/>
                    </a:lnTo>
                    <a:lnTo>
                      <a:pt x="168" y="56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4" name="Freeform 420"/>
              <p:cNvSpPr>
                <a:spLocks noChangeAspect="1"/>
              </p:cNvSpPr>
              <p:nvPr/>
            </p:nvSpPr>
            <p:spPr bwMode="auto">
              <a:xfrm>
                <a:off x="1713" y="1212"/>
                <a:ext cx="366" cy="594"/>
              </a:xfrm>
              <a:custGeom>
                <a:avLst/>
                <a:gdLst>
                  <a:gd name="T0" fmla="*/ 168 w 366"/>
                  <a:gd name="T1" fmla="*/ 564 h 594"/>
                  <a:gd name="T2" fmla="*/ 0 w 366"/>
                  <a:gd name="T3" fmla="*/ 528 h 594"/>
                  <a:gd name="T4" fmla="*/ 42 w 366"/>
                  <a:gd name="T5" fmla="*/ 366 h 594"/>
                  <a:gd name="T6" fmla="*/ 30 w 366"/>
                  <a:gd name="T7" fmla="*/ 348 h 594"/>
                  <a:gd name="T8" fmla="*/ 90 w 366"/>
                  <a:gd name="T9" fmla="*/ 264 h 594"/>
                  <a:gd name="T10" fmla="*/ 72 w 366"/>
                  <a:gd name="T11" fmla="*/ 228 h 594"/>
                  <a:gd name="T12" fmla="*/ 114 w 366"/>
                  <a:gd name="T13" fmla="*/ 0 h 594"/>
                  <a:gd name="T14" fmla="*/ 168 w 366"/>
                  <a:gd name="T15" fmla="*/ 12 h 594"/>
                  <a:gd name="T16" fmla="*/ 150 w 366"/>
                  <a:gd name="T17" fmla="*/ 90 h 594"/>
                  <a:gd name="T18" fmla="*/ 162 w 366"/>
                  <a:gd name="T19" fmla="*/ 120 h 594"/>
                  <a:gd name="T20" fmla="*/ 156 w 366"/>
                  <a:gd name="T21" fmla="*/ 132 h 594"/>
                  <a:gd name="T22" fmla="*/ 174 w 366"/>
                  <a:gd name="T23" fmla="*/ 150 h 594"/>
                  <a:gd name="T24" fmla="*/ 198 w 366"/>
                  <a:gd name="T25" fmla="*/ 198 h 594"/>
                  <a:gd name="T26" fmla="*/ 222 w 366"/>
                  <a:gd name="T27" fmla="*/ 210 h 594"/>
                  <a:gd name="T28" fmla="*/ 192 w 366"/>
                  <a:gd name="T29" fmla="*/ 288 h 594"/>
                  <a:gd name="T30" fmla="*/ 204 w 366"/>
                  <a:gd name="T31" fmla="*/ 300 h 594"/>
                  <a:gd name="T32" fmla="*/ 222 w 366"/>
                  <a:gd name="T33" fmla="*/ 282 h 594"/>
                  <a:gd name="T34" fmla="*/ 234 w 366"/>
                  <a:gd name="T35" fmla="*/ 294 h 594"/>
                  <a:gd name="T36" fmla="*/ 240 w 366"/>
                  <a:gd name="T37" fmla="*/ 354 h 594"/>
                  <a:gd name="T38" fmla="*/ 258 w 366"/>
                  <a:gd name="T39" fmla="*/ 366 h 594"/>
                  <a:gd name="T40" fmla="*/ 264 w 366"/>
                  <a:gd name="T41" fmla="*/ 396 h 594"/>
                  <a:gd name="T42" fmla="*/ 276 w 366"/>
                  <a:gd name="T43" fmla="*/ 390 h 594"/>
                  <a:gd name="T44" fmla="*/ 294 w 366"/>
                  <a:gd name="T45" fmla="*/ 396 h 594"/>
                  <a:gd name="T46" fmla="*/ 300 w 366"/>
                  <a:gd name="T47" fmla="*/ 384 h 594"/>
                  <a:gd name="T48" fmla="*/ 342 w 366"/>
                  <a:gd name="T49" fmla="*/ 396 h 594"/>
                  <a:gd name="T50" fmla="*/ 354 w 366"/>
                  <a:gd name="T51" fmla="*/ 378 h 594"/>
                  <a:gd name="T52" fmla="*/ 366 w 366"/>
                  <a:gd name="T53" fmla="*/ 402 h 594"/>
                  <a:gd name="T54" fmla="*/ 336 w 366"/>
                  <a:gd name="T55" fmla="*/ 594 h 594"/>
                  <a:gd name="T56" fmla="*/ 222 w 366"/>
                  <a:gd name="T57" fmla="*/ 576 h 594"/>
                  <a:gd name="T58" fmla="*/ 168 w 366"/>
                  <a:gd name="T59" fmla="*/ 564 h 594"/>
                  <a:gd name="T60" fmla="*/ 168 w 366"/>
                  <a:gd name="T61" fmla="*/ 570 h 5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6"/>
                  <a:gd name="T94" fmla="*/ 0 h 594"/>
                  <a:gd name="T95" fmla="*/ 366 w 366"/>
                  <a:gd name="T96" fmla="*/ 594 h 5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6" h="594">
                    <a:moveTo>
                      <a:pt x="168" y="564"/>
                    </a:moveTo>
                    <a:lnTo>
                      <a:pt x="0" y="528"/>
                    </a:lnTo>
                    <a:lnTo>
                      <a:pt x="42" y="366"/>
                    </a:lnTo>
                    <a:lnTo>
                      <a:pt x="30" y="348"/>
                    </a:lnTo>
                    <a:lnTo>
                      <a:pt x="90" y="264"/>
                    </a:lnTo>
                    <a:lnTo>
                      <a:pt x="72" y="228"/>
                    </a:lnTo>
                    <a:lnTo>
                      <a:pt x="114" y="0"/>
                    </a:lnTo>
                    <a:lnTo>
                      <a:pt x="168" y="12"/>
                    </a:lnTo>
                    <a:lnTo>
                      <a:pt x="150" y="90"/>
                    </a:lnTo>
                    <a:lnTo>
                      <a:pt x="162" y="120"/>
                    </a:lnTo>
                    <a:lnTo>
                      <a:pt x="156" y="132"/>
                    </a:lnTo>
                    <a:lnTo>
                      <a:pt x="174" y="150"/>
                    </a:lnTo>
                    <a:lnTo>
                      <a:pt x="198" y="198"/>
                    </a:lnTo>
                    <a:lnTo>
                      <a:pt x="222" y="210"/>
                    </a:lnTo>
                    <a:lnTo>
                      <a:pt x="192" y="288"/>
                    </a:lnTo>
                    <a:lnTo>
                      <a:pt x="204" y="300"/>
                    </a:lnTo>
                    <a:lnTo>
                      <a:pt x="222" y="282"/>
                    </a:lnTo>
                    <a:lnTo>
                      <a:pt x="234" y="294"/>
                    </a:lnTo>
                    <a:lnTo>
                      <a:pt x="240" y="354"/>
                    </a:lnTo>
                    <a:lnTo>
                      <a:pt x="258" y="366"/>
                    </a:lnTo>
                    <a:lnTo>
                      <a:pt x="264" y="396"/>
                    </a:lnTo>
                    <a:lnTo>
                      <a:pt x="276" y="390"/>
                    </a:lnTo>
                    <a:lnTo>
                      <a:pt x="294" y="396"/>
                    </a:lnTo>
                    <a:lnTo>
                      <a:pt x="300" y="384"/>
                    </a:lnTo>
                    <a:lnTo>
                      <a:pt x="342" y="396"/>
                    </a:lnTo>
                    <a:lnTo>
                      <a:pt x="354" y="378"/>
                    </a:lnTo>
                    <a:lnTo>
                      <a:pt x="366" y="402"/>
                    </a:lnTo>
                    <a:lnTo>
                      <a:pt x="336" y="594"/>
                    </a:lnTo>
                    <a:lnTo>
                      <a:pt x="222" y="576"/>
                    </a:lnTo>
                    <a:lnTo>
                      <a:pt x="168" y="564"/>
                    </a:lnTo>
                    <a:lnTo>
                      <a:pt x="168" y="5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5" name="Freeform 421"/>
              <p:cNvSpPr>
                <a:spLocks noChangeAspect="1"/>
              </p:cNvSpPr>
              <p:nvPr/>
            </p:nvSpPr>
            <p:spPr bwMode="auto">
              <a:xfrm>
                <a:off x="3183" y="1818"/>
                <a:ext cx="246" cy="438"/>
              </a:xfrm>
              <a:custGeom>
                <a:avLst/>
                <a:gdLst>
                  <a:gd name="T0" fmla="*/ 150 w 246"/>
                  <a:gd name="T1" fmla="*/ 438 h 438"/>
                  <a:gd name="T2" fmla="*/ 132 w 246"/>
                  <a:gd name="T3" fmla="*/ 414 h 438"/>
                  <a:gd name="T4" fmla="*/ 126 w 246"/>
                  <a:gd name="T5" fmla="*/ 384 h 438"/>
                  <a:gd name="T6" fmla="*/ 72 w 246"/>
                  <a:gd name="T7" fmla="*/ 348 h 438"/>
                  <a:gd name="T8" fmla="*/ 84 w 246"/>
                  <a:gd name="T9" fmla="*/ 294 h 438"/>
                  <a:gd name="T10" fmla="*/ 66 w 246"/>
                  <a:gd name="T11" fmla="*/ 288 h 438"/>
                  <a:gd name="T12" fmla="*/ 54 w 246"/>
                  <a:gd name="T13" fmla="*/ 294 h 438"/>
                  <a:gd name="T14" fmla="*/ 42 w 246"/>
                  <a:gd name="T15" fmla="*/ 264 h 438"/>
                  <a:gd name="T16" fmla="*/ 18 w 246"/>
                  <a:gd name="T17" fmla="*/ 240 h 438"/>
                  <a:gd name="T18" fmla="*/ 0 w 246"/>
                  <a:gd name="T19" fmla="*/ 222 h 438"/>
                  <a:gd name="T20" fmla="*/ 0 w 246"/>
                  <a:gd name="T21" fmla="*/ 168 h 438"/>
                  <a:gd name="T22" fmla="*/ 18 w 246"/>
                  <a:gd name="T23" fmla="*/ 156 h 438"/>
                  <a:gd name="T24" fmla="*/ 24 w 246"/>
                  <a:gd name="T25" fmla="*/ 132 h 438"/>
                  <a:gd name="T26" fmla="*/ 18 w 246"/>
                  <a:gd name="T27" fmla="*/ 96 h 438"/>
                  <a:gd name="T28" fmla="*/ 54 w 246"/>
                  <a:gd name="T29" fmla="*/ 84 h 438"/>
                  <a:gd name="T30" fmla="*/ 66 w 246"/>
                  <a:gd name="T31" fmla="*/ 60 h 438"/>
                  <a:gd name="T32" fmla="*/ 66 w 246"/>
                  <a:gd name="T33" fmla="*/ 42 h 438"/>
                  <a:gd name="T34" fmla="*/ 36 w 246"/>
                  <a:gd name="T35" fmla="*/ 12 h 438"/>
                  <a:gd name="T36" fmla="*/ 48 w 246"/>
                  <a:gd name="T37" fmla="*/ 12 h 438"/>
                  <a:gd name="T38" fmla="*/ 198 w 246"/>
                  <a:gd name="T39" fmla="*/ 0 h 438"/>
                  <a:gd name="T40" fmla="*/ 222 w 246"/>
                  <a:gd name="T41" fmla="*/ 60 h 438"/>
                  <a:gd name="T42" fmla="*/ 240 w 246"/>
                  <a:gd name="T43" fmla="*/ 246 h 438"/>
                  <a:gd name="T44" fmla="*/ 228 w 246"/>
                  <a:gd name="T45" fmla="*/ 264 h 438"/>
                  <a:gd name="T46" fmla="*/ 246 w 246"/>
                  <a:gd name="T47" fmla="*/ 294 h 438"/>
                  <a:gd name="T48" fmla="*/ 216 w 246"/>
                  <a:gd name="T49" fmla="*/ 336 h 438"/>
                  <a:gd name="T50" fmla="*/ 216 w 246"/>
                  <a:gd name="T51" fmla="*/ 366 h 438"/>
                  <a:gd name="T52" fmla="*/ 210 w 246"/>
                  <a:gd name="T53" fmla="*/ 378 h 438"/>
                  <a:gd name="T54" fmla="*/ 216 w 246"/>
                  <a:gd name="T55" fmla="*/ 390 h 438"/>
                  <a:gd name="T56" fmla="*/ 192 w 246"/>
                  <a:gd name="T57" fmla="*/ 402 h 438"/>
                  <a:gd name="T58" fmla="*/ 198 w 246"/>
                  <a:gd name="T59" fmla="*/ 426 h 438"/>
                  <a:gd name="T60" fmla="*/ 162 w 246"/>
                  <a:gd name="T61" fmla="*/ 414 h 438"/>
                  <a:gd name="T62" fmla="*/ 150 w 246"/>
                  <a:gd name="T63" fmla="*/ 432 h 438"/>
                  <a:gd name="T64" fmla="*/ 150 w 24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6"/>
                  <a:gd name="T100" fmla="*/ 0 h 438"/>
                  <a:gd name="T101" fmla="*/ 246 w 24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6" h="438">
                    <a:moveTo>
                      <a:pt x="150" y="438"/>
                    </a:moveTo>
                    <a:lnTo>
                      <a:pt x="132" y="414"/>
                    </a:lnTo>
                    <a:lnTo>
                      <a:pt x="126" y="384"/>
                    </a:lnTo>
                    <a:lnTo>
                      <a:pt x="72" y="348"/>
                    </a:lnTo>
                    <a:lnTo>
                      <a:pt x="84" y="294"/>
                    </a:lnTo>
                    <a:lnTo>
                      <a:pt x="66" y="288"/>
                    </a:lnTo>
                    <a:lnTo>
                      <a:pt x="54" y="294"/>
                    </a:lnTo>
                    <a:lnTo>
                      <a:pt x="42" y="264"/>
                    </a:lnTo>
                    <a:lnTo>
                      <a:pt x="18" y="240"/>
                    </a:lnTo>
                    <a:lnTo>
                      <a:pt x="0" y="222"/>
                    </a:lnTo>
                    <a:lnTo>
                      <a:pt x="0" y="168"/>
                    </a:lnTo>
                    <a:lnTo>
                      <a:pt x="18" y="156"/>
                    </a:lnTo>
                    <a:lnTo>
                      <a:pt x="24" y="132"/>
                    </a:lnTo>
                    <a:lnTo>
                      <a:pt x="18" y="96"/>
                    </a:lnTo>
                    <a:lnTo>
                      <a:pt x="54" y="84"/>
                    </a:lnTo>
                    <a:lnTo>
                      <a:pt x="66" y="60"/>
                    </a:lnTo>
                    <a:lnTo>
                      <a:pt x="66" y="42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198" y="0"/>
                    </a:lnTo>
                    <a:lnTo>
                      <a:pt x="222" y="60"/>
                    </a:lnTo>
                    <a:lnTo>
                      <a:pt x="240" y="246"/>
                    </a:lnTo>
                    <a:lnTo>
                      <a:pt x="228" y="264"/>
                    </a:lnTo>
                    <a:lnTo>
                      <a:pt x="246" y="294"/>
                    </a:lnTo>
                    <a:lnTo>
                      <a:pt x="216" y="336"/>
                    </a:lnTo>
                    <a:lnTo>
                      <a:pt x="216" y="366"/>
                    </a:lnTo>
                    <a:lnTo>
                      <a:pt x="210" y="378"/>
                    </a:lnTo>
                    <a:lnTo>
                      <a:pt x="216" y="390"/>
                    </a:lnTo>
                    <a:lnTo>
                      <a:pt x="192" y="402"/>
                    </a:lnTo>
                    <a:lnTo>
                      <a:pt x="198" y="426"/>
                    </a:lnTo>
                    <a:lnTo>
                      <a:pt x="162" y="414"/>
                    </a:lnTo>
                    <a:lnTo>
                      <a:pt x="150" y="432"/>
                    </a:lnTo>
                    <a:lnTo>
                      <a:pt x="150" y="43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6" name="Freeform 422"/>
              <p:cNvSpPr>
                <a:spLocks noChangeAspect="1"/>
              </p:cNvSpPr>
              <p:nvPr/>
            </p:nvSpPr>
            <p:spPr bwMode="auto">
              <a:xfrm>
                <a:off x="3183" y="1818"/>
                <a:ext cx="246" cy="444"/>
              </a:xfrm>
              <a:custGeom>
                <a:avLst/>
                <a:gdLst>
                  <a:gd name="T0" fmla="*/ 150 w 246"/>
                  <a:gd name="T1" fmla="*/ 438 h 444"/>
                  <a:gd name="T2" fmla="*/ 132 w 246"/>
                  <a:gd name="T3" fmla="*/ 414 h 444"/>
                  <a:gd name="T4" fmla="*/ 126 w 246"/>
                  <a:gd name="T5" fmla="*/ 384 h 444"/>
                  <a:gd name="T6" fmla="*/ 72 w 246"/>
                  <a:gd name="T7" fmla="*/ 348 h 444"/>
                  <a:gd name="T8" fmla="*/ 84 w 246"/>
                  <a:gd name="T9" fmla="*/ 294 h 444"/>
                  <a:gd name="T10" fmla="*/ 66 w 246"/>
                  <a:gd name="T11" fmla="*/ 288 h 444"/>
                  <a:gd name="T12" fmla="*/ 54 w 246"/>
                  <a:gd name="T13" fmla="*/ 294 h 444"/>
                  <a:gd name="T14" fmla="*/ 42 w 246"/>
                  <a:gd name="T15" fmla="*/ 264 h 444"/>
                  <a:gd name="T16" fmla="*/ 18 w 246"/>
                  <a:gd name="T17" fmla="*/ 240 h 444"/>
                  <a:gd name="T18" fmla="*/ 0 w 246"/>
                  <a:gd name="T19" fmla="*/ 222 h 444"/>
                  <a:gd name="T20" fmla="*/ 0 w 246"/>
                  <a:gd name="T21" fmla="*/ 168 h 444"/>
                  <a:gd name="T22" fmla="*/ 18 w 246"/>
                  <a:gd name="T23" fmla="*/ 156 h 444"/>
                  <a:gd name="T24" fmla="*/ 24 w 246"/>
                  <a:gd name="T25" fmla="*/ 132 h 444"/>
                  <a:gd name="T26" fmla="*/ 18 w 246"/>
                  <a:gd name="T27" fmla="*/ 96 h 444"/>
                  <a:gd name="T28" fmla="*/ 54 w 246"/>
                  <a:gd name="T29" fmla="*/ 84 h 444"/>
                  <a:gd name="T30" fmla="*/ 66 w 246"/>
                  <a:gd name="T31" fmla="*/ 60 h 444"/>
                  <a:gd name="T32" fmla="*/ 66 w 246"/>
                  <a:gd name="T33" fmla="*/ 42 h 444"/>
                  <a:gd name="T34" fmla="*/ 36 w 246"/>
                  <a:gd name="T35" fmla="*/ 12 h 444"/>
                  <a:gd name="T36" fmla="*/ 48 w 246"/>
                  <a:gd name="T37" fmla="*/ 12 h 444"/>
                  <a:gd name="T38" fmla="*/ 198 w 246"/>
                  <a:gd name="T39" fmla="*/ 0 h 444"/>
                  <a:gd name="T40" fmla="*/ 222 w 246"/>
                  <a:gd name="T41" fmla="*/ 60 h 444"/>
                  <a:gd name="T42" fmla="*/ 240 w 246"/>
                  <a:gd name="T43" fmla="*/ 246 h 444"/>
                  <a:gd name="T44" fmla="*/ 228 w 246"/>
                  <a:gd name="T45" fmla="*/ 264 h 444"/>
                  <a:gd name="T46" fmla="*/ 246 w 246"/>
                  <a:gd name="T47" fmla="*/ 294 h 444"/>
                  <a:gd name="T48" fmla="*/ 216 w 246"/>
                  <a:gd name="T49" fmla="*/ 336 h 444"/>
                  <a:gd name="T50" fmla="*/ 216 w 246"/>
                  <a:gd name="T51" fmla="*/ 366 h 444"/>
                  <a:gd name="T52" fmla="*/ 210 w 246"/>
                  <a:gd name="T53" fmla="*/ 378 h 444"/>
                  <a:gd name="T54" fmla="*/ 216 w 246"/>
                  <a:gd name="T55" fmla="*/ 390 h 444"/>
                  <a:gd name="T56" fmla="*/ 192 w 246"/>
                  <a:gd name="T57" fmla="*/ 402 h 444"/>
                  <a:gd name="T58" fmla="*/ 198 w 246"/>
                  <a:gd name="T59" fmla="*/ 426 h 444"/>
                  <a:gd name="T60" fmla="*/ 162 w 246"/>
                  <a:gd name="T61" fmla="*/ 414 h 444"/>
                  <a:gd name="T62" fmla="*/ 150 w 246"/>
                  <a:gd name="T63" fmla="*/ 432 h 444"/>
                  <a:gd name="T64" fmla="*/ 150 w 246"/>
                  <a:gd name="T65" fmla="*/ 438 h 444"/>
                  <a:gd name="T66" fmla="*/ 150 w 246"/>
                  <a:gd name="T67" fmla="*/ 444 h 4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6"/>
                  <a:gd name="T103" fmla="*/ 0 h 444"/>
                  <a:gd name="T104" fmla="*/ 246 w 246"/>
                  <a:gd name="T105" fmla="*/ 444 h 4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6" h="444">
                    <a:moveTo>
                      <a:pt x="150" y="438"/>
                    </a:moveTo>
                    <a:lnTo>
                      <a:pt x="132" y="414"/>
                    </a:lnTo>
                    <a:lnTo>
                      <a:pt x="126" y="384"/>
                    </a:lnTo>
                    <a:lnTo>
                      <a:pt x="72" y="348"/>
                    </a:lnTo>
                    <a:lnTo>
                      <a:pt x="84" y="294"/>
                    </a:lnTo>
                    <a:lnTo>
                      <a:pt x="66" y="288"/>
                    </a:lnTo>
                    <a:lnTo>
                      <a:pt x="54" y="294"/>
                    </a:lnTo>
                    <a:lnTo>
                      <a:pt x="42" y="264"/>
                    </a:lnTo>
                    <a:lnTo>
                      <a:pt x="18" y="240"/>
                    </a:lnTo>
                    <a:lnTo>
                      <a:pt x="0" y="222"/>
                    </a:lnTo>
                    <a:lnTo>
                      <a:pt x="0" y="168"/>
                    </a:lnTo>
                    <a:lnTo>
                      <a:pt x="18" y="156"/>
                    </a:lnTo>
                    <a:lnTo>
                      <a:pt x="24" y="132"/>
                    </a:lnTo>
                    <a:lnTo>
                      <a:pt x="18" y="96"/>
                    </a:lnTo>
                    <a:lnTo>
                      <a:pt x="54" y="84"/>
                    </a:lnTo>
                    <a:lnTo>
                      <a:pt x="66" y="60"/>
                    </a:lnTo>
                    <a:lnTo>
                      <a:pt x="66" y="42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198" y="0"/>
                    </a:lnTo>
                    <a:lnTo>
                      <a:pt x="222" y="60"/>
                    </a:lnTo>
                    <a:lnTo>
                      <a:pt x="240" y="246"/>
                    </a:lnTo>
                    <a:lnTo>
                      <a:pt x="228" y="264"/>
                    </a:lnTo>
                    <a:lnTo>
                      <a:pt x="246" y="294"/>
                    </a:lnTo>
                    <a:lnTo>
                      <a:pt x="216" y="336"/>
                    </a:lnTo>
                    <a:lnTo>
                      <a:pt x="216" y="366"/>
                    </a:lnTo>
                    <a:lnTo>
                      <a:pt x="210" y="378"/>
                    </a:lnTo>
                    <a:lnTo>
                      <a:pt x="216" y="390"/>
                    </a:lnTo>
                    <a:lnTo>
                      <a:pt x="192" y="402"/>
                    </a:lnTo>
                    <a:lnTo>
                      <a:pt x="198" y="426"/>
                    </a:lnTo>
                    <a:lnTo>
                      <a:pt x="162" y="414"/>
                    </a:lnTo>
                    <a:lnTo>
                      <a:pt x="150" y="432"/>
                    </a:lnTo>
                    <a:lnTo>
                      <a:pt x="150" y="438"/>
                    </a:lnTo>
                    <a:lnTo>
                      <a:pt x="150" y="4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7" name="Freeform 423"/>
              <p:cNvSpPr>
                <a:spLocks noChangeAspect="1"/>
              </p:cNvSpPr>
              <p:nvPr/>
            </p:nvSpPr>
            <p:spPr bwMode="auto">
              <a:xfrm>
                <a:off x="3399" y="1860"/>
                <a:ext cx="186" cy="324"/>
              </a:xfrm>
              <a:custGeom>
                <a:avLst/>
                <a:gdLst>
                  <a:gd name="T0" fmla="*/ 0 w 186"/>
                  <a:gd name="T1" fmla="*/ 324 h 324"/>
                  <a:gd name="T2" fmla="*/ 0 w 186"/>
                  <a:gd name="T3" fmla="*/ 294 h 324"/>
                  <a:gd name="T4" fmla="*/ 30 w 186"/>
                  <a:gd name="T5" fmla="*/ 252 h 324"/>
                  <a:gd name="T6" fmla="*/ 12 w 186"/>
                  <a:gd name="T7" fmla="*/ 222 h 324"/>
                  <a:gd name="T8" fmla="*/ 24 w 186"/>
                  <a:gd name="T9" fmla="*/ 204 h 324"/>
                  <a:gd name="T10" fmla="*/ 6 w 186"/>
                  <a:gd name="T11" fmla="*/ 18 h 324"/>
                  <a:gd name="T12" fmla="*/ 24 w 186"/>
                  <a:gd name="T13" fmla="*/ 24 h 324"/>
                  <a:gd name="T14" fmla="*/ 48 w 186"/>
                  <a:gd name="T15" fmla="*/ 12 h 324"/>
                  <a:gd name="T16" fmla="*/ 162 w 186"/>
                  <a:gd name="T17" fmla="*/ 0 h 324"/>
                  <a:gd name="T18" fmla="*/ 186 w 186"/>
                  <a:gd name="T19" fmla="*/ 204 h 324"/>
                  <a:gd name="T20" fmla="*/ 186 w 186"/>
                  <a:gd name="T21" fmla="*/ 228 h 324"/>
                  <a:gd name="T22" fmla="*/ 150 w 186"/>
                  <a:gd name="T23" fmla="*/ 240 h 324"/>
                  <a:gd name="T24" fmla="*/ 156 w 186"/>
                  <a:gd name="T25" fmla="*/ 252 h 324"/>
                  <a:gd name="T26" fmla="*/ 126 w 186"/>
                  <a:gd name="T27" fmla="*/ 300 h 324"/>
                  <a:gd name="T28" fmla="*/ 108 w 186"/>
                  <a:gd name="T29" fmla="*/ 300 h 324"/>
                  <a:gd name="T30" fmla="*/ 102 w 186"/>
                  <a:gd name="T31" fmla="*/ 288 h 324"/>
                  <a:gd name="T32" fmla="*/ 84 w 186"/>
                  <a:gd name="T33" fmla="*/ 312 h 324"/>
                  <a:gd name="T34" fmla="*/ 72 w 186"/>
                  <a:gd name="T35" fmla="*/ 306 h 324"/>
                  <a:gd name="T36" fmla="*/ 60 w 186"/>
                  <a:gd name="T37" fmla="*/ 324 h 324"/>
                  <a:gd name="T38" fmla="*/ 24 w 186"/>
                  <a:gd name="T39" fmla="*/ 312 h 324"/>
                  <a:gd name="T40" fmla="*/ 24 w 186"/>
                  <a:gd name="T41" fmla="*/ 324 h 324"/>
                  <a:gd name="T42" fmla="*/ 12 w 186"/>
                  <a:gd name="T43" fmla="*/ 318 h 324"/>
                  <a:gd name="T44" fmla="*/ 6 w 186"/>
                  <a:gd name="T45" fmla="*/ 324 h 324"/>
                  <a:gd name="T46" fmla="*/ 0 w 186"/>
                  <a:gd name="T47" fmla="*/ 324 h 3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6"/>
                  <a:gd name="T73" fmla="*/ 0 h 324"/>
                  <a:gd name="T74" fmla="*/ 186 w 186"/>
                  <a:gd name="T75" fmla="*/ 324 h 3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6" h="324">
                    <a:moveTo>
                      <a:pt x="0" y="324"/>
                    </a:moveTo>
                    <a:lnTo>
                      <a:pt x="0" y="294"/>
                    </a:lnTo>
                    <a:lnTo>
                      <a:pt x="30" y="252"/>
                    </a:lnTo>
                    <a:lnTo>
                      <a:pt x="12" y="222"/>
                    </a:lnTo>
                    <a:lnTo>
                      <a:pt x="24" y="204"/>
                    </a:lnTo>
                    <a:lnTo>
                      <a:pt x="6" y="18"/>
                    </a:lnTo>
                    <a:lnTo>
                      <a:pt x="24" y="24"/>
                    </a:lnTo>
                    <a:lnTo>
                      <a:pt x="48" y="12"/>
                    </a:lnTo>
                    <a:lnTo>
                      <a:pt x="162" y="0"/>
                    </a:lnTo>
                    <a:lnTo>
                      <a:pt x="186" y="204"/>
                    </a:lnTo>
                    <a:lnTo>
                      <a:pt x="186" y="228"/>
                    </a:lnTo>
                    <a:lnTo>
                      <a:pt x="150" y="240"/>
                    </a:lnTo>
                    <a:lnTo>
                      <a:pt x="156" y="252"/>
                    </a:lnTo>
                    <a:lnTo>
                      <a:pt x="126" y="300"/>
                    </a:lnTo>
                    <a:lnTo>
                      <a:pt x="108" y="300"/>
                    </a:lnTo>
                    <a:lnTo>
                      <a:pt x="102" y="288"/>
                    </a:lnTo>
                    <a:lnTo>
                      <a:pt x="84" y="312"/>
                    </a:lnTo>
                    <a:lnTo>
                      <a:pt x="72" y="306"/>
                    </a:lnTo>
                    <a:lnTo>
                      <a:pt x="60" y="324"/>
                    </a:lnTo>
                    <a:lnTo>
                      <a:pt x="24" y="312"/>
                    </a:lnTo>
                    <a:lnTo>
                      <a:pt x="24" y="324"/>
                    </a:lnTo>
                    <a:lnTo>
                      <a:pt x="12" y="318"/>
                    </a:lnTo>
                    <a:lnTo>
                      <a:pt x="6" y="324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8" name="Freeform 424"/>
              <p:cNvSpPr>
                <a:spLocks noChangeAspect="1"/>
              </p:cNvSpPr>
              <p:nvPr/>
            </p:nvSpPr>
            <p:spPr bwMode="auto">
              <a:xfrm>
                <a:off x="3399" y="1860"/>
                <a:ext cx="186" cy="330"/>
              </a:xfrm>
              <a:custGeom>
                <a:avLst/>
                <a:gdLst>
                  <a:gd name="T0" fmla="*/ 0 w 186"/>
                  <a:gd name="T1" fmla="*/ 324 h 330"/>
                  <a:gd name="T2" fmla="*/ 0 w 186"/>
                  <a:gd name="T3" fmla="*/ 294 h 330"/>
                  <a:gd name="T4" fmla="*/ 30 w 186"/>
                  <a:gd name="T5" fmla="*/ 252 h 330"/>
                  <a:gd name="T6" fmla="*/ 12 w 186"/>
                  <a:gd name="T7" fmla="*/ 222 h 330"/>
                  <a:gd name="T8" fmla="*/ 24 w 186"/>
                  <a:gd name="T9" fmla="*/ 204 h 330"/>
                  <a:gd name="T10" fmla="*/ 6 w 186"/>
                  <a:gd name="T11" fmla="*/ 18 h 330"/>
                  <a:gd name="T12" fmla="*/ 24 w 186"/>
                  <a:gd name="T13" fmla="*/ 24 h 330"/>
                  <a:gd name="T14" fmla="*/ 48 w 186"/>
                  <a:gd name="T15" fmla="*/ 12 h 330"/>
                  <a:gd name="T16" fmla="*/ 162 w 186"/>
                  <a:gd name="T17" fmla="*/ 0 h 330"/>
                  <a:gd name="T18" fmla="*/ 186 w 186"/>
                  <a:gd name="T19" fmla="*/ 204 h 330"/>
                  <a:gd name="T20" fmla="*/ 186 w 186"/>
                  <a:gd name="T21" fmla="*/ 228 h 330"/>
                  <a:gd name="T22" fmla="*/ 150 w 186"/>
                  <a:gd name="T23" fmla="*/ 240 h 330"/>
                  <a:gd name="T24" fmla="*/ 156 w 186"/>
                  <a:gd name="T25" fmla="*/ 252 h 330"/>
                  <a:gd name="T26" fmla="*/ 126 w 186"/>
                  <a:gd name="T27" fmla="*/ 300 h 330"/>
                  <a:gd name="T28" fmla="*/ 108 w 186"/>
                  <a:gd name="T29" fmla="*/ 300 h 330"/>
                  <a:gd name="T30" fmla="*/ 102 w 186"/>
                  <a:gd name="T31" fmla="*/ 288 h 330"/>
                  <a:gd name="T32" fmla="*/ 84 w 186"/>
                  <a:gd name="T33" fmla="*/ 312 h 330"/>
                  <a:gd name="T34" fmla="*/ 72 w 186"/>
                  <a:gd name="T35" fmla="*/ 306 h 330"/>
                  <a:gd name="T36" fmla="*/ 60 w 186"/>
                  <a:gd name="T37" fmla="*/ 324 h 330"/>
                  <a:gd name="T38" fmla="*/ 24 w 186"/>
                  <a:gd name="T39" fmla="*/ 312 h 330"/>
                  <a:gd name="T40" fmla="*/ 24 w 186"/>
                  <a:gd name="T41" fmla="*/ 324 h 330"/>
                  <a:gd name="T42" fmla="*/ 12 w 186"/>
                  <a:gd name="T43" fmla="*/ 318 h 330"/>
                  <a:gd name="T44" fmla="*/ 6 w 186"/>
                  <a:gd name="T45" fmla="*/ 324 h 330"/>
                  <a:gd name="T46" fmla="*/ 0 w 186"/>
                  <a:gd name="T47" fmla="*/ 324 h 330"/>
                  <a:gd name="T48" fmla="*/ 0 w 186"/>
                  <a:gd name="T49" fmla="*/ 330 h 3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330"/>
                  <a:gd name="T77" fmla="*/ 186 w 186"/>
                  <a:gd name="T78" fmla="*/ 330 h 3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330">
                    <a:moveTo>
                      <a:pt x="0" y="324"/>
                    </a:moveTo>
                    <a:lnTo>
                      <a:pt x="0" y="294"/>
                    </a:lnTo>
                    <a:lnTo>
                      <a:pt x="30" y="252"/>
                    </a:lnTo>
                    <a:lnTo>
                      <a:pt x="12" y="222"/>
                    </a:lnTo>
                    <a:lnTo>
                      <a:pt x="24" y="204"/>
                    </a:lnTo>
                    <a:lnTo>
                      <a:pt x="6" y="18"/>
                    </a:lnTo>
                    <a:lnTo>
                      <a:pt x="24" y="24"/>
                    </a:lnTo>
                    <a:lnTo>
                      <a:pt x="48" y="12"/>
                    </a:lnTo>
                    <a:lnTo>
                      <a:pt x="162" y="0"/>
                    </a:lnTo>
                    <a:lnTo>
                      <a:pt x="186" y="204"/>
                    </a:lnTo>
                    <a:lnTo>
                      <a:pt x="186" y="228"/>
                    </a:lnTo>
                    <a:lnTo>
                      <a:pt x="150" y="240"/>
                    </a:lnTo>
                    <a:lnTo>
                      <a:pt x="156" y="252"/>
                    </a:lnTo>
                    <a:lnTo>
                      <a:pt x="126" y="300"/>
                    </a:lnTo>
                    <a:lnTo>
                      <a:pt x="108" y="300"/>
                    </a:lnTo>
                    <a:lnTo>
                      <a:pt x="102" y="288"/>
                    </a:lnTo>
                    <a:lnTo>
                      <a:pt x="84" y="312"/>
                    </a:lnTo>
                    <a:lnTo>
                      <a:pt x="72" y="306"/>
                    </a:lnTo>
                    <a:lnTo>
                      <a:pt x="60" y="324"/>
                    </a:lnTo>
                    <a:lnTo>
                      <a:pt x="24" y="312"/>
                    </a:lnTo>
                    <a:lnTo>
                      <a:pt x="24" y="324"/>
                    </a:lnTo>
                    <a:lnTo>
                      <a:pt x="12" y="318"/>
                    </a:lnTo>
                    <a:lnTo>
                      <a:pt x="6" y="324"/>
                    </a:lnTo>
                    <a:lnTo>
                      <a:pt x="0" y="324"/>
                    </a:lnTo>
                    <a:lnTo>
                      <a:pt x="0" y="3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9" name="Freeform 425"/>
              <p:cNvSpPr>
                <a:spLocks noChangeAspect="1"/>
              </p:cNvSpPr>
              <p:nvPr/>
            </p:nvSpPr>
            <p:spPr bwMode="auto">
              <a:xfrm>
                <a:off x="2877" y="1752"/>
                <a:ext cx="372" cy="246"/>
              </a:xfrm>
              <a:custGeom>
                <a:avLst/>
                <a:gdLst>
                  <a:gd name="T0" fmla="*/ 306 w 372"/>
                  <a:gd name="T1" fmla="*/ 246 h 246"/>
                  <a:gd name="T2" fmla="*/ 288 w 372"/>
                  <a:gd name="T3" fmla="*/ 228 h 246"/>
                  <a:gd name="T4" fmla="*/ 54 w 372"/>
                  <a:gd name="T5" fmla="*/ 234 h 246"/>
                  <a:gd name="T6" fmla="*/ 42 w 372"/>
                  <a:gd name="T7" fmla="*/ 180 h 246"/>
                  <a:gd name="T8" fmla="*/ 12 w 372"/>
                  <a:gd name="T9" fmla="*/ 90 h 246"/>
                  <a:gd name="T10" fmla="*/ 0 w 372"/>
                  <a:gd name="T11" fmla="*/ 66 h 246"/>
                  <a:gd name="T12" fmla="*/ 12 w 372"/>
                  <a:gd name="T13" fmla="*/ 36 h 246"/>
                  <a:gd name="T14" fmla="*/ 6 w 372"/>
                  <a:gd name="T15" fmla="*/ 12 h 246"/>
                  <a:gd name="T16" fmla="*/ 12 w 372"/>
                  <a:gd name="T17" fmla="*/ 6 h 246"/>
                  <a:gd name="T18" fmla="*/ 306 w 372"/>
                  <a:gd name="T19" fmla="*/ 0 h 246"/>
                  <a:gd name="T20" fmla="*/ 318 w 372"/>
                  <a:gd name="T21" fmla="*/ 18 h 246"/>
                  <a:gd name="T22" fmla="*/ 312 w 372"/>
                  <a:gd name="T23" fmla="*/ 36 h 246"/>
                  <a:gd name="T24" fmla="*/ 318 w 372"/>
                  <a:gd name="T25" fmla="*/ 60 h 246"/>
                  <a:gd name="T26" fmla="*/ 342 w 372"/>
                  <a:gd name="T27" fmla="*/ 78 h 246"/>
                  <a:gd name="T28" fmla="*/ 372 w 372"/>
                  <a:gd name="T29" fmla="*/ 108 h 246"/>
                  <a:gd name="T30" fmla="*/ 372 w 372"/>
                  <a:gd name="T31" fmla="*/ 126 h 246"/>
                  <a:gd name="T32" fmla="*/ 360 w 372"/>
                  <a:gd name="T33" fmla="*/ 150 h 246"/>
                  <a:gd name="T34" fmla="*/ 324 w 372"/>
                  <a:gd name="T35" fmla="*/ 162 h 246"/>
                  <a:gd name="T36" fmla="*/ 330 w 372"/>
                  <a:gd name="T37" fmla="*/ 198 h 246"/>
                  <a:gd name="T38" fmla="*/ 324 w 372"/>
                  <a:gd name="T39" fmla="*/ 222 h 246"/>
                  <a:gd name="T40" fmla="*/ 306 w 372"/>
                  <a:gd name="T41" fmla="*/ 234 h 246"/>
                  <a:gd name="T42" fmla="*/ 306 w 372"/>
                  <a:gd name="T43" fmla="*/ 246 h 2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2"/>
                  <a:gd name="T67" fmla="*/ 0 h 246"/>
                  <a:gd name="T68" fmla="*/ 372 w 372"/>
                  <a:gd name="T69" fmla="*/ 246 h 2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2" h="246">
                    <a:moveTo>
                      <a:pt x="306" y="246"/>
                    </a:moveTo>
                    <a:lnTo>
                      <a:pt x="288" y="228"/>
                    </a:lnTo>
                    <a:lnTo>
                      <a:pt x="54" y="234"/>
                    </a:lnTo>
                    <a:lnTo>
                      <a:pt x="42" y="180"/>
                    </a:lnTo>
                    <a:lnTo>
                      <a:pt x="12" y="90"/>
                    </a:lnTo>
                    <a:lnTo>
                      <a:pt x="0" y="66"/>
                    </a:lnTo>
                    <a:lnTo>
                      <a:pt x="12" y="3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306" y="0"/>
                    </a:lnTo>
                    <a:lnTo>
                      <a:pt x="318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42" y="78"/>
                    </a:lnTo>
                    <a:lnTo>
                      <a:pt x="372" y="108"/>
                    </a:lnTo>
                    <a:lnTo>
                      <a:pt x="372" y="126"/>
                    </a:lnTo>
                    <a:lnTo>
                      <a:pt x="360" y="150"/>
                    </a:lnTo>
                    <a:lnTo>
                      <a:pt x="324" y="162"/>
                    </a:lnTo>
                    <a:lnTo>
                      <a:pt x="330" y="198"/>
                    </a:lnTo>
                    <a:lnTo>
                      <a:pt x="324" y="222"/>
                    </a:lnTo>
                    <a:lnTo>
                      <a:pt x="306" y="234"/>
                    </a:lnTo>
                    <a:lnTo>
                      <a:pt x="306" y="246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0" name="Freeform 426"/>
              <p:cNvSpPr>
                <a:spLocks noChangeAspect="1"/>
              </p:cNvSpPr>
              <p:nvPr/>
            </p:nvSpPr>
            <p:spPr bwMode="auto">
              <a:xfrm>
                <a:off x="2877" y="1752"/>
                <a:ext cx="372" cy="252"/>
              </a:xfrm>
              <a:custGeom>
                <a:avLst/>
                <a:gdLst>
                  <a:gd name="T0" fmla="*/ 306 w 372"/>
                  <a:gd name="T1" fmla="*/ 246 h 252"/>
                  <a:gd name="T2" fmla="*/ 288 w 372"/>
                  <a:gd name="T3" fmla="*/ 228 h 252"/>
                  <a:gd name="T4" fmla="*/ 54 w 372"/>
                  <a:gd name="T5" fmla="*/ 234 h 252"/>
                  <a:gd name="T6" fmla="*/ 42 w 372"/>
                  <a:gd name="T7" fmla="*/ 180 h 252"/>
                  <a:gd name="T8" fmla="*/ 12 w 372"/>
                  <a:gd name="T9" fmla="*/ 90 h 252"/>
                  <a:gd name="T10" fmla="*/ 0 w 372"/>
                  <a:gd name="T11" fmla="*/ 66 h 252"/>
                  <a:gd name="T12" fmla="*/ 12 w 372"/>
                  <a:gd name="T13" fmla="*/ 36 h 252"/>
                  <a:gd name="T14" fmla="*/ 6 w 372"/>
                  <a:gd name="T15" fmla="*/ 12 h 252"/>
                  <a:gd name="T16" fmla="*/ 12 w 372"/>
                  <a:gd name="T17" fmla="*/ 6 h 252"/>
                  <a:gd name="T18" fmla="*/ 306 w 372"/>
                  <a:gd name="T19" fmla="*/ 0 h 252"/>
                  <a:gd name="T20" fmla="*/ 318 w 372"/>
                  <a:gd name="T21" fmla="*/ 18 h 252"/>
                  <a:gd name="T22" fmla="*/ 312 w 372"/>
                  <a:gd name="T23" fmla="*/ 36 h 252"/>
                  <a:gd name="T24" fmla="*/ 318 w 372"/>
                  <a:gd name="T25" fmla="*/ 60 h 252"/>
                  <a:gd name="T26" fmla="*/ 342 w 372"/>
                  <a:gd name="T27" fmla="*/ 78 h 252"/>
                  <a:gd name="T28" fmla="*/ 372 w 372"/>
                  <a:gd name="T29" fmla="*/ 108 h 252"/>
                  <a:gd name="T30" fmla="*/ 372 w 372"/>
                  <a:gd name="T31" fmla="*/ 126 h 252"/>
                  <a:gd name="T32" fmla="*/ 360 w 372"/>
                  <a:gd name="T33" fmla="*/ 150 h 252"/>
                  <a:gd name="T34" fmla="*/ 324 w 372"/>
                  <a:gd name="T35" fmla="*/ 162 h 252"/>
                  <a:gd name="T36" fmla="*/ 330 w 372"/>
                  <a:gd name="T37" fmla="*/ 198 h 252"/>
                  <a:gd name="T38" fmla="*/ 324 w 372"/>
                  <a:gd name="T39" fmla="*/ 222 h 252"/>
                  <a:gd name="T40" fmla="*/ 306 w 372"/>
                  <a:gd name="T41" fmla="*/ 234 h 252"/>
                  <a:gd name="T42" fmla="*/ 306 w 372"/>
                  <a:gd name="T43" fmla="*/ 246 h 252"/>
                  <a:gd name="T44" fmla="*/ 306 w 372"/>
                  <a:gd name="T45" fmla="*/ 252 h 2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52"/>
                  <a:gd name="T71" fmla="*/ 372 w 372"/>
                  <a:gd name="T72" fmla="*/ 252 h 2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52">
                    <a:moveTo>
                      <a:pt x="306" y="246"/>
                    </a:moveTo>
                    <a:lnTo>
                      <a:pt x="288" y="228"/>
                    </a:lnTo>
                    <a:lnTo>
                      <a:pt x="54" y="234"/>
                    </a:lnTo>
                    <a:lnTo>
                      <a:pt x="42" y="180"/>
                    </a:lnTo>
                    <a:lnTo>
                      <a:pt x="12" y="90"/>
                    </a:lnTo>
                    <a:lnTo>
                      <a:pt x="0" y="66"/>
                    </a:lnTo>
                    <a:lnTo>
                      <a:pt x="12" y="36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306" y="0"/>
                    </a:lnTo>
                    <a:lnTo>
                      <a:pt x="318" y="18"/>
                    </a:lnTo>
                    <a:lnTo>
                      <a:pt x="312" y="36"/>
                    </a:lnTo>
                    <a:lnTo>
                      <a:pt x="318" y="60"/>
                    </a:lnTo>
                    <a:lnTo>
                      <a:pt x="342" y="78"/>
                    </a:lnTo>
                    <a:lnTo>
                      <a:pt x="372" y="108"/>
                    </a:lnTo>
                    <a:lnTo>
                      <a:pt x="372" y="126"/>
                    </a:lnTo>
                    <a:lnTo>
                      <a:pt x="360" y="150"/>
                    </a:lnTo>
                    <a:lnTo>
                      <a:pt x="324" y="162"/>
                    </a:lnTo>
                    <a:lnTo>
                      <a:pt x="330" y="198"/>
                    </a:lnTo>
                    <a:lnTo>
                      <a:pt x="324" y="222"/>
                    </a:lnTo>
                    <a:lnTo>
                      <a:pt x="306" y="234"/>
                    </a:lnTo>
                    <a:lnTo>
                      <a:pt x="306" y="246"/>
                    </a:lnTo>
                    <a:lnTo>
                      <a:pt x="306" y="25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1" name="Freeform 427"/>
              <p:cNvSpPr>
                <a:spLocks noChangeAspect="1"/>
              </p:cNvSpPr>
              <p:nvPr/>
            </p:nvSpPr>
            <p:spPr bwMode="auto">
              <a:xfrm>
                <a:off x="2541" y="2022"/>
                <a:ext cx="456" cy="246"/>
              </a:xfrm>
              <a:custGeom>
                <a:avLst/>
                <a:gdLst>
                  <a:gd name="T0" fmla="*/ 414 w 456"/>
                  <a:gd name="T1" fmla="*/ 12 h 246"/>
                  <a:gd name="T2" fmla="*/ 438 w 456"/>
                  <a:gd name="T3" fmla="*/ 24 h 246"/>
                  <a:gd name="T4" fmla="*/ 426 w 456"/>
                  <a:gd name="T5" fmla="*/ 48 h 246"/>
                  <a:gd name="T6" fmla="*/ 456 w 456"/>
                  <a:gd name="T7" fmla="*/ 78 h 246"/>
                  <a:gd name="T8" fmla="*/ 456 w 456"/>
                  <a:gd name="T9" fmla="*/ 246 h 246"/>
                  <a:gd name="T10" fmla="*/ 0 w 456"/>
                  <a:gd name="T11" fmla="*/ 234 h 246"/>
                  <a:gd name="T12" fmla="*/ 12 w 456"/>
                  <a:gd name="T13" fmla="*/ 0 h 246"/>
                  <a:gd name="T14" fmla="*/ 414 w 456"/>
                  <a:gd name="T15" fmla="*/ 12 h 2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6"/>
                  <a:gd name="T25" fmla="*/ 0 h 246"/>
                  <a:gd name="T26" fmla="*/ 456 w 456"/>
                  <a:gd name="T27" fmla="*/ 246 h 2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6" h="246">
                    <a:moveTo>
                      <a:pt x="414" y="12"/>
                    </a:moveTo>
                    <a:lnTo>
                      <a:pt x="438" y="24"/>
                    </a:lnTo>
                    <a:lnTo>
                      <a:pt x="426" y="48"/>
                    </a:lnTo>
                    <a:lnTo>
                      <a:pt x="456" y="78"/>
                    </a:lnTo>
                    <a:lnTo>
                      <a:pt x="456" y="246"/>
                    </a:lnTo>
                    <a:lnTo>
                      <a:pt x="0" y="234"/>
                    </a:lnTo>
                    <a:lnTo>
                      <a:pt x="12" y="0"/>
                    </a:lnTo>
                    <a:lnTo>
                      <a:pt x="414" y="1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2" name="Freeform 428"/>
              <p:cNvSpPr>
                <a:spLocks noChangeAspect="1"/>
              </p:cNvSpPr>
              <p:nvPr/>
            </p:nvSpPr>
            <p:spPr bwMode="auto">
              <a:xfrm>
                <a:off x="2541" y="2022"/>
                <a:ext cx="456" cy="246"/>
              </a:xfrm>
              <a:custGeom>
                <a:avLst/>
                <a:gdLst>
                  <a:gd name="T0" fmla="*/ 414 w 456"/>
                  <a:gd name="T1" fmla="*/ 12 h 246"/>
                  <a:gd name="T2" fmla="*/ 438 w 456"/>
                  <a:gd name="T3" fmla="*/ 24 h 246"/>
                  <a:gd name="T4" fmla="*/ 426 w 456"/>
                  <a:gd name="T5" fmla="*/ 48 h 246"/>
                  <a:gd name="T6" fmla="*/ 456 w 456"/>
                  <a:gd name="T7" fmla="*/ 78 h 246"/>
                  <a:gd name="T8" fmla="*/ 456 w 456"/>
                  <a:gd name="T9" fmla="*/ 246 h 246"/>
                  <a:gd name="T10" fmla="*/ 0 w 456"/>
                  <a:gd name="T11" fmla="*/ 234 h 246"/>
                  <a:gd name="T12" fmla="*/ 12 w 456"/>
                  <a:gd name="T13" fmla="*/ 0 h 246"/>
                  <a:gd name="T14" fmla="*/ 414 w 456"/>
                  <a:gd name="T15" fmla="*/ 12 h 246"/>
                  <a:gd name="T16" fmla="*/ 414 w 456"/>
                  <a:gd name="T17" fmla="*/ 18 h 2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6"/>
                  <a:gd name="T28" fmla="*/ 0 h 246"/>
                  <a:gd name="T29" fmla="*/ 456 w 456"/>
                  <a:gd name="T30" fmla="*/ 246 h 2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6" h="246">
                    <a:moveTo>
                      <a:pt x="414" y="12"/>
                    </a:moveTo>
                    <a:lnTo>
                      <a:pt x="438" y="24"/>
                    </a:lnTo>
                    <a:lnTo>
                      <a:pt x="426" y="48"/>
                    </a:lnTo>
                    <a:lnTo>
                      <a:pt x="456" y="78"/>
                    </a:lnTo>
                    <a:lnTo>
                      <a:pt x="456" y="246"/>
                    </a:lnTo>
                    <a:lnTo>
                      <a:pt x="0" y="234"/>
                    </a:lnTo>
                    <a:lnTo>
                      <a:pt x="12" y="0"/>
                    </a:lnTo>
                    <a:lnTo>
                      <a:pt x="414" y="12"/>
                    </a:lnTo>
                    <a:lnTo>
                      <a:pt x="414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3" name="Freeform 429"/>
              <p:cNvSpPr>
                <a:spLocks noChangeAspect="1"/>
              </p:cNvSpPr>
              <p:nvPr/>
            </p:nvSpPr>
            <p:spPr bwMode="auto">
              <a:xfrm>
                <a:off x="3321" y="2064"/>
                <a:ext cx="450" cy="228"/>
              </a:xfrm>
              <a:custGeom>
                <a:avLst/>
                <a:gdLst>
                  <a:gd name="T0" fmla="*/ 360 w 450"/>
                  <a:gd name="T1" fmla="*/ 186 h 228"/>
                  <a:gd name="T2" fmla="*/ 84 w 450"/>
                  <a:gd name="T3" fmla="*/ 210 h 228"/>
                  <a:gd name="T4" fmla="*/ 84 w 450"/>
                  <a:gd name="T5" fmla="*/ 222 h 228"/>
                  <a:gd name="T6" fmla="*/ 0 w 450"/>
                  <a:gd name="T7" fmla="*/ 228 h 228"/>
                  <a:gd name="T8" fmla="*/ 6 w 450"/>
                  <a:gd name="T9" fmla="*/ 222 h 228"/>
                  <a:gd name="T10" fmla="*/ 18 w 450"/>
                  <a:gd name="T11" fmla="*/ 222 h 228"/>
                  <a:gd name="T12" fmla="*/ 12 w 450"/>
                  <a:gd name="T13" fmla="*/ 192 h 228"/>
                  <a:gd name="T14" fmla="*/ 12 w 450"/>
                  <a:gd name="T15" fmla="*/ 186 h 228"/>
                  <a:gd name="T16" fmla="*/ 24 w 450"/>
                  <a:gd name="T17" fmla="*/ 168 h 228"/>
                  <a:gd name="T18" fmla="*/ 60 w 450"/>
                  <a:gd name="T19" fmla="*/ 180 h 228"/>
                  <a:gd name="T20" fmla="*/ 54 w 450"/>
                  <a:gd name="T21" fmla="*/ 156 h 228"/>
                  <a:gd name="T22" fmla="*/ 78 w 450"/>
                  <a:gd name="T23" fmla="*/ 144 h 228"/>
                  <a:gd name="T24" fmla="*/ 72 w 450"/>
                  <a:gd name="T25" fmla="*/ 132 h 228"/>
                  <a:gd name="T26" fmla="*/ 78 w 450"/>
                  <a:gd name="T27" fmla="*/ 120 h 228"/>
                  <a:gd name="T28" fmla="*/ 84 w 450"/>
                  <a:gd name="T29" fmla="*/ 120 h 228"/>
                  <a:gd name="T30" fmla="*/ 90 w 450"/>
                  <a:gd name="T31" fmla="*/ 114 h 228"/>
                  <a:gd name="T32" fmla="*/ 102 w 450"/>
                  <a:gd name="T33" fmla="*/ 120 h 228"/>
                  <a:gd name="T34" fmla="*/ 102 w 450"/>
                  <a:gd name="T35" fmla="*/ 108 h 228"/>
                  <a:gd name="T36" fmla="*/ 138 w 450"/>
                  <a:gd name="T37" fmla="*/ 120 h 228"/>
                  <a:gd name="T38" fmla="*/ 150 w 450"/>
                  <a:gd name="T39" fmla="*/ 102 h 228"/>
                  <a:gd name="T40" fmla="*/ 162 w 450"/>
                  <a:gd name="T41" fmla="*/ 108 h 228"/>
                  <a:gd name="T42" fmla="*/ 180 w 450"/>
                  <a:gd name="T43" fmla="*/ 84 h 228"/>
                  <a:gd name="T44" fmla="*/ 186 w 450"/>
                  <a:gd name="T45" fmla="*/ 96 h 228"/>
                  <a:gd name="T46" fmla="*/ 204 w 450"/>
                  <a:gd name="T47" fmla="*/ 96 h 228"/>
                  <a:gd name="T48" fmla="*/ 234 w 450"/>
                  <a:gd name="T49" fmla="*/ 48 h 228"/>
                  <a:gd name="T50" fmla="*/ 228 w 450"/>
                  <a:gd name="T51" fmla="*/ 36 h 228"/>
                  <a:gd name="T52" fmla="*/ 264 w 450"/>
                  <a:gd name="T53" fmla="*/ 24 h 228"/>
                  <a:gd name="T54" fmla="*/ 264 w 450"/>
                  <a:gd name="T55" fmla="*/ 0 h 228"/>
                  <a:gd name="T56" fmla="*/ 288 w 450"/>
                  <a:gd name="T57" fmla="*/ 0 h 228"/>
                  <a:gd name="T58" fmla="*/ 300 w 450"/>
                  <a:gd name="T59" fmla="*/ 18 h 228"/>
                  <a:gd name="T60" fmla="*/ 336 w 450"/>
                  <a:gd name="T61" fmla="*/ 30 h 228"/>
                  <a:gd name="T62" fmla="*/ 384 w 450"/>
                  <a:gd name="T63" fmla="*/ 12 h 228"/>
                  <a:gd name="T64" fmla="*/ 402 w 450"/>
                  <a:gd name="T65" fmla="*/ 36 h 228"/>
                  <a:gd name="T66" fmla="*/ 402 w 450"/>
                  <a:gd name="T67" fmla="*/ 36 h 228"/>
                  <a:gd name="T68" fmla="*/ 414 w 450"/>
                  <a:gd name="T69" fmla="*/ 72 h 228"/>
                  <a:gd name="T70" fmla="*/ 450 w 450"/>
                  <a:gd name="T71" fmla="*/ 102 h 228"/>
                  <a:gd name="T72" fmla="*/ 390 w 450"/>
                  <a:gd name="T73" fmla="*/ 174 h 228"/>
                  <a:gd name="T74" fmla="*/ 360 w 450"/>
                  <a:gd name="T75" fmla="*/ 186 h 2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0"/>
                  <a:gd name="T115" fmla="*/ 0 h 228"/>
                  <a:gd name="T116" fmla="*/ 450 w 450"/>
                  <a:gd name="T117" fmla="*/ 228 h 2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0" h="228">
                    <a:moveTo>
                      <a:pt x="360" y="186"/>
                    </a:moveTo>
                    <a:lnTo>
                      <a:pt x="84" y="210"/>
                    </a:lnTo>
                    <a:lnTo>
                      <a:pt x="84" y="222"/>
                    </a:lnTo>
                    <a:lnTo>
                      <a:pt x="0" y="228"/>
                    </a:lnTo>
                    <a:lnTo>
                      <a:pt x="6" y="222"/>
                    </a:lnTo>
                    <a:lnTo>
                      <a:pt x="18" y="222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24" y="168"/>
                    </a:lnTo>
                    <a:lnTo>
                      <a:pt x="60" y="180"/>
                    </a:lnTo>
                    <a:lnTo>
                      <a:pt x="54" y="156"/>
                    </a:lnTo>
                    <a:lnTo>
                      <a:pt x="78" y="144"/>
                    </a:lnTo>
                    <a:lnTo>
                      <a:pt x="72" y="132"/>
                    </a:lnTo>
                    <a:lnTo>
                      <a:pt x="78" y="120"/>
                    </a:lnTo>
                    <a:lnTo>
                      <a:pt x="84" y="120"/>
                    </a:lnTo>
                    <a:lnTo>
                      <a:pt x="90" y="114"/>
                    </a:lnTo>
                    <a:lnTo>
                      <a:pt x="102" y="120"/>
                    </a:lnTo>
                    <a:lnTo>
                      <a:pt x="102" y="108"/>
                    </a:lnTo>
                    <a:lnTo>
                      <a:pt x="138" y="120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0" y="84"/>
                    </a:lnTo>
                    <a:lnTo>
                      <a:pt x="186" y="96"/>
                    </a:lnTo>
                    <a:lnTo>
                      <a:pt x="204" y="96"/>
                    </a:lnTo>
                    <a:lnTo>
                      <a:pt x="234" y="48"/>
                    </a:lnTo>
                    <a:lnTo>
                      <a:pt x="228" y="36"/>
                    </a:lnTo>
                    <a:lnTo>
                      <a:pt x="264" y="24"/>
                    </a:lnTo>
                    <a:lnTo>
                      <a:pt x="264" y="0"/>
                    </a:lnTo>
                    <a:lnTo>
                      <a:pt x="288" y="0"/>
                    </a:lnTo>
                    <a:lnTo>
                      <a:pt x="300" y="18"/>
                    </a:lnTo>
                    <a:lnTo>
                      <a:pt x="336" y="30"/>
                    </a:lnTo>
                    <a:lnTo>
                      <a:pt x="384" y="12"/>
                    </a:lnTo>
                    <a:lnTo>
                      <a:pt x="402" y="36"/>
                    </a:lnTo>
                    <a:lnTo>
                      <a:pt x="414" y="72"/>
                    </a:lnTo>
                    <a:lnTo>
                      <a:pt x="450" y="102"/>
                    </a:lnTo>
                    <a:lnTo>
                      <a:pt x="390" y="174"/>
                    </a:lnTo>
                    <a:lnTo>
                      <a:pt x="360" y="18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4" name="Freeform 430"/>
              <p:cNvSpPr>
                <a:spLocks noChangeAspect="1"/>
              </p:cNvSpPr>
              <p:nvPr/>
            </p:nvSpPr>
            <p:spPr bwMode="auto">
              <a:xfrm>
                <a:off x="3321" y="2064"/>
                <a:ext cx="450" cy="228"/>
              </a:xfrm>
              <a:custGeom>
                <a:avLst/>
                <a:gdLst>
                  <a:gd name="T0" fmla="*/ 360 w 450"/>
                  <a:gd name="T1" fmla="*/ 186 h 228"/>
                  <a:gd name="T2" fmla="*/ 84 w 450"/>
                  <a:gd name="T3" fmla="*/ 210 h 228"/>
                  <a:gd name="T4" fmla="*/ 84 w 450"/>
                  <a:gd name="T5" fmla="*/ 222 h 228"/>
                  <a:gd name="T6" fmla="*/ 0 w 450"/>
                  <a:gd name="T7" fmla="*/ 228 h 228"/>
                  <a:gd name="T8" fmla="*/ 6 w 450"/>
                  <a:gd name="T9" fmla="*/ 222 h 228"/>
                  <a:gd name="T10" fmla="*/ 18 w 450"/>
                  <a:gd name="T11" fmla="*/ 222 h 228"/>
                  <a:gd name="T12" fmla="*/ 12 w 450"/>
                  <a:gd name="T13" fmla="*/ 192 h 228"/>
                  <a:gd name="T14" fmla="*/ 12 w 450"/>
                  <a:gd name="T15" fmla="*/ 186 h 228"/>
                  <a:gd name="T16" fmla="*/ 24 w 450"/>
                  <a:gd name="T17" fmla="*/ 168 h 228"/>
                  <a:gd name="T18" fmla="*/ 60 w 450"/>
                  <a:gd name="T19" fmla="*/ 180 h 228"/>
                  <a:gd name="T20" fmla="*/ 54 w 450"/>
                  <a:gd name="T21" fmla="*/ 156 h 228"/>
                  <a:gd name="T22" fmla="*/ 78 w 450"/>
                  <a:gd name="T23" fmla="*/ 144 h 228"/>
                  <a:gd name="T24" fmla="*/ 72 w 450"/>
                  <a:gd name="T25" fmla="*/ 132 h 228"/>
                  <a:gd name="T26" fmla="*/ 78 w 450"/>
                  <a:gd name="T27" fmla="*/ 120 h 228"/>
                  <a:gd name="T28" fmla="*/ 84 w 450"/>
                  <a:gd name="T29" fmla="*/ 120 h 228"/>
                  <a:gd name="T30" fmla="*/ 90 w 450"/>
                  <a:gd name="T31" fmla="*/ 114 h 228"/>
                  <a:gd name="T32" fmla="*/ 102 w 450"/>
                  <a:gd name="T33" fmla="*/ 120 h 228"/>
                  <a:gd name="T34" fmla="*/ 102 w 450"/>
                  <a:gd name="T35" fmla="*/ 108 h 228"/>
                  <a:gd name="T36" fmla="*/ 138 w 450"/>
                  <a:gd name="T37" fmla="*/ 120 h 228"/>
                  <a:gd name="T38" fmla="*/ 150 w 450"/>
                  <a:gd name="T39" fmla="*/ 102 h 228"/>
                  <a:gd name="T40" fmla="*/ 162 w 450"/>
                  <a:gd name="T41" fmla="*/ 108 h 228"/>
                  <a:gd name="T42" fmla="*/ 180 w 450"/>
                  <a:gd name="T43" fmla="*/ 84 h 228"/>
                  <a:gd name="T44" fmla="*/ 186 w 450"/>
                  <a:gd name="T45" fmla="*/ 96 h 228"/>
                  <a:gd name="T46" fmla="*/ 204 w 450"/>
                  <a:gd name="T47" fmla="*/ 96 h 228"/>
                  <a:gd name="T48" fmla="*/ 234 w 450"/>
                  <a:gd name="T49" fmla="*/ 48 h 228"/>
                  <a:gd name="T50" fmla="*/ 228 w 450"/>
                  <a:gd name="T51" fmla="*/ 36 h 228"/>
                  <a:gd name="T52" fmla="*/ 264 w 450"/>
                  <a:gd name="T53" fmla="*/ 24 h 228"/>
                  <a:gd name="T54" fmla="*/ 264 w 450"/>
                  <a:gd name="T55" fmla="*/ 0 h 228"/>
                  <a:gd name="T56" fmla="*/ 288 w 450"/>
                  <a:gd name="T57" fmla="*/ 0 h 228"/>
                  <a:gd name="T58" fmla="*/ 300 w 450"/>
                  <a:gd name="T59" fmla="*/ 18 h 228"/>
                  <a:gd name="T60" fmla="*/ 336 w 450"/>
                  <a:gd name="T61" fmla="*/ 30 h 228"/>
                  <a:gd name="T62" fmla="*/ 384 w 450"/>
                  <a:gd name="T63" fmla="*/ 12 h 228"/>
                  <a:gd name="T64" fmla="*/ 402 w 450"/>
                  <a:gd name="T65" fmla="*/ 36 h 228"/>
                  <a:gd name="T66" fmla="*/ 408 w 450"/>
                  <a:gd name="T67" fmla="*/ 36 h 228"/>
                  <a:gd name="T68" fmla="*/ 402 w 450"/>
                  <a:gd name="T69" fmla="*/ 36 h 228"/>
                  <a:gd name="T70" fmla="*/ 414 w 450"/>
                  <a:gd name="T71" fmla="*/ 72 h 228"/>
                  <a:gd name="T72" fmla="*/ 450 w 450"/>
                  <a:gd name="T73" fmla="*/ 102 h 228"/>
                  <a:gd name="T74" fmla="*/ 390 w 450"/>
                  <a:gd name="T75" fmla="*/ 174 h 228"/>
                  <a:gd name="T76" fmla="*/ 360 w 450"/>
                  <a:gd name="T77" fmla="*/ 186 h 228"/>
                  <a:gd name="T78" fmla="*/ 360 w 450"/>
                  <a:gd name="T79" fmla="*/ 192 h 2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0"/>
                  <a:gd name="T121" fmla="*/ 0 h 228"/>
                  <a:gd name="T122" fmla="*/ 450 w 450"/>
                  <a:gd name="T123" fmla="*/ 228 h 2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0" h="228">
                    <a:moveTo>
                      <a:pt x="360" y="186"/>
                    </a:moveTo>
                    <a:lnTo>
                      <a:pt x="84" y="210"/>
                    </a:lnTo>
                    <a:lnTo>
                      <a:pt x="84" y="222"/>
                    </a:lnTo>
                    <a:lnTo>
                      <a:pt x="0" y="228"/>
                    </a:lnTo>
                    <a:lnTo>
                      <a:pt x="6" y="222"/>
                    </a:lnTo>
                    <a:lnTo>
                      <a:pt x="18" y="222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24" y="168"/>
                    </a:lnTo>
                    <a:lnTo>
                      <a:pt x="60" y="180"/>
                    </a:lnTo>
                    <a:lnTo>
                      <a:pt x="54" y="156"/>
                    </a:lnTo>
                    <a:lnTo>
                      <a:pt x="78" y="144"/>
                    </a:lnTo>
                    <a:lnTo>
                      <a:pt x="72" y="132"/>
                    </a:lnTo>
                    <a:lnTo>
                      <a:pt x="78" y="120"/>
                    </a:lnTo>
                    <a:lnTo>
                      <a:pt x="84" y="120"/>
                    </a:lnTo>
                    <a:lnTo>
                      <a:pt x="90" y="114"/>
                    </a:lnTo>
                    <a:lnTo>
                      <a:pt x="102" y="120"/>
                    </a:lnTo>
                    <a:lnTo>
                      <a:pt x="102" y="108"/>
                    </a:lnTo>
                    <a:lnTo>
                      <a:pt x="138" y="120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0" y="84"/>
                    </a:lnTo>
                    <a:lnTo>
                      <a:pt x="186" y="96"/>
                    </a:lnTo>
                    <a:lnTo>
                      <a:pt x="204" y="96"/>
                    </a:lnTo>
                    <a:lnTo>
                      <a:pt x="234" y="48"/>
                    </a:lnTo>
                    <a:lnTo>
                      <a:pt x="228" y="36"/>
                    </a:lnTo>
                    <a:lnTo>
                      <a:pt x="264" y="24"/>
                    </a:lnTo>
                    <a:lnTo>
                      <a:pt x="264" y="0"/>
                    </a:lnTo>
                    <a:lnTo>
                      <a:pt x="288" y="0"/>
                    </a:lnTo>
                    <a:lnTo>
                      <a:pt x="300" y="18"/>
                    </a:lnTo>
                    <a:lnTo>
                      <a:pt x="336" y="30"/>
                    </a:lnTo>
                    <a:lnTo>
                      <a:pt x="384" y="12"/>
                    </a:lnTo>
                    <a:lnTo>
                      <a:pt x="402" y="36"/>
                    </a:lnTo>
                    <a:lnTo>
                      <a:pt x="408" y="36"/>
                    </a:lnTo>
                    <a:lnTo>
                      <a:pt x="402" y="36"/>
                    </a:lnTo>
                    <a:lnTo>
                      <a:pt x="414" y="72"/>
                    </a:lnTo>
                    <a:lnTo>
                      <a:pt x="450" y="102"/>
                    </a:lnTo>
                    <a:lnTo>
                      <a:pt x="390" y="174"/>
                    </a:lnTo>
                    <a:lnTo>
                      <a:pt x="360" y="186"/>
                    </a:lnTo>
                    <a:lnTo>
                      <a:pt x="360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5" name="Freeform 431"/>
              <p:cNvSpPr>
                <a:spLocks noChangeAspect="1"/>
              </p:cNvSpPr>
              <p:nvPr/>
            </p:nvSpPr>
            <p:spPr bwMode="auto">
              <a:xfrm>
                <a:off x="3039" y="2574"/>
                <a:ext cx="348" cy="306"/>
              </a:xfrm>
              <a:custGeom>
                <a:avLst/>
                <a:gdLst>
                  <a:gd name="T0" fmla="*/ 306 w 348"/>
                  <a:gd name="T1" fmla="*/ 210 h 306"/>
                  <a:gd name="T2" fmla="*/ 264 w 348"/>
                  <a:gd name="T3" fmla="*/ 198 h 306"/>
                  <a:gd name="T4" fmla="*/ 246 w 348"/>
                  <a:gd name="T5" fmla="*/ 216 h 306"/>
                  <a:gd name="T6" fmla="*/ 270 w 348"/>
                  <a:gd name="T7" fmla="*/ 228 h 306"/>
                  <a:gd name="T8" fmla="*/ 300 w 348"/>
                  <a:gd name="T9" fmla="*/ 216 h 306"/>
                  <a:gd name="T10" fmla="*/ 288 w 348"/>
                  <a:gd name="T11" fmla="*/ 228 h 306"/>
                  <a:gd name="T12" fmla="*/ 306 w 348"/>
                  <a:gd name="T13" fmla="*/ 234 h 306"/>
                  <a:gd name="T14" fmla="*/ 312 w 348"/>
                  <a:gd name="T15" fmla="*/ 222 h 306"/>
                  <a:gd name="T16" fmla="*/ 330 w 348"/>
                  <a:gd name="T17" fmla="*/ 210 h 306"/>
                  <a:gd name="T18" fmla="*/ 336 w 348"/>
                  <a:gd name="T19" fmla="*/ 234 h 306"/>
                  <a:gd name="T20" fmla="*/ 306 w 348"/>
                  <a:gd name="T21" fmla="*/ 258 h 306"/>
                  <a:gd name="T22" fmla="*/ 312 w 348"/>
                  <a:gd name="T23" fmla="*/ 270 h 306"/>
                  <a:gd name="T24" fmla="*/ 348 w 348"/>
                  <a:gd name="T25" fmla="*/ 288 h 306"/>
                  <a:gd name="T26" fmla="*/ 342 w 348"/>
                  <a:gd name="T27" fmla="*/ 300 h 306"/>
                  <a:gd name="T28" fmla="*/ 336 w 348"/>
                  <a:gd name="T29" fmla="*/ 294 h 306"/>
                  <a:gd name="T30" fmla="*/ 324 w 348"/>
                  <a:gd name="T31" fmla="*/ 306 h 306"/>
                  <a:gd name="T32" fmla="*/ 318 w 348"/>
                  <a:gd name="T33" fmla="*/ 282 h 306"/>
                  <a:gd name="T34" fmla="*/ 276 w 348"/>
                  <a:gd name="T35" fmla="*/ 270 h 306"/>
                  <a:gd name="T36" fmla="*/ 282 w 348"/>
                  <a:gd name="T37" fmla="*/ 288 h 306"/>
                  <a:gd name="T38" fmla="*/ 270 w 348"/>
                  <a:gd name="T39" fmla="*/ 300 h 306"/>
                  <a:gd name="T40" fmla="*/ 258 w 348"/>
                  <a:gd name="T41" fmla="*/ 282 h 306"/>
                  <a:gd name="T42" fmla="*/ 252 w 348"/>
                  <a:gd name="T43" fmla="*/ 294 h 306"/>
                  <a:gd name="T44" fmla="*/ 240 w 348"/>
                  <a:gd name="T45" fmla="*/ 282 h 306"/>
                  <a:gd name="T46" fmla="*/ 234 w 348"/>
                  <a:gd name="T47" fmla="*/ 300 h 306"/>
                  <a:gd name="T48" fmla="*/ 222 w 348"/>
                  <a:gd name="T49" fmla="*/ 300 h 306"/>
                  <a:gd name="T50" fmla="*/ 204 w 348"/>
                  <a:gd name="T51" fmla="*/ 294 h 306"/>
                  <a:gd name="T52" fmla="*/ 192 w 348"/>
                  <a:gd name="T53" fmla="*/ 270 h 306"/>
                  <a:gd name="T54" fmla="*/ 174 w 348"/>
                  <a:gd name="T55" fmla="*/ 270 h 306"/>
                  <a:gd name="T56" fmla="*/ 174 w 348"/>
                  <a:gd name="T57" fmla="*/ 252 h 306"/>
                  <a:gd name="T58" fmla="*/ 156 w 348"/>
                  <a:gd name="T59" fmla="*/ 258 h 306"/>
                  <a:gd name="T60" fmla="*/ 156 w 348"/>
                  <a:gd name="T61" fmla="*/ 246 h 306"/>
                  <a:gd name="T62" fmla="*/ 132 w 348"/>
                  <a:gd name="T63" fmla="*/ 252 h 306"/>
                  <a:gd name="T64" fmla="*/ 144 w 348"/>
                  <a:gd name="T65" fmla="*/ 264 h 306"/>
                  <a:gd name="T66" fmla="*/ 126 w 348"/>
                  <a:gd name="T67" fmla="*/ 270 h 306"/>
                  <a:gd name="T68" fmla="*/ 66 w 348"/>
                  <a:gd name="T69" fmla="*/ 252 h 306"/>
                  <a:gd name="T70" fmla="*/ 18 w 348"/>
                  <a:gd name="T71" fmla="*/ 258 h 306"/>
                  <a:gd name="T72" fmla="*/ 12 w 348"/>
                  <a:gd name="T73" fmla="*/ 252 h 306"/>
                  <a:gd name="T74" fmla="*/ 30 w 348"/>
                  <a:gd name="T75" fmla="*/ 234 h 306"/>
                  <a:gd name="T76" fmla="*/ 24 w 348"/>
                  <a:gd name="T77" fmla="*/ 192 h 306"/>
                  <a:gd name="T78" fmla="*/ 36 w 348"/>
                  <a:gd name="T79" fmla="*/ 156 h 306"/>
                  <a:gd name="T80" fmla="*/ 0 w 348"/>
                  <a:gd name="T81" fmla="*/ 84 h 306"/>
                  <a:gd name="T82" fmla="*/ 0 w 348"/>
                  <a:gd name="T83" fmla="*/ 6 h 306"/>
                  <a:gd name="T84" fmla="*/ 186 w 348"/>
                  <a:gd name="T85" fmla="*/ 0 h 306"/>
                  <a:gd name="T86" fmla="*/ 192 w 348"/>
                  <a:gd name="T87" fmla="*/ 6 h 306"/>
                  <a:gd name="T88" fmla="*/ 192 w 348"/>
                  <a:gd name="T89" fmla="*/ 30 h 306"/>
                  <a:gd name="T90" fmla="*/ 198 w 348"/>
                  <a:gd name="T91" fmla="*/ 30 h 306"/>
                  <a:gd name="T92" fmla="*/ 192 w 348"/>
                  <a:gd name="T93" fmla="*/ 36 h 306"/>
                  <a:gd name="T94" fmla="*/ 210 w 348"/>
                  <a:gd name="T95" fmla="*/ 54 h 306"/>
                  <a:gd name="T96" fmla="*/ 192 w 348"/>
                  <a:gd name="T97" fmla="*/ 60 h 306"/>
                  <a:gd name="T98" fmla="*/ 204 w 348"/>
                  <a:gd name="T99" fmla="*/ 66 h 306"/>
                  <a:gd name="T100" fmla="*/ 174 w 348"/>
                  <a:gd name="T101" fmla="*/ 108 h 306"/>
                  <a:gd name="T102" fmla="*/ 168 w 348"/>
                  <a:gd name="T103" fmla="*/ 156 h 306"/>
                  <a:gd name="T104" fmla="*/ 288 w 348"/>
                  <a:gd name="T105" fmla="*/ 150 h 306"/>
                  <a:gd name="T106" fmla="*/ 288 w 348"/>
                  <a:gd name="T107" fmla="*/ 174 h 306"/>
                  <a:gd name="T108" fmla="*/ 306 w 348"/>
                  <a:gd name="T109" fmla="*/ 210 h 3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8"/>
                  <a:gd name="T166" fmla="*/ 0 h 306"/>
                  <a:gd name="T167" fmla="*/ 348 w 348"/>
                  <a:gd name="T168" fmla="*/ 306 h 3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8" h="306">
                    <a:moveTo>
                      <a:pt x="306" y="210"/>
                    </a:moveTo>
                    <a:lnTo>
                      <a:pt x="264" y="198"/>
                    </a:lnTo>
                    <a:lnTo>
                      <a:pt x="246" y="216"/>
                    </a:lnTo>
                    <a:lnTo>
                      <a:pt x="270" y="228"/>
                    </a:lnTo>
                    <a:lnTo>
                      <a:pt x="300" y="216"/>
                    </a:lnTo>
                    <a:lnTo>
                      <a:pt x="288" y="228"/>
                    </a:lnTo>
                    <a:lnTo>
                      <a:pt x="306" y="234"/>
                    </a:lnTo>
                    <a:lnTo>
                      <a:pt x="312" y="222"/>
                    </a:lnTo>
                    <a:lnTo>
                      <a:pt x="330" y="210"/>
                    </a:lnTo>
                    <a:lnTo>
                      <a:pt x="336" y="234"/>
                    </a:lnTo>
                    <a:lnTo>
                      <a:pt x="306" y="258"/>
                    </a:lnTo>
                    <a:lnTo>
                      <a:pt x="312" y="270"/>
                    </a:lnTo>
                    <a:lnTo>
                      <a:pt x="348" y="288"/>
                    </a:lnTo>
                    <a:lnTo>
                      <a:pt x="342" y="300"/>
                    </a:lnTo>
                    <a:lnTo>
                      <a:pt x="336" y="294"/>
                    </a:lnTo>
                    <a:lnTo>
                      <a:pt x="324" y="306"/>
                    </a:lnTo>
                    <a:lnTo>
                      <a:pt x="318" y="282"/>
                    </a:lnTo>
                    <a:lnTo>
                      <a:pt x="276" y="270"/>
                    </a:lnTo>
                    <a:lnTo>
                      <a:pt x="282" y="288"/>
                    </a:lnTo>
                    <a:lnTo>
                      <a:pt x="270" y="300"/>
                    </a:lnTo>
                    <a:lnTo>
                      <a:pt x="258" y="282"/>
                    </a:lnTo>
                    <a:lnTo>
                      <a:pt x="252" y="294"/>
                    </a:lnTo>
                    <a:lnTo>
                      <a:pt x="240" y="282"/>
                    </a:lnTo>
                    <a:lnTo>
                      <a:pt x="234" y="300"/>
                    </a:lnTo>
                    <a:lnTo>
                      <a:pt x="222" y="300"/>
                    </a:lnTo>
                    <a:lnTo>
                      <a:pt x="204" y="294"/>
                    </a:lnTo>
                    <a:lnTo>
                      <a:pt x="192" y="270"/>
                    </a:lnTo>
                    <a:lnTo>
                      <a:pt x="174" y="270"/>
                    </a:lnTo>
                    <a:lnTo>
                      <a:pt x="174" y="252"/>
                    </a:lnTo>
                    <a:lnTo>
                      <a:pt x="156" y="258"/>
                    </a:lnTo>
                    <a:lnTo>
                      <a:pt x="156" y="246"/>
                    </a:lnTo>
                    <a:lnTo>
                      <a:pt x="132" y="252"/>
                    </a:lnTo>
                    <a:lnTo>
                      <a:pt x="144" y="264"/>
                    </a:lnTo>
                    <a:lnTo>
                      <a:pt x="126" y="270"/>
                    </a:lnTo>
                    <a:lnTo>
                      <a:pt x="66" y="252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24" y="192"/>
                    </a:lnTo>
                    <a:lnTo>
                      <a:pt x="36" y="156"/>
                    </a:lnTo>
                    <a:lnTo>
                      <a:pt x="0" y="84"/>
                    </a:lnTo>
                    <a:lnTo>
                      <a:pt x="0" y="6"/>
                    </a:lnTo>
                    <a:lnTo>
                      <a:pt x="186" y="0"/>
                    </a:lnTo>
                    <a:lnTo>
                      <a:pt x="192" y="6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192" y="36"/>
                    </a:lnTo>
                    <a:lnTo>
                      <a:pt x="210" y="54"/>
                    </a:lnTo>
                    <a:lnTo>
                      <a:pt x="192" y="60"/>
                    </a:lnTo>
                    <a:lnTo>
                      <a:pt x="204" y="66"/>
                    </a:lnTo>
                    <a:lnTo>
                      <a:pt x="174" y="108"/>
                    </a:lnTo>
                    <a:lnTo>
                      <a:pt x="168" y="156"/>
                    </a:lnTo>
                    <a:lnTo>
                      <a:pt x="288" y="150"/>
                    </a:lnTo>
                    <a:lnTo>
                      <a:pt x="288" y="174"/>
                    </a:lnTo>
                    <a:lnTo>
                      <a:pt x="306" y="21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6" name="Freeform 432"/>
              <p:cNvSpPr>
                <a:spLocks noChangeAspect="1"/>
              </p:cNvSpPr>
              <p:nvPr/>
            </p:nvSpPr>
            <p:spPr bwMode="auto">
              <a:xfrm>
                <a:off x="3039" y="2574"/>
                <a:ext cx="348" cy="306"/>
              </a:xfrm>
              <a:custGeom>
                <a:avLst/>
                <a:gdLst>
                  <a:gd name="T0" fmla="*/ 306 w 348"/>
                  <a:gd name="T1" fmla="*/ 210 h 306"/>
                  <a:gd name="T2" fmla="*/ 264 w 348"/>
                  <a:gd name="T3" fmla="*/ 198 h 306"/>
                  <a:gd name="T4" fmla="*/ 246 w 348"/>
                  <a:gd name="T5" fmla="*/ 216 h 306"/>
                  <a:gd name="T6" fmla="*/ 270 w 348"/>
                  <a:gd name="T7" fmla="*/ 228 h 306"/>
                  <a:gd name="T8" fmla="*/ 300 w 348"/>
                  <a:gd name="T9" fmla="*/ 216 h 306"/>
                  <a:gd name="T10" fmla="*/ 288 w 348"/>
                  <a:gd name="T11" fmla="*/ 228 h 306"/>
                  <a:gd name="T12" fmla="*/ 306 w 348"/>
                  <a:gd name="T13" fmla="*/ 234 h 306"/>
                  <a:gd name="T14" fmla="*/ 312 w 348"/>
                  <a:gd name="T15" fmla="*/ 222 h 306"/>
                  <a:gd name="T16" fmla="*/ 330 w 348"/>
                  <a:gd name="T17" fmla="*/ 210 h 306"/>
                  <a:gd name="T18" fmla="*/ 336 w 348"/>
                  <a:gd name="T19" fmla="*/ 234 h 306"/>
                  <a:gd name="T20" fmla="*/ 306 w 348"/>
                  <a:gd name="T21" fmla="*/ 258 h 306"/>
                  <a:gd name="T22" fmla="*/ 312 w 348"/>
                  <a:gd name="T23" fmla="*/ 270 h 306"/>
                  <a:gd name="T24" fmla="*/ 348 w 348"/>
                  <a:gd name="T25" fmla="*/ 288 h 306"/>
                  <a:gd name="T26" fmla="*/ 342 w 348"/>
                  <a:gd name="T27" fmla="*/ 300 h 306"/>
                  <a:gd name="T28" fmla="*/ 336 w 348"/>
                  <a:gd name="T29" fmla="*/ 294 h 306"/>
                  <a:gd name="T30" fmla="*/ 324 w 348"/>
                  <a:gd name="T31" fmla="*/ 306 h 306"/>
                  <a:gd name="T32" fmla="*/ 318 w 348"/>
                  <a:gd name="T33" fmla="*/ 282 h 306"/>
                  <a:gd name="T34" fmla="*/ 276 w 348"/>
                  <a:gd name="T35" fmla="*/ 270 h 306"/>
                  <a:gd name="T36" fmla="*/ 282 w 348"/>
                  <a:gd name="T37" fmla="*/ 288 h 306"/>
                  <a:gd name="T38" fmla="*/ 270 w 348"/>
                  <a:gd name="T39" fmla="*/ 300 h 306"/>
                  <a:gd name="T40" fmla="*/ 258 w 348"/>
                  <a:gd name="T41" fmla="*/ 282 h 306"/>
                  <a:gd name="T42" fmla="*/ 252 w 348"/>
                  <a:gd name="T43" fmla="*/ 294 h 306"/>
                  <a:gd name="T44" fmla="*/ 240 w 348"/>
                  <a:gd name="T45" fmla="*/ 282 h 306"/>
                  <a:gd name="T46" fmla="*/ 234 w 348"/>
                  <a:gd name="T47" fmla="*/ 300 h 306"/>
                  <a:gd name="T48" fmla="*/ 222 w 348"/>
                  <a:gd name="T49" fmla="*/ 300 h 306"/>
                  <a:gd name="T50" fmla="*/ 204 w 348"/>
                  <a:gd name="T51" fmla="*/ 294 h 306"/>
                  <a:gd name="T52" fmla="*/ 192 w 348"/>
                  <a:gd name="T53" fmla="*/ 270 h 306"/>
                  <a:gd name="T54" fmla="*/ 174 w 348"/>
                  <a:gd name="T55" fmla="*/ 270 h 306"/>
                  <a:gd name="T56" fmla="*/ 174 w 348"/>
                  <a:gd name="T57" fmla="*/ 252 h 306"/>
                  <a:gd name="T58" fmla="*/ 156 w 348"/>
                  <a:gd name="T59" fmla="*/ 258 h 306"/>
                  <a:gd name="T60" fmla="*/ 156 w 348"/>
                  <a:gd name="T61" fmla="*/ 246 h 306"/>
                  <a:gd name="T62" fmla="*/ 132 w 348"/>
                  <a:gd name="T63" fmla="*/ 252 h 306"/>
                  <a:gd name="T64" fmla="*/ 144 w 348"/>
                  <a:gd name="T65" fmla="*/ 264 h 306"/>
                  <a:gd name="T66" fmla="*/ 126 w 348"/>
                  <a:gd name="T67" fmla="*/ 270 h 306"/>
                  <a:gd name="T68" fmla="*/ 66 w 348"/>
                  <a:gd name="T69" fmla="*/ 252 h 306"/>
                  <a:gd name="T70" fmla="*/ 18 w 348"/>
                  <a:gd name="T71" fmla="*/ 258 h 306"/>
                  <a:gd name="T72" fmla="*/ 12 w 348"/>
                  <a:gd name="T73" fmla="*/ 252 h 306"/>
                  <a:gd name="T74" fmla="*/ 30 w 348"/>
                  <a:gd name="T75" fmla="*/ 234 h 306"/>
                  <a:gd name="T76" fmla="*/ 24 w 348"/>
                  <a:gd name="T77" fmla="*/ 192 h 306"/>
                  <a:gd name="T78" fmla="*/ 36 w 348"/>
                  <a:gd name="T79" fmla="*/ 156 h 306"/>
                  <a:gd name="T80" fmla="*/ 0 w 348"/>
                  <a:gd name="T81" fmla="*/ 84 h 306"/>
                  <a:gd name="T82" fmla="*/ 0 w 348"/>
                  <a:gd name="T83" fmla="*/ 6 h 306"/>
                  <a:gd name="T84" fmla="*/ 186 w 348"/>
                  <a:gd name="T85" fmla="*/ 0 h 306"/>
                  <a:gd name="T86" fmla="*/ 192 w 348"/>
                  <a:gd name="T87" fmla="*/ 6 h 306"/>
                  <a:gd name="T88" fmla="*/ 192 w 348"/>
                  <a:gd name="T89" fmla="*/ 30 h 306"/>
                  <a:gd name="T90" fmla="*/ 198 w 348"/>
                  <a:gd name="T91" fmla="*/ 30 h 306"/>
                  <a:gd name="T92" fmla="*/ 192 w 348"/>
                  <a:gd name="T93" fmla="*/ 36 h 306"/>
                  <a:gd name="T94" fmla="*/ 210 w 348"/>
                  <a:gd name="T95" fmla="*/ 54 h 306"/>
                  <a:gd name="T96" fmla="*/ 192 w 348"/>
                  <a:gd name="T97" fmla="*/ 60 h 306"/>
                  <a:gd name="T98" fmla="*/ 204 w 348"/>
                  <a:gd name="T99" fmla="*/ 66 h 306"/>
                  <a:gd name="T100" fmla="*/ 174 w 348"/>
                  <a:gd name="T101" fmla="*/ 108 h 306"/>
                  <a:gd name="T102" fmla="*/ 168 w 348"/>
                  <a:gd name="T103" fmla="*/ 156 h 306"/>
                  <a:gd name="T104" fmla="*/ 288 w 348"/>
                  <a:gd name="T105" fmla="*/ 150 h 306"/>
                  <a:gd name="T106" fmla="*/ 288 w 348"/>
                  <a:gd name="T107" fmla="*/ 174 h 306"/>
                  <a:gd name="T108" fmla="*/ 306 w 348"/>
                  <a:gd name="T109" fmla="*/ 210 h 306"/>
                  <a:gd name="T110" fmla="*/ 306 w 348"/>
                  <a:gd name="T111" fmla="*/ 216 h 3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48"/>
                  <a:gd name="T169" fmla="*/ 0 h 306"/>
                  <a:gd name="T170" fmla="*/ 348 w 348"/>
                  <a:gd name="T171" fmla="*/ 306 h 3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48" h="306">
                    <a:moveTo>
                      <a:pt x="306" y="210"/>
                    </a:moveTo>
                    <a:lnTo>
                      <a:pt x="264" y="198"/>
                    </a:lnTo>
                    <a:lnTo>
                      <a:pt x="246" y="216"/>
                    </a:lnTo>
                    <a:lnTo>
                      <a:pt x="270" y="228"/>
                    </a:lnTo>
                    <a:lnTo>
                      <a:pt x="300" y="216"/>
                    </a:lnTo>
                    <a:lnTo>
                      <a:pt x="288" y="228"/>
                    </a:lnTo>
                    <a:lnTo>
                      <a:pt x="306" y="234"/>
                    </a:lnTo>
                    <a:lnTo>
                      <a:pt x="312" y="222"/>
                    </a:lnTo>
                    <a:lnTo>
                      <a:pt x="330" y="210"/>
                    </a:lnTo>
                    <a:lnTo>
                      <a:pt x="336" y="234"/>
                    </a:lnTo>
                    <a:lnTo>
                      <a:pt x="306" y="258"/>
                    </a:lnTo>
                    <a:lnTo>
                      <a:pt x="312" y="270"/>
                    </a:lnTo>
                    <a:lnTo>
                      <a:pt x="348" y="288"/>
                    </a:lnTo>
                    <a:lnTo>
                      <a:pt x="342" y="300"/>
                    </a:lnTo>
                    <a:lnTo>
                      <a:pt x="336" y="294"/>
                    </a:lnTo>
                    <a:lnTo>
                      <a:pt x="324" y="306"/>
                    </a:lnTo>
                    <a:lnTo>
                      <a:pt x="318" y="282"/>
                    </a:lnTo>
                    <a:lnTo>
                      <a:pt x="276" y="270"/>
                    </a:lnTo>
                    <a:lnTo>
                      <a:pt x="282" y="288"/>
                    </a:lnTo>
                    <a:lnTo>
                      <a:pt x="270" y="300"/>
                    </a:lnTo>
                    <a:lnTo>
                      <a:pt x="258" y="282"/>
                    </a:lnTo>
                    <a:lnTo>
                      <a:pt x="252" y="294"/>
                    </a:lnTo>
                    <a:lnTo>
                      <a:pt x="240" y="282"/>
                    </a:lnTo>
                    <a:lnTo>
                      <a:pt x="234" y="300"/>
                    </a:lnTo>
                    <a:lnTo>
                      <a:pt x="222" y="300"/>
                    </a:lnTo>
                    <a:lnTo>
                      <a:pt x="204" y="294"/>
                    </a:lnTo>
                    <a:lnTo>
                      <a:pt x="192" y="270"/>
                    </a:lnTo>
                    <a:lnTo>
                      <a:pt x="174" y="270"/>
                    </a:lnTo>
                    <a:lnTo>
                      <a:pt x="174" y="252"/>
                    </a:lnTo>
                    <a:lnTo>
                      <a:pt x="156" y="258"/>
                    </a:lnTo>
                    <a:lnTo>
                      <a:pt x="156" y="246"/>
                    </a:lnTo>
                    <a:lnTo>
                      <a:pt x="132" y="252"/>
                    </a:lnTo>
                    <a:lnTo>
                      <a:pt x="144" y="264"/>
                    </a:lnTo>
                    <a:lnTo>
                      <a:pt x="126" y="270"/>
                    </a:lnTo>
                    <a:lnTo>
                      <a:pt x="66" y="252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24" y="192"/>
                    </a:lnTo>
                    <a:lnTo>
                      <a:pt x="36" y="156"/>
                    </a:lnTo>
                    <a:lnTo>
                      <a:pt x="0" y="84"/>
                    </a:lnTo>
                    <a:lnTo>
                      <a:pt x="0" y="6"/>
                    </a:lnTo>
                    <a:lnTo>
                      <a:pt x="186" y="0"/>
                    </a:lnTo>
                    <a:lnTo>
                      <a:pt x="192" y="6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192" y="36"/>
                    </a:lnTo>
                    <a:lnTo>
                      <a:pt x="210" y="54"/>
                    </a:lnTo>
                    <a:lnTo>
                      <a:pt x="192" y="60"/>
                    </a:lnTo>
                    <a:lnTo>
                      <a:pt x="204" y="66"/>
                    </a:lnTo>
                    <a:lnTo>
                      <a:pt x="174" y="108"/>
                    </a:lnTo>
                    <a:lnTo>
                      <a:pt x="168" y="156"/>
                    </a:lnTo>
                    <a:lnTo>
                      <a:pt x="288" y="150"/>
                    </a:lnTo>
                    <a:lnTo>
                      <a:pt x="288" y="174"/>
                    </a:lnTo>
                    <a:lnTo>
                      <a:pt x="306" y="210"/>
                    </a:lnTo>
                    <a:lnTo>
                      <a:pt x="306" y="2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7" name="Freeform 433"/>
              <p:cNvSpPr>
                <a:spLocks noChangeAspect="1"/>
              </p:cNvSpPr>
              <p:nvPr/>
            </p:nvSpPr>
            <p:spPr bwMode="auto">
              <a:xfrm>
                <a:off x="4269" y="1248"/>
                <a:ext cx="228" cy="360"/>
              </a:xfrm>
              <a:custGeom>
                <a:avLst/>
                <a:gdLst>
                  <a:gd name="T0" fmla="*/ 66 w 228"/>
                  <a:gd name="T1" fmla="*/ 360 h 360"/>
                  <a:gd name="T2" fmla="*/ 60 w 228"/>
                  <a:gd name="T3" fmla="*/ 360 h 360"/>
                  <a:gd name="T4" fmla="*/ 42 w 228"/>
                  <a:gd name="T5" fmla="*/ 336 h 360"/>
                  <a:gd name="T6" fmla="*/ 0 w 228"/>
                  <a:gd name="T7" fmla="*/ 198 h 360"/>
                  <a:gd name="T8" fmla="*/ 18 w 228"/>
                  <a:gd name="T9" fmla="*/ 198 h 360"/>
                  <a:gd name="T10" fmla="*/ 12 w 228"/>
                  <a:gd name="T11" fmla="*/ 180 h 360"/>
                  <a:gd name="T12" fmla="*/ 24 w 228"/>
                  <a:gd name="T13" fmla="*/ 180 h 360"/>
                  <a:gd name="T14" fmla="*/ 18 w 228"/>
                  <a:gd name="T15" fmla="*/ 174 h 360"/>
                  <a:gd name="T16" fmla="*/ 30 w 228"/>
                  <a:gd name="T17" fmla="*/ 138 h 360"/>
                  <a:gd name="T18" fmla="*/ 30 w 228"/>
                  <a:gd name="T19" fmla="*/ 78 h 360"/>
                  <a:gd name="T20" fmla="*/ 54 w 228"/>
                  <a:gd name="T21" fmla="*/ 12 h 360"/>
                  <a:gd name="T22" fmla="*/ 66 w 228"/>
                  <a:gd name="T23" fmla="*/ 6 h 360"/>
                  <a:gd name="T24" fmla="*/ 78 w 228"/>
                  <a:gd name="T25" fmla="*/ 24 h 360"/>
                  <a:gd name="T26" fmla="*/ 108 w 228"/>
                  <a:gd name="T27" fmla="*/ 0 h 360"/>
                  <a:gd name="T28" fmla="*/ 138 w 228"/>
                  <a:gd name="T29" fmla="*/ 18 h 360"/>
                  <a:gd name="T30" fmla="*/ 168 w 228"/>
                  <a:gd name="T31" fmla="*/ 120 h 360"/>
                  <a:gd name="T32" fmla="*/ 186 w 228"/>
                  <a:gd name="T33" fmla="*/ 120 h 360"/>
                  <a:gd name="T34" fmla="*/ 192 w 228"/>
                  <a:gd name="T35" fmla="*/ 144 h 360"/>
                  <a:gd name="T36" fmla="*/ 216 w 228"/>
                  <a:gd name="T37" fmla="*/ 150 h 360"/>
                  <a:gd name="T38" fmla="*/ 216 w 228"/>
                  <a:gd name="T39" fmla="*/ 168 h 360"/>
                  <a:gd name="T40" fmla="*/ 228 w 228"/>
                  <a:gd name="T41" fmla="*/ 168 h 360"/>
                  <a:gd name="T42" fmla="*/ 222 w 228"/>
                  <a:gd name="T43" fmla="*/ 186 h 360"/>
                  <a:gd name="T44" fmla="*/ 192 w 228"/>
                  <a:gd name="T45" fmla="*/ 204 h 360"/>
                  <a:gd name="T46" fmla="*/ 180 w 228"/>
                  <a:gd name="T47" fmla="*/ 222 h 360"/>
                  <a:gd name="T48" fmla="*/ 174 w 228"/>
                  <a:gd name="T49" fmla="*/ 210 h 360"/>
                  <a:gd name="T50" fmla="*/ 162 w 228"/>
                  <a:gd name="T51" fmla="*/ 222 h 360"/>
                  <a:gd name="T52" fmla="*/ 156 w 228"/>
                  <a:gd name="T53" fmla="*/ 216 h 360"/>
                  <a:gd name="T54" fmla="*/ 156 w 228"/>
                  <a:gd name="T55" fmla="*/ 234 h 360"/>
                  <a:gd name="T56" fmla="*/ 144 w 228"/>
                  <a:gd name="T57" fmla="*/ 234 h 360"/>
                  <a:gd name="T58" fmla="*/ 150 w 228"/>
                  <a:gd name="T59" fmla="*/ 228 h 360"/>
                  <a:gd name="T60" fmla="*/ 138 w 228"/>
                  <a:gd name="T61" fmla="*/ 216 h 360"/>
                  <a:gd name="T62" fmla="*/ 126 w 228"/>
                  <a:gd name="T63" fmla="*/ 270 h 360"/>
                  <a:gd name="T64" fmla="*/ 120 w 228"/>
                  <a:gd name="T65" fmla="*/ 264 h 360"/>
                  <a:gd name="T66" fmla="*/ 114 w 228"/>
                  <a:gd name="T67" fmla="*/ 282 h 360"/>
                  <a:gd name="T68" fmla="*/ 102 w 228"/>
                  <a:gd name="T69" fmla="*/ 282 h 360"/>
                  <a:gd name="T70" fmla="*/ 102 w 228"/>
                  <a:gd name="T71" fmla="*/ 300 h 360"/>
                  <a:gd name="T72" fmla="*/ 96 w 228"/>
                  <a:gd name="T73" fmla="*/ 288 h 360"/>
                  <a:gd name="T74" fmla="*/ 84 w 228"/>
                  <a:gd name="T75" fmla="*/ 294 h 360"/>
                  <a:gd name="T76" fmla="*/ 66 w 228"/>
                  <a:gd name="T77" fmla="*/ 360 h 3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8"/>
                  <a:gd name="T118" fmla="*/ 0 h 360"/>
                  <a:gd name="T119" fmla="*/ 228 w 228"/>
                  <a:gd name="T120" fmla="*/ 360 h 3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8" h="360">
                    <a:moveTo>
                      <a:pt x="66" y="360"/>
                    </a:moveTo>
                    <a:lnTo>
                      <a:pt x="60" y="360"/>
                    </a:lnTo>
                    <a:lnTo>
                      <a:pt x="42" y="336"/>
                    </a:lnTo>
                    <a:lnTo>
                      <a:pt x="0" y="198"/>
                    </a:lnTo>
                    <a:lnTo>
                      <a:pt x="18" y="198"/>
                    </a:lnTo>
                    <a:lnTo>
                      <a:pt x="12" y="180"/>
                    </a:lnTo>
                    <a:lnTo>
                      <a:pt x="24" y="180"/>
                    </a:lnTo>
                    <a:lnTo>
                      <a:pt x="18" y="174"/>
                    </a:lnTo>
                    <a:lnTo>
                      <a:pt x="30" y="138"/>
                    </a:lnTo>
                    <a:lnTo>
                      <a:pt x="30" y="78"/>
                    </a:lnTo>
                    <a:lnTo>
                      <a:pt x="54" y="12"/>
                    </a:lnTo>
                    <a:lnTo>
                      <a:pt x="66" y="6"/>
                    </a:lnTo>
                    <a:lnTo>
                      <a:pt x="78" y="24"/>
                    </a:lnTo>
                    <a:lnTo>
                      <a:pt x="108" y="0"/>
                    </a:lnTo>
                    <a:lnTo>
                      <a:pt x="138" y="18"/>
                    </a:lnTo>
                    <a:lnTo>
                      <a:pt x="168" y="120"/>
                    </a:lnTo>
                    <a:lnTo>
                      <a:pt x="186" y="120"/>
                    </a:lnTo>
                    <a:lnTo>
                      <a:pt x="192" y="144"/>
                    </a:lnTo>
                    <a:lnTo>
                      <a:pt x="216" y="150"/>
                    </a:lnTo>
                    <a:lnTo>
                      <a:pt x="216" y="168"/>
                    </a:lnTo>
                    <a:lnTo>
                      <a:pt x="228" y="168"/>
                    </a:lnTo>
                    <a:lnTo>
                      <a:pt x="222" y="186"/>
                    </a:lnTo>
                    <a:lnTo>
                      <a:pt x="192" y="204"/>
                    </a:lnTo>
                    <a:lnTo>
                      <a:pt x="180" y="222"/>
                    </a:lnTo>
                    <a:lnTo>
                      <a:pt x="174" y="210"/>
                    </a:lnTo>
                    <a:lnTo>
                      <a:pt x="162" y="222"/>
                    </a:lnTo>
                    <a:lnTo>
                      <a:pt x="156" y="216"/>
                    </a:lnTo>
                    <a:lnTo>
                      <a:pt x="156" y="234"/>
                    </a:lnTo>
                    <a:lnTo>
                      <a:pt x="144" y="234"/>
                    </a:lnTo>
                    <a:lnTo>
                      <a:pt x="150" y="228"/>
                    </a:lnTo>
                    <a:lnTo>
                      <a:pt x="138" y="216"/>
                    </a:lnTo>
                    <a:lnTo>
                      <a:pt x="126" y="270"/>
                    </a:lnTo>
                    <a:lnTo>
                      <a:pt x="120" y="264"/>
                    </a:lnTo>
                    <a:lnTo>
                      <a:pt x="114" y="282"/>
                    </a:lnTo>
                    <a:lnTo>
                      <a:pt x="102" y="282"/>
                    </a:lnTo>
                    <a:lnTo>
                      <a:pt x="102" y="300"/>
                    </a:lnTo>
                    <a:lnTo>
                      <a:pt x="96" y="288"/>
                    </a:lnTo>
                    <a:lnTo>
                      <a:pt x="84" y="294"/>
                    </a:lnTo>
                    <a:lnTo>
                      <a:pt x="66" y="3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8" name="Freeform 434"/>
              <p:cNvSpPr>
                <a:spLocks noChangeAspect="1"/>
              </p:cNvSpPr>
              <p:nvPr/>
            </p:nvSpPr>
            <p:spPr bwMode="auto">
              <a:xfrm>
                <a:off x="4269" y="1248"/>
                <a:ext cx="228" cy="366"/>
              </a:xfrm>
              <a:custGeom>
                <a:avLst/>
                <a:gdLst>
                  <a:gd name="T0" fmla="*/ 66 w 228"/>
                  <a:gd name="T1" fmla="*/ 360 h 366"/>
                  <a:gd name="T2" fmla="*/ 60 w 228"/>
                  <a:gd name="T3" fmla="*/ 360 h 366"/>
                  <a:gd name="T4" fmla="*/ 42 w 228"/>
                  <a:gd name="T5" fmla="*/ 336 h 366"/>
                  <a:gd name="T6" fmla="*/ 0 w 228"/>
                  <a:gd name="T7" fmla="*/ 198 h 366"/>
                  <a:gd name="T8" fmla="*/ 18 w 228"/>
                  <a:gd name="T9" fmla="*/ 198 h 366"/>
                  <a:gd name="T10" fmla="*/ 12 w 228"/>
                  <a:gd name="T11" fmla="*/ 180 h 366"/>
                  <a:gd name="T12" fmla="*/ 24 w 228"/>
                  <a:gd name="T13" fmla="*/ 180 h 366"/>
                  <a:gd name="T14" fmla="*/ 18 w 228"/>
                  <a:gd name="T15" fmla="*/ 174 h 366"/>
                  <a:gd name="T16" fmla="*/ 30 w 228"/>
                  <a:gd name="T17" fmla="*/ 138 h 366"/>
                  <a:gd name="T18" fmla="*/ 30 w 228"/>
                  <a:gd name="T19" fmla="*/ 78 h 366"/>
                  <a:gd name="T20" fmla="*/ 54 w 228"/>
                  <a:gd name="T21" fmla="*/ 12 h 366"/>
                  <a:gd name="T22" fmla="*/ 66 w 228"/>
                  <a:gd name="T23" fmla="*/ 6 h 366"/>
                  <a:gd name="T24" fmla="*/ 78 w 228"/>
                  <a:gd name="T25" fmla="*/ 24 h 366"/>
                  <a:gd name="T26" fmla="*/ 108 w 228"/>
                  <a:gd name="T27" fmla="*/ 0 h 366"/>
                  <a:gd name="T28" fmla="*/ 138 w 228"/>
                  <a:gd name="T29" fmla="*/ 18 h 366"/>
                  <a:gd name="T30" fmla="*/ 168 w 228"/>
                  <a:gd name="T31" fmla="*/ 120 h 366"/>
                  <a:gd name="T32" fmla="*/ 186 w 228"/>
                  <a:gd name="T33" fmla="*/ 120 h 366"/>
                  <a:gd name="T34" fmla="*/ 192 w 228"/>
                  <a:gd name="T35" fmla="*/ 144 h 366"/>
                  <a:gd name="T36" fmla="*/ 216 w 228"/>
                  <a:gd name="T37" fmla="*/ 150 h 366"/>
                  <a:gd name="T38" fmla="*/ 216 w 228"/>
                  <a:gd name="T39" fmla="*/ 168 h 366"/>
                  <a:gd name="T40" fmla="*/ 228 w 228"/>
                  <a:gd name="T41" fmla="*/ 168 h 366"/>
                  <a:gd name="T42" fmla="*/ 222 w 228"/>
                  <a:gd name="T43" fmla="*/ 186 h 366"/>
                  <a:gd name="T44" fmla="*/ 192 w 228"/>
                  <a:gd name="T45" fmla="*/ 204 h 366"/>
                  <a:gd name="T46" fmla="*/ 180 w 228"/>
                  <a:gd name="T47" fmla="*/ 222 h 366"/>
                  <a:gd name="T48" fmla="*/ 174 w 228"/>
                  <a:gd name="T49" fmla="*/ 210 h 366"/>
                  <a:gd name="T50" fmla="*/ 162 w 228"/>
                  <a:gd name="T51" fmla="*/ 222 h 366"/>
                  <a:gd name="T52" fmla="*/ 156 w 228"/>
                  <a:gd name="T53" fmla="*/ 216 h 366"/>
                  <a:gd name="T54" fmla="*/ 156 w 228"/>
                  <a:gd name="T55" fmla="*/ 234 h 366"/>
                  <a:gd name="T56" fmla="*/ 144 w 228"/>
                  <a:gd name="T57" fmla="*/ 234 h 366"/>
                  <a:gd name="T58" fmla="*/ 150 w 228"/>
                  <a:gd name="T59" fmla="*/ 228 h 366"/>
                  <a:gd name="T60" fmla="*/ 138 w 228"/>
                  <a:gd name="T61" fmla="*/ 216 h 366"/>
                  <a:gd name="T62" fmla="*/ 126 w 228"/>
                  <a:gd name="T63" fmla="*/ 270 h 366"/>
                  <a:gd name="T64" fmla="*/ 120 w 228"/>
                  <a:gd name="T65" fmla="*/ 264 h 366"/>
                  <a:gd name="T66" fmla="*/ 114 w 228"/>
                  <a:gd name="T67" fmla="*/ 282 h 366"/>
                  <a:gd name="T68" fmla="*/ 102 w 228"/>
                  <a:gd name="T69" fmla="*/ 282 h 366"/>
                  <a:gd name="T70" fmla="*/ 102 w 228"/>
                  <a:gd name="T71" fmla="*/ 300 h 366"/>
                  <a:gd name="T72" fmla="*/ 96 w 228"/>
                  <a:gd name="T73" fmla="*/ 288 h 366"/>
                  <a:gd name="T74" fmla="*/ 84 w 228"/>
                  <a:gd name="T75" fmla="*/ 294 h 366"/>
                  <a:gd name="T76" fmla="*/ 66 w 228"/>
                  <a:gd name="T77" fmla="*/ 360 h 366"/>
                  <a:gd name="T78" fmla="*/ 66 w 228"/>
                  <a:gd name="T79" fmla="*/ 366 h 3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8"/>
                  <a:gd name="T121" fmla="*/ 0 h 366"/>
                  <a:gd name="T122" fmla="*/ 228 w 228"/>
                  <a:gd name="T123" fmla="*/ 366 h 3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8" h="366">
                    <a:moveTo>
                      <a:pt x="66" y="360"/>
                    </a:moveTo>
                    <a:lnTo>
                      <a:pt x="60" y="360"/>
                    </a:lnTo>
                    <a:lnTo>
                      <a:pt x="42" y="336"/>
                    </a:lnTo>
                    <a:lnTo>
                      <a:pt x="0" y="198"/>
                    </a:lnTo>
                    <a:lnTo>
                      <a:pt x="18" y="198"/>
                    </a:lnTo>
                    <a:lnTo>
                      <a:pt x="12" y="180"/>
                    </a:lnTo>
                    <a:lnTo>
                      <a:pt x="24" y="180"/>
                    </a:lnTo>
                    <a:lnTo>
                      <a:pt x="18" y="174"/>
                    </a:lnTo>
                    <a:lnTo>
                      <a:pt x="30" y="138"/>
                    </a:lnTo>
                    <a:lnTo>
                      <a:pt x="30" y="78"/>
                    </a:lnTo>
                    <a:lnTo>
                      <a:pt x="54" y="12"/>
                    </a:lnTo>
                    <a:lnTo>
                      <a:pt x="66" y="6"/>
                    </a:lnTo>
                    <a:lnTo>
                      <a:pt x="78" y="24"/>
                    </a:lnTo>
                    <a:lnTo>
                      <a:pt x="108" y="0"/>
                    </a:lnTo>
                    <a:lnTo>
                      <a:pt x="138" y="18"/>
                    </a:lnTo>
                    <a:lnTo>
                      <a:pt x="168" y="120"/>
                    </a:lnTo>
                    <a:lnTo>
                      <a:pt x="186" y="120"/>
                    </a:lnTo>
                    <a:lnTo>
                      <a:pt x="192" y="144"/>
                    </a:lnTo>
                    <a:lnTo>
                      <a:pt x="216" y="150"/>
                    </a:lnTo>
                    <a:lnTo>
                      <a:pt x="216" y="168"/>
                    </a:lnTo>
                    <a:lnTo>
                      <a:pt x="228" y="168"/>
                    </a:lnTo>
                    <a:lnTo>
                      <a:pt x="222" y="186"/>
                    </a:lnTo>
                    <a:lnTo>
                      <a:pt x="192" y="204"/>
                    </a:lnTo>
                    <a:lnTo>
                      <a:pt x="180" y="222"/>
                    </a:lnTo>
                    <a:lnTo>
                      <a:pt x="174" y="210"/>
                    </a:lnTo>
                    <a:lnTo>
                      <a:pt x="162" y="222"/>
                    </a:lnTo>
                    <a:lnTo>
                      <a:pt x="156" y="216"/>
                    </a:lnTo>
                    <a:lnTo>
                      <a:pt x="156" y="234"/>
                    </a:lnTo>
                    <a:lnTo>
                      <a:pt x="144" y="234"/>
                    </a:lnTo>
                    <a:lnTo>
                      <a:pt x="150" y="228"/>
                    </a:lnTo>
                    <a:lnTo>
                      <a:pt x="138" y="216"/>
                    </a:lnTo>
                    <a:lnTo>
                      <a:pt x="126" y="270"/>
                    </a:lnTo>
                    <a:lnTo>
                      <a:pt x="120" y="264"/>
                    </a:lnTo>
                    <a:lnTo>
                      <a:pt x="114" y="282"/>
                    </a:lnTo>
                    <a:lnTo>
                      <a:pt x="102" y="282"/>
                    </a:lnTo>
                    <a:lnTo>
                      <a:pt x="102" y="300"/>
                    </a:lnTo>
                    <a:lnTo>
                      <a:pt x="96" y="288"/>
                    </a:lnTo>
                    <a:lnTo>
                      <a:pt x="84" y="294"/>
                    </a:lnTo>
                    <a:lnTo>
                      <a:pt x="66" y="360"/>
                    </a:lnTo>
                    <a:lnTo>
                      <a:pt x="66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59" name="Freeform 435"/>
              <p:cNvSpPr>
                <a:spLocks noChangeAspect="1"/>
              </p:cNvSpPr>
              <p:nvPr/>
            </p:nvSpPr>
            <p:spPr bwMode="auto">
              <a:xfrm>
                <a:off x="3891" y="1932"/>
                <a:ext cx="282" cy="138"/>
              </a:xfrm>
              <a:custGeom>
                <a:avLst/>
                <a:gdLst>
                  <a:gd name="T0" fmla="*/ 216 w 282"/>
                  <a:gd name="T1" fmla="*/ 0 h 138"/>
                  <a:gd name="T2" fmla="*/ 246 w 282"/>
                  <a:gd name="T3" fmla="*/ 96 h 138"/>
                  <a:gd name="T4" fmla="*/ 282 w 282"/>
                  <a:gd name="T5" fmla="*/ 84 h 138"/>
                  <a:gd name="T6" fmla="*/ 282 w 282"/>
                  <a:gd name="T7" fmla="*/ 120 h 138"/>
                  <a:gd name="T8" fmla="*/ 276 w 282"/>
                  <a:gd name="T9" fmla="*/ 120 h 138"/>
                  <a:gd name="T10" fmla="*/ 276 w 282"/>
                  <a:gd name="T11" fmla="*/ 102 h 138"/>
                  <a:gd name="T12" fmla="*/ 270 w 282"/>
                  <a:gd name="T13" fmla="*/ 120 h 138"/>
                  <a:gd name="T14" fmla="*/ 258 w 282"/>
                  <a:gd name="T15" fmla="*/ 126 h 138"/>
                  <a:gd name="T16" fmla="*/ 258 w 282"/>
                  <a:gd name="T17" fmla="*/ 132 h 138"/>
                  <a:gd name="T18" fmla="*/ 246 w 282"/>
                  <a:gd name="T19" fmla="*/ 138 h 138"/>
                  <a:gd name="T20" fmla="*/ 234 w 282"/>
                  <a:gd name="T21" fmla="*/ 108 h 138"/>
                  <a:gd name="T22" fmla="*/ 228 w 282"/>
                  <a:gd name="T23" fmla="*/ 114 h 138"/>
                  <a:gd name="T24" fmla="*/ 210 w 282"/>
                  <a:gd name="T25" fmla="*/ 102 h 138"/>
                  <a:gd name="T26" fmla="*/ 216 w 282"/>
                  <a:gd name="T27" fmla="*/ 96 h 138"/>
                  <a:gd name="T28" fmla="*/ 210 w 282"/>
                  <a:gd name="T29" fmla="*/ 90 h 138"/>
                  <a:gd name="T30" fmla="*/ 222 w 282"/>
                  <a:gd name="T31" fmla="*/ 90 h 138"/>
                  <a:gd name="T32" fmla="*/ 216 w 282"/>
                  <a:gd name="T33" fmla="*/ 78 h 138"/>
                  <a:gd name="T34" fmla="*/ 204 w 282"/>
                  <a:gd name="T35" fmla="*/ 78 h 138"/>
                  <a:gd name="T36" fmla="*/ 210 w 282"/>
                  <a:gd name="T37" fmla="*/ 72 h 138"/>
                  <a:gd name="T38" fmla="*/ 210 w 282"/>
                  <a:gd name="T39" fmla="*/ 48 h 138"/>
                  <a:gd name="T40" fmla="*/ 198 w 282"/>
                  <a:gd name="T41" fmla="*/ 48 h 138"/>
                  <a:gd name="T42" fmla="*/ 216 w 282"/>
                  <a:gd name="T43" fmla="*/ 18 h 138"/>
                  <a:gd name="T44" fmla="*/ 210 w 282"/>
                  <a:gd name="T45" fmla="*/ 12 h 138"/>
                  <a:gd name="T46" fmla="*/ 186 w 282"/>
                  <a:gd name="T47" fmla="*/ 48 h 138"/>
                  <a:gd name="T48" fmla="*/ 180 w 282"/>
                  <a:gd name="T49" fmla="*/ 42 h 138"/>
                  <a:gd name="T50" fmla="*/ 192 w 282"/>
                  <a:gd name="T51" fmla="*/ 54 h 138"/>
                  <a:gd name="T52" fmla="*/ 186 w 282"/>
                  <a:gd name="T53" fmla="*/ 84 h 138"/>
                  <a:gd name="T54" fmla="*/ 204 w 282"/>
                  <a:gd name="T55" fmla="*/ 108 h 138"/>
                  <a:gd name="T56" fmla="*/ 186 w 282"/>
                  <a:gd name="T57" fmla="*/ 108 h 138"/>
                  <a:gd name="T58" fmla="*/ 204 w 282"/>
                  <a:gd name="T59" fmla="*/ 114 h 138"/>
                  <a:gd name="T60" fmla="*/ 216 w 282"/>
                  <a:gd name="T61" fmla="*/ 132 h 138"/>
                  <a:gd name="T62" fmla="*/ 162 w 282"/>
                  <a:gd name="T63" fmla="*/ 114 h 138"/>
                  <a:gd name="T64" fmla="*/ 156 w 282"/>
                  <a:gd name="T65" fmla="*/ 126 h 138"/>
                  <a:gd name="T66" fmla="*/ 150 w 282"/>
                  <a:gd name="T67" fmla="*/ 114 h 138"/>
                  <a:gd name="T68" fmla="*/ 162 w 282"/>
                  <a:gd name="T69" fmla="*/ 84 h 138"/>
                  <a:gd name="T70" fmla="*/ 162 w 282"/>
                  <a:gd name="T71" fmla="*/ 78 h 138"/>
                  <a:gd name="T72" fmla="*/ 150 w 282"/>
                  <a:gd name="T73" fmla="*/ 72 h 138"/>
                  <a:gd name="T74" fmla="*/ 114 w 282"/>
                  <a:gd name="T75" fmla="*/ 54 h 138"/>
                  <a:gd name="T76" fmla="*/ 102 w 282"/>
                  <a:gd name="T77" fmla="*/ 30 h 138"/>
                  <a:gd name="T78" fmla="*/ 78 w 282"/>
                  <a:gd name="T79" fmla="*/ 30 h 138"/>
                  <a:gd name="T80" fmla="*/ 66 w 282"/>
                  <a:gd name="T81" fmla="*/ 48 h 138"/>
                  <a:gd name="T82" fmla="*/ 48 w 282"/>
                  <a:gd name="T83" fmla="*/ 42 h 138"/>
                  <a:gd name="T84" fmla="*/ 12 w 282"/>
                  <a:gd name="T85" fmla="*/ 78 h 138"/>
                  <a:gd name="T86" fmla="*/ 0 w 282"/>
                  <a:gd name="T87" fmla="*/ 42 h 138"/>
                  <a:gd name="T88" fmla="*/ 198 w 282"/>
                  <a:gd name="T89" fmla="*/ 0 h 138"/>
                  <a:gd name="T90" fmla="*/ 216 w 282"/>
                  <a:gd name="T91" fmla="*/ 0 h 1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2"/>
                  <a:gd name="T139" fmla="*/ 0 h 138"/>
                  <a:gd name="T140" fmla="*/ 282 w 282"/>
                  <a:gd name="T141" fmla="*/ 138 h 1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2" h="138">
                    <a:moveTo>
                      <a:pt x="216" y="0"/>
                    </a:moveTo>
                    <a:lnTo>
                      <a:pt x="246" y="96"/>
                    </a:lnTo>
                    <a:lnTo>
                      <a:pt x="282" y="84"/>
                    </a:lnTo>
                    <a:lnTo>
                      <a:pt x="282" y="120"/>
                    </a:lnTo>
                    <a:lnTo>
                      <a:pt x="276" y="120"/>
                    </a:lnTo>
                    <a:lnTo>
                      <a:pt x="276" y="102"/>
                    </a:lnTo>
                    <a:lnTo>
                      <a:pt x="270" y="120"/>
                    </a:lnTo>
                    <a:lnTo>
                      <a:pt x="258" y="126"/>
                    </a:lnTo>
                    <a:lnTo>
                      <a:pt x="258" y="132"/>
                    </a:lnTo>
                    <a:lnTo>
                      <a:pt x="246" y="138"/>
                    </a:lnTo>
                    <a:lnTo>
                      <a:pt x="234" y="108"/>
                    </a:lnTo>
                    <a:lnTo>
                      <a:pt x="228" y="114"/>
                    </a:lnTo>
                    <a:lnTo>
                      <a:pt x="210" y="102"/>
                    </a:lnTo>
                    <a:lnTo>
                      <a:pt x="216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48"/>
                    </a:lnTo>
                    <a:lnTo>
                      <a:pt x="198" y="48"/>
                    </a:lnTo>
                    <a:lnTo>
                      <a:pt x="216" y="18"/>
                    </a:lnTo>
                    <a:lnTo>
                      <a:pt x="210" y="12"/>
                    </a:lnTo>
                    <a:lnTo>
                      <a:pt x="186" y="48"/>
                    </a:lnTo>
                    <a:lnTo>
                      <a:pt x="180" y="42"/>
                    </a:lnTo>
                    <a:lnTo>
                      <a:pt x="192" y="54"/>
                    </a:lnTo>
                    <a:lnTo>
                      <a:pt x="186" y="8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204" y="114"/>
                    </a:lnTo>
                    <a:lnTo>
                      <a:pt x="216" y="132"/>
                    </a:lnTo>
                    <a:lnTo>
                      <a:pt x="162" y="114"/>
                    </a:lnTo>
                    <a:lnTo>
                      <a:pt x="156" y="126"/>
                    </a:lnTo>
                    <a:lnTo>
                      <a:pt x="150" y="114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50" y="72"/>
                    </a:lnTo>
                    <a:lnTo>
                      <a:pt x="114" y="54"/>
                    </a:lnTo>
                    <a:lnTo>
                      <a:pt x="102" y="30"/>
                    </a:lnTo>
                    <a:lnTo>
                      <a:pt x="78" y="30"/>
                    </a:lnTo>
                    <a:lnTo>
                      <a:pt x="66" y="48"/>
                    </a:lnTo>
                    <a:lnTo>
                      <a:pt x="48" y="42"/>
                    </a:lnTo>
                    <a:lnTo>
                      <a:pt x="12" y="78"/>
                    </a:lnTo>
                    <a:lnTo>
                      <a:pt x="0" y="42"/>
                    </a:lnTo>
                    <a:lnTo>
                      <a:pt x="198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0" name="Freeform 436"/>
              <p:cNvSpPr>
                <a:spLocks noChangeAspect="1"/>
              </p:cNvSpPr>
              <p:nvPr/>
            </p:nvSpPr>
            <p:spPr bwMode="auto">
              <a:xfrm>
                <a:off x="3891" y="1932"/>
                <a:ext cx="282" cy="138"/>
              </a:xfrm>
              <a:custGeom>
                <a:avLst/>
                <a:gdLst>
                  <a:gd name="T0" fmla="*/ 216 w 282"/>
                  <a:gd name="T1" fmla="*/ 0 h 138"/>
                  <a:gd name="T2" fmla="*/ 246 w 282"/>
                  <a:gd name="T3" fmla="*/ 96 h 138"/>
                  <a:gd name="T4" fmla="*/ 282 w 282"/>
                  <a:gd name="T5" fmla="*/ 84 h 138"/>
                  <a:gd name="T6" fmla="*/ 282 w 282"/>
                  <a:gd name="T7" fmla="*/ 120 h 138"/>
                  <a:gd name="T8" fmla="*/ 276 w 282"/>
                  <a:gd name="T9" fmla="*/ 120 h 138"/>
                  <a:gd name="T10" fmla="*/ 276 w 282"/>
                  <a:gd name="T11" fmla="*/ 102 h 138"/>
                  <a:gd name="T12" fmla="*/ 270 w 282"/>
                  <a:gd name="T13" fmla="*/ 120 h 138"/>
                  <a:gd name="T14" fmla="*/ 258 w 282"/>
                  <a:gd name="T15" fmla="*/ 126 h 138"/>
                  <a:gd name="T16" fmla="*/ 258 w 282"/>
                  <a:gd name="T17" fmla="*/ 132 h 138"/>
                  <a:gd name="T18" fmla="*/ 246 w 282"/>
                  <a:gd name="T19" fmla="*/ 138 h 138"/>
                  <a:gd name="T20" fmla="*/ 234 w 282"/>
                  <a:gd name="T21" fmla="*/ 108 h 138"/>
                  <a:gd name="T22" fmla="*/ 228 w 282"/>
                  <a:gd name="T23" fmla="*/ 114 h 138"/>
                  <a:gd name="T24" fmla="*/ 210 w 282"/>
                  <a:gd name="T25" fmla="*/ 102 h 138"/>
                  <a:gd name="T26" fmla="*/ 216 w 282"/>
                  <a:gd name="T27" fmla="*/ 96 h 138"/>
                  <a:gd name="T28" fmla="*/ 210 w 282"/>
                  <a:gd name="T29" fmla="*/ 90 h 138"/>
                  <a:gd name="T30" fmla="*/ 222 w 282"/>
                  <a:gd name="T31" fmla="*/ 90 h 138"/>
                  <a:gd name="T32" fmla="*/ 216 w 282"/>
                  <a:gd name="T33" fmla="*/ 78 h 138"/>
                  <a:gd name="T34" fmla="*/ 204 w 282"/>
                  <a:gd name="T35" fmla="*/ 78 h 138"/>
                  <a:gd name="T36" fmla="*/ 210 w 282"/>
                  <a:gd name="T37" fmla="*/ 72 h 138"/>
                  <a:gd name="T38" fmla="*/ 210 w 282"/>
                  <a:gd name="T39" fmla="*/ 48 h 138"/>
                  <a:gd name="T40" fmla="*/ 198 w 282"/>
                  <a:gd name="T41" fmla="*/ 48 h 138"/>
                  <a:gd name="T42" fmla="*/ 216 w 282"/>
                  <a:gd name="T43" fmla="*/ 18 h 138"/>
                  <a:gd name="T44" fmla="*/ 210 w 282"/>
                  <a:gd name="T45" fmla="*/ 12 h 138"/>
                  <a:gd name="T46" fmla="*/ 186 w 282"/>
                  <a:gd name="T47" fmla="*/ 48 h 138"/>
                  <a:gd name="T48" fmla="*/ 180 w 282"/>
                  <a:gd name="T49" fmla="*/ 42 h 138"/>
                  <a:gd name="T50" fmla="*/ 192 w 282"/>
                  <a:gd name="T51" fmla="*/ 54 h 138"/>
                  <a:gd name="T52" fmla="*/ 186 w 282"/>
                  <a:gd name="T53" fmla="*/ 84 h 138"/>
                  <a:gd name="T54" fmla="*/ 204 w 282"/>
                  <a:gd name="T55" fmla="*/ 108 h 138"/>
                  <a:gd name="T56" fmla="*/ 186 w 282"/>
                  <a:gd name="T57" fmla="*/ 108 h 138"/>
                  <a:gd name="T58" fmla="*/ 204 w 282"/>
                  <a:gd name="T59" fmla="*/ 114 h 138"/>
                  <a:gd name="T60" fmla="*/ 216 w 282"/>
                  <a:gd name="T61" fmla="*/ 132 h 138"/>
                  <a:gd name="T62" fmla="*/ 162 w 282"/>
                  <a:gd name="T63" fmla="*/ 114 h 138"/>
                  <a:gd name="T64" fmla="*/ 156 w 282"/>
                  <a:gd name="T65" fmla="*/ 126 h 138"/>
                  <a:gd name="T66" fmla="*/ 150 w 282"/>
                  <a:gd name="T67" fmla="*/ 114 h 138"/>
                  <a:gd name="T68" fmla="*/ 162 w 282"/>
                  <a:gd name="T69" fmla="*/ 84 h 138"/>
                  <a:gd name="T70" fmla="*/ 162 w 282"/>
                  <a:gd name="T71" fmla="*/ 78 h 138"/>
                  <a:gd name="T72" fmla="*/ 150 w 282"/>
                  <a:gd name="T73" fmla="*/ 72 h 138"/>
                  <a:gd name="T74" fmla="*/ 114 w 282"/>
                  <a:gd name="T75" fmla="*/ 54 h 138"/>
                  <a:gd name="T76" fmla="*/ 102 w 282"/>
                  <a:gd name="T77" fmla="*/ 30 h 138"/>
                  <a:gd name="T78" fmla="*/ 78 w 282"/>
                  <a:gd name="T79" fmla="*/ 30 h 138"/>
                  <a:gd name="T80" fmla="*/ 66 w 282"/>
                  <a:gd name="T81" fmla="*/ 48 h 138"/>
                  <a:gd name="T82" fmla="*/ 48 w 282"/>
                  <a:gd name="T83" fmla="*/ 42 h 138"/>
                  <a:gd name="T84" fmla="*/ 12 w 282"/>
                  <a:gd name="T85" fmla="*/ 78 h 138"/>
                  <a:gd name="T86" fmla="*/ 0 w 282"/>
                  <a:gd name="T87" fmla="*/ 42 h 138"/>
                  <a:gd name="T88" fmla="*/ 198 w 282"/>
                  <a:gd name="T89" fmla="*/ 0 h 138"/>
                  <a:gd name="T90" fmla="*/ 216 w 282"/>
                  <a:gd name="T91" fmla="*/ 0 h 138"/>
                  <a:gd name="T92" fmla="*/ 216 w 282"/>
                  <a:gd name="T93" fmla="*/ 6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2"/>
                  <a:gd name="T142" fmla="*/ 0 h 138"/>
                  <a:gd name="T143" fmla="*/ 282 w 282"/>
                  <a:gd name="T144" fmla="*/ 138 h 1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2" h="138">
                    <a:moveTo>
                      <a:pt x="216" y="0"/>
                    </a:moveTo>
                    <a:lnTo>
                      <a:pt x="246" y="96"/>
                    </a:lnTo>
                    <a:lnTo>
                      <a:pt x="282" y="84"/>
                    </a:lnTo>
                    <a:lnTo>
                      <a:pt x="282" y="120"/>
                    </a:lnTo>
                    <a:lnTo>
                      <a:pt x="276" y="120"/>
                    </a:lnTo>
                    <a:lnTo>
                      <a:pt x="276" y="102"/>
                    </a:lnTo>
                    <a:lnTo>
                      <a:pt x="270" y="120"/>
                    </a:lnTo>
                    <a:lnTo>
                      <a:pt x="258" y="126"/>
                    </a:lnTo>
                    <a:lnTo>
                      <a:pt x="258" y="132"/>
                    </a:lnTo>
                    <a:lnTo>
                      <a:pt x="246" y="138"/>
                    </a:lnTo>
                    <a:lnTo>
                      <a:pt x="234" y="108"/>
                    </a:lnTo>
                    <a:lnTo>
                      <a:pt x="228" y="114"/>
                    </a:lnTo>
                    <a:lnTo>
                      <a:pt x="210" y="102"/>
                    </a:lnTo>
                    <a:lnTo>
                      <a:pt x="216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48"/>
                    </a:lnTo>
                    <a:lnTo>
                      <a:pt x="198" y="48"/>
                    </a:lnTo>
                    <a:lnTo>
                      <a:pt x="216" y="18"/>
                    </a:lnTo>
                    <a:lnTo>
                      <a:pt x="210" y="12"/>
                    </a:lnTo>
                    <a:lnTo>
                      <a:pt x="186" y="48"/>
                    </a:lnTo>
                    <a:lnTo>
                      <a:pt x="180" y="42"/>
                    </a:lnTo>
                    <a:lnTo>
                      <a:pt x="192" y="54"/>
                    </a:lnTo>
                    <a:lnTo>
                      <a:pt x="186" y="8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204" y="114"/>
                    </a:lnTo>
                    <a:lnTo>
                      <a:pt x="216" y="132"/>
                    </a:lnTo>
                    <a:lnTo>
                      <a:pt x="162" y="114"/>
                    </a:lnTo>
                    <a:lnTo>
                      <a:pt x="156" y="126"/>
                    </a:lnTo>
                    <a:lnTo>
                      <a:pt x="150" y="114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50" y="72"/>
                    </a:lnTo>
                    <a:lnTo>
                      <a:pt x="114" y="54"/>
                    </a:lnTo>
                    <a:lnTo>
                      <a:pt x="102" y="30"/>
                    </a:lnTo>
                    <a:lnTo>
                      <a:pt x="78" y="30"/>
                    </a:lnTo>
                    <a:lnTo>
                      <a:pt x="66" y="48"/>
                    </a:lnTo>
                    <a:lnTo>
                      <a:pt x="48" y="42"/>
                    </a:lnTo>
                    <a:lnTo>
                      <a:pt x="12" y="78"/>
                    </a:lnTo>
                    <a:lnTo>
                      <a:pt x="0" y="42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1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1" name="Freeform 437"/>
              <p:cNvSpPr>
                <a:spLocks noChangeAspect="1"/>
              </p:cNvSpPr>
              <p:nvPr/>
            </p:nvSpPr>
            <p:spPr bwMode="auto">
              <a:xfrm>
                <a:off x="4203" y="1626"/>
                <a:ext cx="204" cy="102"/>
              </a:xfrm>
              <a:custGeom>
                <a:avLst/>
                <a:gdLst>
                  <a:gd name="T0" fmla="*/ 42 w 204"/>
                  <a:gd name="T1" fmla="*/ 30 h 102"/>
                  <a:gd name="T2" fmla="*/ 108 w 204"/>
                  <a:gd name="T3" fmla="*/ 18 h 102"/>
                  <a:gd name="T4" fmla="*/ 132 w 204"/>
                  <a:gd name="T5" fmla="*/ 0 h 102"/>
                  <a:gd name="T6" fmla="*/ 144 w 204"/>
                  <a:gd name="T7" fmla="*/ 18 h 102"/>
                  <a:gd name="T8" fmla="*/ 132 w 204"/>
                  <a:gd name="T9" fmla="*/ 42 h 102"/>
                  <a:gd name="T10" fmla="*/ 150 w 204"/>
                  <a:gd name="T11" fmla="*/ 48 h 102"/>
                  <a:gd name="T12" fmla="*/ 174 w 204"/>
                  <a:gd name="T13" fmla="*/ 78 h 102"/>
                  <a:gd name="T14" fmla="*/ 198 w 204"/>
                  <a:gd name="T15" fmla="*/ 66 h 102"/>
                  <a:gd name="T16" fmla="*/ 180 w 204"/>
                  <a:gd name="T17" fmla="*/ 48 h 102"/>
                  <a:gd name="T18" fmla="*/ 186 w 204"/>
                  <a:gd name="T19" fmla="*/ 48 h 102"/>
                  <a:gd name="T20" fmla="*/ 204 w 204"/>
                  <a:gd name="T21" fmla="*/ 78 h 102"/>
                  <a:gd name="T22" fmla="*/ 168 w 204"/>
                  <a:gd name="T23" fmla="*/ 96 h 102"/>
                  <a:gd name="T24" fmla="*/ 162 w 204"/>
                  <a:gd name="T25" fmla="*/ 78 h 102"/>
                  <a:gd name="T26" fmla="*/ 144 w 204"/>
                  <a:gd name="T27" fmla="*/ 102 h 102"/>
                  <a:gd name="T28" fmla="*/ 138 w 204"/>
                  <a:gd name="T29" fmla="*/ 96 h 102"/>
                  <a:gd name="T30" fmla="*/ 114 w 204"/>
                  <a:gd name="T31" fmla="*/ 72 h 102"/>
                  <a:gd name="T32" fmla="*/ 96 w 204"/>
                  <a:gd name="T33" fmla="*/ 78 h 102"/>
                  <a:gd name="T34" fmla="*/ 90 w 204"/>
                  <a:gd name="T35" fmla="*/ 72 h 102"/>
                  <a:gd name="T36" fmla="*/ 0 w 204"/>
                  <a:gd name="T37" fmla="*/ 96 h 102"/>
                  <a:gd name="T38" fmla="*/ 0 w 204"/>
                  <a:gd name="T39" fmla="*/ 42 h 102"/>
                  <a:gd name="T40" fmla="*/ 18 w 204"/>
                  <a:gd name="T41" fmla="*/ 36 h 102"/>
                  <a:gd name="T42" fmla="*/ 42 w 204"/>
                  <a:gd name="T43" fmla="*/ 30 h 1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4"/>
                  <a:gd name="T67" fmla="*/ 0 h 102"/>
                  <a:gd name="T68" fmla="*/ 204 w 204"/>
                  <a:gd name="T69" fmla="*/ 102 h 1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4" h="102">
                    <a:moveTo>
                      <a:pt x="42" y="30"/>
                    </a:moveTo>
                    <a:lnTo>
                      <a:pt x="108" y="18"/>
                    </a:lnTo>
                    <a:lnTo>
                      <a:pt x="132" y="0"/>
                    </a:lnTo>
                    <a:lnTo>
                      <a:pt x="144" y="18"/>
                    </a:lnTo>
                    <a:lnTo>
                      <a:pt x="132" y="42"/>
                    </a:lnTo>
                    <a:lnTo>
                      <a:pt x="150" y="48"/>
                    </a:lnTo>
                    <a:lnTo>
                      <a:pt x="174" y="78"/>
                    </a:lnTo>
                    <a:lnTo>
                      <a:pt x="198" y="66"/>
                    </a:lnTo>
                    <a:lnTo>
                      <a:pt x="180" y="48"/>
                    </a:lnTo>
                    <a:lnTo>
                      <a:pt x="186" y="48"/>
                    </a:lnTo>
                    <a:lnTo>
                      <a:pt x="204" y="78"/>
                    </a:lnTo>
                    <a:lnTo>
                      <a:pt x="168" y="96"/>
                    </a:lnTo>
                    <a:lnTo>
                      <a:pt x="162" y="78"/>
                    </a:lnTo>
                    <a:lnTo>
                      <a:pt x="144" y="102"/>
                    </a:lnTo>
                    <a:lnTo>
                      <a:pt x="138" y="96"/>
                    </a:lnTo>
                    <a:lnTo>
                      <a:pt x="114" y="72"/>
                    </a:lnTo>
                    <a:lnTo>
                      <a:pt x="96" y="78"/>
                    </a:lnTo>
                    <a:lnTo>
                      <a:pt x="90" y="72"/>
                    </a:lnTo>
                    <a:lnTo>
                      <a:pt x="0" y="96"/>
                    </a:lnTo>
                    <a:lnTo>
                      <a:pt x="0" y="42"/>
                    </a:lnTo>
                    <a:lnTo>
                      <a:pt x="18" y="36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2" name="Freeform 438"/>
              <p:cNvSpPr>
                <a:spLocks noChangeAspect="1"/>
              </p:cNvSpPr>
              <p:nvPr/>
            </p:nvSpPr>
            <p:spPr bwMode="auto">
              <a:xfrm>
                <a:off x="4203" y="1626"/>
                <a:ext cx="204" cy="102"/>
              </a:xfrm>
              <a:custGeom>
                <a:avLst/>
                <a:gdLst>
                  <a:gd name="T0" fmla="*/ 42 w 204"/>
                  <a:gd name="T1" fmla="*/ 30 h 102"/>
                  <a:gd name="T2" fmla="*/ 108 w 204"/>
                  <a:gd name="T3" fmla="*/ 18 h 102"/>
                  <a:gd name="T4" fmla="*/ 132 w 204"/>
                  <a:gd name="T5" fmla="*/ 0 h 102"/>
                  <a:gd name="T6" fmla="*/ 144 w 204"/>
                  <a:gd name="T7" fmla="*/ 18 h 102"/>
                  <a:gd name="T8" fmla="*/ 132 w 204"/>
                  <a:gd name="T9" fmla="*/ 42 h 102"/>
                  <a:gd name="T10" fmla="*/ 150 w 204"/>
                  <a:gd name="T11" fmla="*/ 48 h 102"/>
                  <a:gd name="T12" fmla="*/ 174 w 204"/>
                  <a:gd name="T13" fmla="*/ 78 h 102"/>
                  <a:gd name="T14" fmla="*/ 198 w 204"/>
                  <a:gd name="T15" fmla="*/ 66 h 102"/>
                  <a:gd name="T16" fmla="*/ 180 w 204"/>
                  <a:gd name="T17" fmla="*/ 48 h 102"/>
                  <a:gd name="T18" fmla="*/ 186 w 204"/>
                  <a:gd name="T19" fmla="*/ 48 h 102"/>
                  <a:gd name="T20" fmla="*/ 204 w 204"/>
                  <a:gd name="T21" fmla="*/ 78 h 102"/>
                  <a:gd name="T22" fmla="*/ 168 w 204"/>
                  <a:gd name="T23" fmla="*/ 96 h 102"/>
                  <a:gd name="T24" fmla="*/ 162 w 204"/>
                  <a:gd name="T25" fmla="*/ 78 h 102"/>
                  <a:gd name="T26" fmla="*/ 144 w 204"/>
                  <a:gd name="T27" fmla="*/ 102 h 102"/>
                  <a:gd name="T28" fmla="*/ 138 w 204"/>
                  <a:gd name="T29" fmla="*/ 96 h 102"/>
                  <a:gd name="T30" fmla="*/ 114 w 204"/>
                  <a:gd name="T31" fmla="*/ 72 h 102"/>
                  <a:gd name="T32" fmla="*/ 96 w 204"/>
                  <a:gd name="T33" fmla="*/ 78 h 102"/>
                  <a:gd name="T34" fmla="*/ 90 w 204"/>
                  <a:gd name="T35" fmla="*/ 72 h 102"/>
                  <a:gd name="T36" fmla="*/ 0 w 204"/>
                  <a:gd name="T37" fmla="*/ 96 h 102"/>
                  <a:gd name="T38" fmla="*/ 0 w 204"/>
                  <a:gd name="T39" fmla="*/ 42 h 102"/>
                  <a:gd name="T40" fmla="*/ 18 w 204"/>
                  <a:gd name="T41" fmla="*/ 36 h 102"/>
                  <a:gd name="T42" fmla="*/ 42 w 204"/>
                  <a:gd name="T43" fmla="*/ 30 h 102"/>
                  <a:gd name="T44" fmla="*/ 42 w 204"/>
                  <a:gd name="T45" fmla="*/ 36 h 1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4"/>
                  <a:gd name="T70" fmla="*/ 0 h 102"/>
                  <a:gd name="T71" fmla="*/ 204 w 204"/>
                  <a:gd name="T72" fmla="*/ 102 h 10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4" h="102">
                    <a:moveTo>
                      <a:pt x="42" y="30"/>
                    </a:moveTo>
                    <a:lnTo>
                      <a:pt x="108" y="18"/>
                    </a:lnTo>
                    <a:lnTo>
                      <a:pt x="132" y="0"/>
                    </a:lnTo>
                    <a:lnTo>
                      <a:pt x="144" y="18"/>
                    </a:lnTo>
                    <a:lnTo>
                      <a:pt x="132" y="42"/>
                    </a:lnTo>
                    <a:lnTo>
                      <a:pt x="150" y="48"/>
                    </a:lnTo>
                    <a:lnTo>
                      <a:pt x="174" y="78"/>
                    </a:lnTo>
                    <a:lnTo>
                      <a:pt x="198" y="66"/>
                    </a:lnTo>
                    <a:lnTo>
                      <a:pt x="180" y="48"/>
                    </a:lnTo>
                    <a:lnTo>
                      <a:pt x="186" y="48"/>
                    </a:lnTo>
                    <a:lnTo>
                      <a:pt x="204" y="78"/>
                    </a:lnTo>
                    <a:lnTo>
                      <a:pt x="168" y="96"/>
                    </a:lnTo>
                    <a:lnTo>
                      <a:pt x="162" y="78"/>
                    </a:lnTo>
                    <a:lnTo>
                      <a:pt x="144" y="102"/>
                    </a:lnTo>
                    <a:lnTo>
                      <a:pt x="138" y="96"/>
                    </a:lnTo>
                    <a:lnTo>
                      <a:pt x="114" y="72"/>
                    </a:lnTo>
                    <a:lnTo>
                      <a:pt x="96" y="78"/>
                    </a:lnTo>
                    <a:lnTo>
                      <a:pt x="90" y="72"/>
                    </a:lnTo>
                    <a:lnTo>
                      <a:pt x="0" y="96"/>
                    </a:lnTo>
                    <a:lnTo>
                      <a:pt x="0" y="42"/>
                    </a:lnTo>
                    <a:lnTo>
                      <a:pt x="18" y="36"/>
                    </a:lnTo>
                    <a:lnTo>
                      <a:pt x="42" y="30"/>
                    </a:lnTo>
                    <a:lnTo>
                      <a:pt x="42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3" name="Freeform 439"/>
              <p:cNvSpPr>
                <a:spLocks noChangeAspect="1"/>
              </p:cNvSpPr>
              <p:nvPr/>
            </p:nvSpPr>
            <p:spPr bwMode="auto">
              <a:xfrm>
                <a:off x="3447" y="1548"/>
                <a:ext cx="234" cy="324"/>
              </a:xfrm>
              <a:custGeom>
                <a:avLst/>
                <a:gdLst>
                  <a:gd name="T0" fmla="*/ 114 w 234"/>
                  <a:gd name="T1" fmla="*/ 312 h 324"/>
                  <a:gd name="T2" fmla="*/ 0 w 234"/>
                  <a:gd name="T3" fmla="*/ 324 h 324"/>
                  <a:gd name="T4" fmla="*/ 30 w 234"/>
                  <a:gd name="T5" fmla="*/ 252 h 324"/>
                  <a:gd name="T6" fmla="*/ 0 w 234"/>
                  <a:gd name="T7" fmla="*/ 174 h 324"/>
                  <a:gd name="T8" fmla="*/ 6 w 234"/>
                  <a:gd name="T9" fmla="*/ 96 h 324"/>
                  <a:gd name="T10" fmla="*/ 42 w 234"/>
                  <a:gd name="T11" fmla="*/ 48 h 324"/>
                  <a:gd name="T12" fmla="*/ 42 w 234"/>
                  <a:gd name="T13" fmla="*/ 78 h 324"/>
                  <a:gd name="T14" fmla="*/ 48 w 234"/>
                  <a:gd name="T15" fmla="*/ 66 h 324"/>
                  <a:gd name="T16" fmla="*/ 48 w 234"/>
                  <a:gd name="T17" fmla="*/ 84 h 324"/>
                  <a:gd name="T18" fmla="*/ 54 w 234"/>
                  <a:gd name="T19" fmla="*/ 42 h 324"/>
                  <a:gd name="T20" fmla="*/ 72 w 234"/>
                  <a:gd name="T21" fmla="*/ 30 h 324"/>
                  <a:gd name="T22" fmla="*/ 66 w 234"/>
                  <a:gd name="T23" fmla="*/ 18 h 324"/>
                  <a:gd name="T24" fmla="*/ 84 w 234"/>
                  <a:gd name="T25" fmla="*/ 0 h 324"/>
                  <a:gd name="T26" fmla="*/ 156 w 234"/>
                  <a:gd name="T27" fmla="*/ 24 h 324"/>
                  <a:gd name="T28" fmla="*/ 168 w 234"/>
                  <a:gd name="T29" fmla="*/ 48 h 324"/>
                  <a:gd name="T30" fmla="*/ 156 w 234"/>
                  <a:gd name="T31" fmla="*/ 48 h 324"/>
                  <a:gd name="T32" fmla="*/ 174 w 234"/>
                  <a:gd name="T33" fmla="*/ 72 h 324"/>
                  <a:gd name="T34" fmla="*/ 174 w 234"/>
                  <a:gd name="T35" fmla="*/ 102 h 324"/>
                  <a:gd name="T36" fmla="*/ 144 w 234"/>
                  <a:gd name="T37" fmla="*/ 132 h 324"/>
                  <a:gd name="T38" fmla="*/ 144 w 234"/>
                  <a:gd name="T39" fmla="*/ 156 h 324"/>
                  <a:gd name="T40" fmla="*/ 162 w 234"/>
                  <a:gd name="T41" fmla="*/ 162 h 324"/>
                  <a:gd name="T42" fmla="*/ 192 w 234"/>
                  <a:gd name="T43" fmla="*/ 120 h 324"/>
                  <a:gd name="T44" fmla="*/ 216 w 234"/>
                  <a:gd name="T45" fmla="*/ 138 h 324"/>
                  <a:gd name="T46" fmla="*/ 234 w 234"/>
                  <a:gd name="T47" fmla="*/ 198 h 324"/>
                  <a:gd name="T48" fmla="*/ 234 w 234"/>
                  <a:gd name="T49" fmla="*/ 222 h 324"/>
                  <a:gd name="T50" fmla="*/ 228 w 234"/>
                  <a:gd name="T51" fmla="*/ 234 h 324"/>
                  <a:gd name="T52" fmla="*/ 228 w 234"/>
                  <a:gd name="T53" fmla="*/ 222 h 324"/>
                  <a:gd name="T54" fmla="*/ 222 w 234"/>
                  <a:gd name="T55" fmla="*/ 228 h 324"/>
                  <a:gd name="T56" fmla="*/ 192 w 234"/>
                  <a:gd name="T57" fmla="*/ 300 h 324"/>
                  <a:gd name="T58" fmla="*/ 138 w 234"/>
                  <a:gd name="T59" fmla="*/ 312 h 324"/>
                  <a:gd name="T60" fmla="*/ 114 w 234"/>
                  <a:gd name="T61" fmla="*/ 312 h 3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4"/>
                  <a:gd name="T94" fmla="*/ 0 h 324"/>
                  <a:gd name="T95" fmla="*/ 234 w 234"/>
                  <a:gd name="T96" fmla="*/ 324 h 3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4" h="324">
                    <a:moveTo>
                      <a:pt x="114" y="312"/>
                    </a:moveTo>
                    <a:lnTo>
                      <a:pt x="0" y="324"/>
                    </a:lnTo>
                    <a:lnTo>
                      <a:pt x="30" y="252"/>
                    </a:lnTo>
                    <a:lnTo>
                      <a:pt x="0" y="174"/>
                    </a:lnTo>
                    <a:lnTo>
                      <a:pt x="6" y="96"/>
                    </a:lnTo>
                    <a:lnTo>
                      <a:pt x="42" y="48"/>
                    </a:lnTo>
                    <a:lnTo>
                      <a:pt x="42" y="78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54" y="42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84" y="0"/>
                    </a:lnTo>
                    <a:lnTo>
                      <a:pt x="156" y="24"/>
                    </a:lnTo>
                    <a:lnTo>
                      <a:pt x="168" y="48"/>
                    </a:lnTo>
                    <a:lnTo>
                      <a:pt x="156" y="48"/>
                    </a:lnTo>
                    <a:lnTo>
                      <a:pt x="174" y="72"/>
                    </a:lnTo>
                    <a:lnTo>
                      <a:pt x="174" y="102"/>
                    </a:lnTo>
                    <a:lnTo>
                      <a:pt x="144" y="132"/>
                    </a:lnTo>
                    <a:lnTo>
                      <a:pt x="144" y="156"/>
                    </a:lnTo>
                    <a:lnTo>
                      <a:pt x="162" y="162"/>
                    </a:lnTo>
                    <a:lnTo>
                      <a:pt x="192" y="120"/>
                    </a:lnTo>
                    <a:lnTo>
                      <a:pt x="216" y="138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8" y="234"/>
                    </a:lnTo>
                    <a:lnTo>
                      <a:pt x="228" y="222"/>
                    </a:lnTo>
                    <a:lnTo>
                      <a:pt x="222" y="228"/>
                    </a:lnTo>
                    <a:lnTo>
                      <a:pt x="192" y="300"/>
                    </a:lnTo>
                    <a:lnTo>
                      <a:pt x="138" y="312"/>
                    </a:lnTo>
                    <a:lnTo>
                      <a:pt x="114" y="31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4" name="Freeform 440"/>
              <p:cNvSpPr>
                <a:spLocks noChangeAspect="1"/>
              </p:cNvSpPr>
              <p:nvPr/>
            </p:nvSpPr>
            <p:spPr bwMode="auto">
              <a:xfrm>
                <a:off x="3447" y="1548"/>
                <a:ext cx="234" cy="324"/>
              </a:xfrm>
              <a:custGeom>
                <a:avLst/>
                <a:gdLst>
                  <a:gd name="T0" fmla="*/ 114 w 234"/>
                  <a:gd name="T1" fmla="*/ 312 h 324"/>
                  <a:gd name="T2" fmla="*/ 0 w 234"/>
                  <a:gd name="T3" fmla="*/ 324 h 324"/>
                  <a:gd name="T4" fmla="*/ 30 w 234"/>
                  <a:gd name="T5" fmla="*/ 252 h 324"/>
                  <a:gd name="T6" fmla="*/ 0 w 234"/>
                  <a:gd name="T7" fmla="*/ 174 h 324"/>
                  <a:gd name="T8" fmla="*/ 6 w 234"/>
                  <a:gd name="T9" fmla="*/ 96 h 324"/>
                  <a:gd name="T10" fmla="*/ 42 w 234"/>
                  <a:gd name="T11" fmla="*/ 48 h 324"/>
                  <a:gd name="T12" fmla="*/ 42 w 234"/>
                  <a:gd name="T13" fmla="*/ 78 h 324"/>
                  <a:gd name="T14" fmla="*/ 48 w 234"/>
                  <a:gd name="T15" fmla="*/ 66 h 324"/>
                  <a:gd name="T16" fmla="*/ 48 w 234"/>
                  <a:gd name="T17" fmla="*/ 84 h 324"/>
                  <a:gd name="T18" fmla="*/ 54 w 234"/>
                  <a:gd name="T19" fmla="*/ 42 h 324"/>
                  <a:gd name="T20" fmla="*/ 72 w 234"/>
                  <a:gd name="T21" fmla="*/ 30 h 324"/>
                  <a:gd name="T22" fmla="*/ 66 w 234"/>
                  <a:gd name="T23" fmla="*/ 18 h 324"/>
                  <a:gd name="T24" fmla="*/ 84 w 234"/>
                  <a:gd name="T25" fmla="*/ 0 h 324"/>
                  <a:gd name="T26" fmla="*/ 156 w 234"/>
                  <a:gd name="T27" fmla="*/ 24 h 324"/>
                  <a:gd name="T28" fmla="*/ 168 w 234"/>
                  <a:gd name="T29" fmla="*/ 48 h 324"/>
                  <a:gd name="T30" fmla="*/ 156 w 234"/>
                  <a:gd name="T31" fmla="*/ 48 h 324"/>
                  <a:gd name="T32" fmla="*/ 174 w 234"/>
                  <a:gd name="T33" fmla="*/ 72 h 324"/>
                  <a:gd name="T34" fmla="*/ 174 w 234"/>
                  <a:gd name="T35" fmla="*/ 102 h 324"/>
                  <a:gd name="T36" fmla="*/ 144 w 234"/>
                  <a:gd name="T37" fmla="*/ 132 h 324"/>
                  <a:gd name="T38" fmla="*/ 144 w 234"/>
                  <a:gd name="T39" fmla="*/ 156 h 324"/>
                  <a:gd name="T40" fmla="*/ 162 w 234"/>
                  <a:gd name="T41" fmla="*/ 162 h 324"/>
                  <a:gd name="T42" fmla="*/ 192 w 234"/>
                  <a:gd name="T43" fmla="*/ 120 h 324"/>
                  <a:gd name="T44" fmla="*/ 216 w 234"/>
                  <a:gd name="T45" fmla="*/ 138 h 324"/>
                  <a:gd name="T46" fmla="*/ 234 w 234"/>
                  <a:gd name="T47" fmla="*/ 198 h 324"/>
                  <a:gd name="T48" fmla="*/ 234 w 234"/>
                  <a:gd name="T49" fmla="*/ 222 h 324"/>
                  <a:gd name="T50" fmla="*/ 228 w 234"/>
                  <a:gd name="T51" fmla="*/ 234 h 324"/>
                  <a:gd name="T52" fmla="*/ 228 w 234"/>
                  <a:gd name="T53" fmla="*/ 222 h 324"/>
                  <a:gd name="T54" fmla="*/ 222 w 234"/>
                  <a:gd name="T55" fmla="*/ 228 h 324"/>
                  <a:gd name="T56" fmla="*/ 192 w 234"/>
                  <a:gd name="T57" fmla="*/ 300 h 324"/>
                  <a:gd name="T58" fmla="*/ 138 w 234"/>
                  <a:gd name="T59" fmla="*/ 312 h 324"/>
                  <a:gd name="T60" fmla="*/ 114 w 234"/>
                  <a:gd name="T61" fmla="*/ 312 h 324"/>
                  <a:gd name="T62" fmla="*/ 114 w 234"/>
                  <a:gd name="T63" fmla="*/ 318 h 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324"/>
                  <a:gd name="T98" fmla="*/ 234 w 234"/>
                  <a:gd name="T99" fmla="*/ 324 h 3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324">
                    <a:moveTo>
                      <a:pt x="114" y="312"/>
                    </a:moveTo>
                    <a:lnTo>
                      <a:pt x="0" y="324"/>
                    </a:lnTo>
                    <a:lnTo>
                      <a:pt x="30" y="252"/>
                    </a:lnTo>
                    <a:lnTo>
                      <a:pt x="0" y="174"/>
                    </a:lnTo>
                    <a:lnTo>
                      <a:pt x="6" y="96"/>
                    </a:lnTo>
                    <a:lnTo>
                      <a:pt x="42" y="48"/>
                    </a:lnTo>
                    <a:lnTo>
                      <a:pt x="42" y="78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54" y="42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84" y="0"/>
                    </a:lnTo>
                    <a:lnTo>
                      <a:pt x="156" y="24"/>
                    </a:lnTo>
                    <a:lnTo>
                      <a:pt x="168" y="48"/>
                    </a:lnTo>
                    <a:lnTo>
                      <a:pt x="156" y="48"/>
                    </a:lnTo>
                    <a:lnTo>
                      <a:pt x="174" y="72"/>
                    </a:lnTo>
                    <a:lnTo>
                      <a:pt x="174" y="102"/>
                    </a:lnTo>
                    <a:lnTo>
                      <a:pt x="144" y="132"/>
                    </a:lnTo>
                    <a:lnTo>
                      <a:pt x="144" y="156"/>
                    </a:lnTo>
                    <a:lnTo>
                      <a:pt x="162" y="162"/>
                    </a:lnTo>
                    <a:lnTo>
                      <a:pt x="192" y="120"/>
                    </a:lnTo>
                    <a:lnTo>
                      <a:pt x="216" y="138"/>
                    </a:lnTo>
                    <a:lnTo>
                      <a:pt x="234" y="198"/>
                    </a:lnTo>
                    <a:lnTo>
                      <a:pt x="234" y="222"/>
                    </a:lnTo>
                    <a:lnTo>
                      <a:pt x="228" y="234"/>
                    </a:lnTo>
                    <a:lnTo>
                      <a:pt x="228" y="222"/>
                    </a:lnTo>
                    <a:lnTo>
                      <a:pt x="222" y="228"/>
                    </a:lnTo>
                    <a:lnTo>
                      <a:pt x="192" y="300"/>
                    </a:lnTo>
                    <a:lnTo>
                      <a:pt x="138" y="312"/>
                    </a:lnTo>
                    <a:lnTo>
                      <a:pt x="114" y="312"/>
                    </a:lnTo>
                    <a:lnTo>
                      <a:pt x="114" y="3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5" name="Freeform 441"/>
              <p:cNvSpPr>
                <a:spLocks noChangeAspect="1"/>
              </p:cNvSpPr>
              <p:nvPr/>
            </p:nvSpPr>
            <p:spPr bwMode="auto">
              <a:xfrm>
                <a:off x="3219" y="1434"/>
                <a:ext cx="354" cy="180"/>
              </a:xfrm>
              <a:custGeom>
                <a:avLst/>
                <a:gdLst>
                  <a:gd name="T0" fmla="*/ 354 w 354"/>
                  <a:gd name="T1" fmla="*/ 96 h 180"/>
                  <a:gd name="T2" fmla="*/ 312 w 354"/>
                  <a:gd name="T3" fmla="*/ 96 h 180"/>
                  <a:gd name="T4" fmla="*/ 306 w 354"/>
                  <a:gd name="T5" fmla="*/ 108 h 180"/>
                  <a:gd name="T6" fmla="*/ 264 w 354"/>
                  <a:gd name="T7" fmla="*/ 96 h 180"/>
                  <a:gd name="T8" fmla="*/ 228 w 354"/>
                  <a:gd name="T9" fmla="*/ 108 h 180"/>
                  <a:gd name="T10" fmla="*/ 210 w 354"/>
                  <a:gd name="T11" fmla="*/ 138 h 180"/>
                  <a:gd name="T12" fmla="*/ 210 w 354"/>
                  <a:gd name="T13" fmla="*/ 114 h 180"/>
                  <a:gd name="T14" fmla="*/ 186 w 354"/>
                  <a:gd name="T15" fmla="*/ 132 h 180"/>
                  <a:gd name="T16" fmla="*/ 186 w 354"/>
                  <a:gd name="T17" fmla="*/ 114 h 180"/>
                  <a:gd name="T18" fmla="*/ 162 w 354"/>
                  <a:gd name="T19" fmla="*/ 180 h 180"/>
                  <a:gd name="T20" fmla="*/ 150 w 354"/>
                  <a:gd name="T21" fmla="*/ 180 h 180"/>
                  <a:gd name="T22" fmla="*/ 150 w 354"/>
                  <a:gd name="T23" fmla="*/ 162 h 180"/>
                  <a:gd name="T24" fmla="*/ 138 w 354"/>
                  <a:gd name="T25" fmla="*/ 162 h 180"/>
                  <a:gd name="T26" fmla="*/ 144 w 354"/>
                  <a:gd name="T27" fmla="*/ 138 h 180"/>
                  <a:gd name="T28" fmla="*/ 126 w 354"/>
                  <a:gd name="T29" fmla="*/ 120 h 180"/>
                  <a:gd name="T30" fmla="*/ 12 w 354"/>
                  <a:gd name="T31" fmla="*/ 96 h 180"/>
                  <a:gd name="T32" fmla="*/ 0 w 354"/>
                  <a:gd name="T33" fmla="*/ 84 h 180"/>
                  <a:gd name="T34" fmla="*/ 132 w 354"/>
                  <a:gd name="T35" fmla="*/ 0 h 180"/>
                  <a:gd name="T36" fmla="*/ 138 w 354"/>
                  <a:gd name="T37" fmla="*/ 6 h 180"/>
                  <a:gd name="T38" fmla="*/ 102 w 354"/>
                  <a:gd name="T39" fmla="*/ 42 h 180"/>
                  <a:gd name="T40" fmla="*/ 102 w 354"/>
                  <a:gd name="T41" fmla="*/ 60 h 180"/>
                  <a:gd name="T42" fmla="*/ 120 w 354"/>
                  <a:gd name="T43" fmla="*/ 42 h 180"/>
                  <a:gd name="T44" fmla="*/ 114 w 354"/>
                  <a:gd name="T45" fmla="*/ 54 h 180"/>
                  <a:gd name="T46" fmla="*/ 138 w 354"/>
                  <a:gd name="T47" fmla="*/ 48 h 180"/>
                  <a:gd name="T48" fmla="*/ 162 w 354"/>
                  <a:gd name="T49" fmla="*/ 72 h 180"/>
                  <a:gd name="T50" fmla="*/ 198 w 354"/>
                  <a:gd name="T51" fmla="*/ 78 h 180"/>
                  <a:gd name="T52" fmla="*/ 228 w 354"/>
                  <a:gd name="T53" fmla="*/ 54 h 180"/>
                  <a:gd name="T54" fmla="*/ 288 w 354"/>
                  <a:gd name="T55" fmla="*/ 42 h 180"/>
                  <a:gd name="T56" fmla="*/ 288 w 354"/>
                  <a:gd name="T57" fmla="*/ 66 h 180"/>
                  <a:gd name="T58" fmla="*/ 330 w 354"/>
                  <a:gd name="T59" fmla="*/ 60 h 180"/>
                  <a:gd name="T60" fmla="*/ 330 w 354"/>
                  <a:gd name="T61" fmla="*/ 78 h 180"/>
                  <a:gd name="T62" fmla="*/ 354 w 354"/>
                  <a:gd name="T63" fmla="*/ 96 h 1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4"/>
                  <a:gd name="T97" fmla="*/ 0 h 180"/>
                  <a:gd name="T98" fmla="*/ 354 w 354"/>
                  <a:gd name="T99" fmla="*/ 180 h 1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4" h="180">
                    <a:moveTo>
                      <a:pt x="354" y="96"/>
                    </a:moveTo>
                    <a:lnTo>
                      <a:pt x="312" y="96"/>
                    </a:lnTo>
                    <a:lnTo>
                      <a:pt x="306" y="108"/>
                    </a:lnTo>
                    <a:lnTo>
                      <a:pt x="264" y="96"/>
                    </a:lnTo>
                    <a:lnTo>
                      <a:pt x="228" y="108"/>
                    </a:lnTo>
                    <a:lnTo>
                      <a:pt x="210" y="138"/>
                    </a:lnTo>
                    <a:lnTo>
                      <a:pt x="210" y="114"/>
                    </a:lnTo>
                    <a:lnTo>
                      <a:pt x="186" y="132"/>
                    </a:lnTo>
                    <a:lnTo>
                      <a:pt x="186" y="11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50" y="162"/>
                    </a:lnTo>
                    <a:lnTo>
                      <a:pt x="138" y="162"/>
                    </a:lnTo>
                    <a:lnTo>
                      <a:pt x="144" y="138"/>
                    </a:lnTo>
                    <a:lnTo>
                      <a:pt x="126" y="120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32" y="0"/>
                    </a:lnTo>
                    <a:lnTo>
                      <a:pt x="138" y="6"/>
                    </a:lnTo>
                    <a:lnTo>
                      <a:pt x="102" y="42"/>
                    </a:lnTo>
                    <a:lnTo>
                      <a:pt x="102" y="60"/>
                    </a:lnTo>
                    <a:lnTo>
                      <a:pt x="120" y="42"/>
                    </a:lnTo>
                    <a:lnTo>
                      <a:pt x="114" y="54"/>
                    </a:lnTo>
                    <a:lnTo>
                      <a:pt x="138" y="48"/>
                    </a:lnTo>
                    <a:lnTo>
                      <a:pt x="162" y="72"/>
                    </a:lnTo>
                    <a:lnTo>
                      <a:pt x="198" y="78"/>
                    </a:lnTo>
                    <a:lnTo>
                      <a:pt x="228" y="54"/>
                    </a:lnTo>
                    <a:lnTo>
                      <a:pt x="288" y="42"/>
                    </a:lnTo>
                    <a:lnTo>
                      <a:pt x="288" y="66"/>
                    </a:lnTo>
                    <a:lnTo>
                      <a:pt x="330" y="60"/>
                    </a:lnTo>
                    <a:lnTo>
                      <a:pt x="330" y="78"/>
                    </a:lnTo>
                    <a:lnTo>
                      <a:pt x="354" y="9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6" name="Freeform 442"/>
              <p:cNvSpPr>
                <a:spLocks noChangeAspect="1"/>
              </p:cNvSpPr>
              <p:nvPr/>
            </p:nvSpPr>
            <p:spPr bwMode="auto">
              <a:xfrm>
                <a:off x="3219" y="1434"/>
                <a:ext cx="354" cy="180"/>
              </a:xfrm>
              <a:custGeom>
                <a:avLst/>
                <a:gdLst>
                  <a:gd name="T0" fmla="*/ 354 w 354"/>
                  <a:gd name="T1" fmla="*/ 96 h 180"/>
                  <a:gd name="T2" fmla="*/ 312 w 354"/>
                  <a:gd name="T3" fmla="*/ 96 h 180"/>
                  <a:gd name="T4" fmla="*/ 306 w 354"/>
                  <a:gd name="T5" fmla="*/ 108 h 180"/>
                  <a:gd name="T6" fmla="*/ 264 w 354"/>
                  <a:gd name="T7" fmla="*/ 96 h 180"/>
                  <a:gd name="T8" fmla="*/ 228 w 354"/>
                  <a:gd name="T9" fmla="*/ 108 h 180"/>
                  <a:gd name="T10" fmla="*/ 210 w 354"/>
                  <a:gd name="T11" fmla="*/ 138 h 180"/>
                  <a:gd name="T12" fmla="*/ 210 w 354"/>
                  <a:gd name="T13" fmla="*/ 114 h 180"/>
                  <a:gd name="T14" fmla="*/ 186 w 354"/>
                  <a:gd name="T15" fmla="*/ 132 h 180"/>
                  <a:gd name="T16" fmla="*/ 186 w 354"/>
                  <a:gd name="T17" fmla="*/ 114 h 180"/>
                  <a:gd name="T18" fmla="*/ 162 w 354"/>
                  <a:gd name="T19" fmla="*/ 180 h 180"/>
                  <a:gd name="T20" fmla="*/ 150 w 354"/>
                  <a:gd name="T21" fmla="*/ 180 h 180"/>
                  <a:gd name="T22" fmla="*/ 150 w 354"/>
                  <a:gd name="T23" fmla="*/ 162 h 180"/>
                  <a:gd name="T24" fmla="*/ 138 w 354"/>
                  <a:gd name="T25" fmla="*/ 162 h 180"/>
                  <a:gd name="T26" fmla="*/ 144 w 354"/>
                  <a:gd name="T27" fmla="*/ 138 h 180"/>
                  <a:gd name="T28" fmla="*/ 126 w 354"/>
                  <a:gd name="T29" fmla="*/ 120 h 180"/>
                  <a:gd name="T30" fmla="*/ 12 w 354"/>
                  <a:gd name="T31" fmla="*/ 96 h 180"/>
                  <a:gd name="T32" fmla="*/ 0 w 354"/>
                  <a:gd name="T33" fmla="*/ 84 h 180"/>
                  <a:gd name="T34" fmla="*/ 132 w 354"/>
                  <a:gd name="T35" fmla="*/ 0 h 180"/>
                  <a:gd name="T36" fmla="*/ 138 w 354"/>
                  <a:gd name="T37" fmla="*/ 6 h 180"/>
                  <a:gd name="T38" fmla="*/ 102 w 354"/>
                  <a:gd name="T39" fmla="*/ 42 h 180"/>
                  <a:gd name="T40" fmla="*/ 102 w 354"/>
                  <a:gd name="T41" fmla="*/ 60 h 180"/>
                  <a:gd name="T42" fmla="*/ 120 w 354"/>
                  <a:gd name="T43" fmla="*/ 42 h 180"/>
                  <a:gd name="T44" fmla="*/ 114 w 354"/>
                  <a:gd name="T45" fmla="*/ 54 h 180"/>
                  <a:gd name="T46" fmla="*/ 138 w 354"/>
                  <a:gd name="T47" fmla="*/ 48 h 180"/>
                  <a:gd name="T48" fmla="*/ 162 w 354"/>
                  <a:gd name="T49" fmla="*/ 72 h 180"/>
                  <a:gd name="T50" fmla="*/ 198 w 354"/>
                  <a:gd name="T51" fmla="*/ 78 h 180"/>
                  <a:gd name="T52" fmla="*/ 228 w 354"/>
                  <a:gd name="T53" fmla="*/ 54 h 180"/>
                  <a:gd name="T54" fmla="*/ 288 w 354"/>
                  <a:gd name="T55" fmla="*/ 42 h 180"/>
                  <a:gd name="T56" fmla="*/ 288 w 354"/>
                  <a:gd name="T57" fmla="*/ 66 h 180"/>
                  <a:gd name="T58" fmla="*/ 330 w 354"/>
                  <a:gd name="T59" fmla="*/ 60 h 180"/>
                  <a:gd name="T60" fmla="*/ 330 w 354"/>
                  <a:gd name="T61" fmla="*/ 78 h 180"/>
                  <a:gd name="T62" fmla="*/ 354 w 354"/>
                  <a:gd name="T63" fmla="*/ 96 h 180"/>
                  <a:gd name="T64" fmla="*/ 354 w 354"/>
                  <a:gd name="T65" fmla="*/ 102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4"/>
                  <a:gd name="T100" fmla="*/ 0 h 180"/>
                  <a:gd name="T101" fmla="*/ 354 w 354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4" h="180">
                    <a:moveTo>
                      <a:pt x="354" y="96"/>
                    </a:moveTo>
                    <a:lnTo>
                      <a:pt x="312" y="96"/>
                    </a:lnTo>
                    <a:lnTo>
                      <a:pt x="306" y="108"/>
                    </a:lnTo>
                    <a:lnTo>
                      <a:pt x="264" y="96"/>
                    </a:lnTo>
                    <a:lnTo>
                      <a:pt x="228" y="108"/>
                    </a:lnTo>
                    <a:lnTo>
                      <a:pt x="210" y="138"/>
                    </a:lnTo>
                    <a:lnTo>
                      <a:pt x="210" y="114"/>
                    </a:lnTo>
                    <a:lnTo>
                      <a:pt x="186" y="132"/>
                    </a:lnTo>
                    <a:lnTo>
                      <a:pt x="186" y="11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50" y="162"/>
                    </a:lnTo>
                    <a:lnTo>
                      <a:pt x="138" y="162"/>
                    </a:lnTo>
                    <a:lnTo>
                      <a:pt x="144" y="138"/>
                    </a:lnTo>
                    <a:lnTo>
                      <a:pt x="126" y="120"/>
                    </a:lnTo>
                    <a:lnTo>
                      <a:pt x="12" y="96"/>
                    </a:lnTo>
                    <a:lnTo>
                      <a:pt x="0" y="84"/>
                    </a:lnTo>
                    <a:lnTo>
                      <a:pt x="132" y="0"/>
                    </a:lnTo>
                    <a:lnTo>
                      <a:pt x="138" y="6"/>
                    </a:lnTo>
                    <a:lnTo>
                      <a:pt x="102" y="42"/>
                    </a:lnTo>
                    <a:lnTo>
                      <a:pt x="102" y="60"/>
                    </a:lnTo>
                    <a:lnTo>
                      <a:pt x="120" y="42"/>
                    </a:lnTo>
                    <a:lnTo>
                      <a:pt x="114" y="54"/>
                    </a:lnTo>
                    <a:lnTo>
                      <a:pt x="138" y="48"/>
                    </a:lnTo>
                    <a:lnTo>
                      <a:pt x="162" y="72"/>
                    </a:lnTo>
                    <a:lnTo>
                      <a:pt x="198" y="78"/>
                    </a:lnTo>
                    <a:lnTo>
                      <a:pt x="228" y="54"/>
                    </a:lnTo>
                    <a:lnTo>
                      <a:pt x="288" y="42"/>
                    </a:lnTo>
                    <a:lnTo>
                      <a:pt x="288" y="66"/>
                    </a:lnTo>
                    <a:lnTo>
                      <a:pt x="330" y="60"/>
                    </a:lnTo>
                    <a:lnTo>
                      <a:pt x="330" y="78"/>
                    </a:lnTo>
                    <a:lnTo>
                      <a:pt x="354" y="96"/>
                    </a:lnTo>
                    <a:lnTo>
                      <a:pt x="354" y="10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7" name="Freeform 443"/>
              <p:cNvSpPr>
                <a:spLocks noChangeAspect="1"/>
              </p:cNvSpPr>
              <p:nvPr/>
            </p:nvSpPr>
            <p:spPr bwMode="auto">
              <a:xfrm>
                <a:off x="2853" y="1308"/>
                <a:ext cx="408" cy="450"/>
              </a:xfrm>
              <a:custGeom>
                <a:avLst/>
                <a:gdLst>
                  <a:gd name="T0" fmla="*/ 330 w 408"/>
                  <a:gd name="T1" fmla="*/ 444 h 450"/>
                  <a:gd name="T2" fmla="*/ 36 w 408"/>
                  <a:gd name="T3" fmla="*/ 450 h 450"/>
                  <a:gd name="T4" fmla="*/ 36 w 408"/>
                  <a:gd name="T5" fmla="*/ 312 h 450"/>
                  <a:gd name="T6" fmla="*/ 18 w 408"/>
                  <a:gd name="T7" fmla="*/ 288 h 450"/>
                  <a:gd name="T8" fmla="*/ 30 w 408"/>
                  <a:gd name="T9" fmla="*/ 264 h 450"/>
                  <a:gd name="T10" fmla="*/ 30 w 408"/>
                  <a:gd name="T11" fmla="*/ 258 h 450"/>
                  <a:gd name="T12" fmla="*/ 0 w 408"/>
                  <a:gd name="T13" fmla="*/ 30 h 450"/>
                  <a:gd name="T14" fmla="*/ 108 w 408"/>
                  <a:gd name="T15" fmla="*/ 30 h 450"/>
                  <a:gd name="T16" fmla="*/ 108 w 408"/>
                  <a:gd name="T17" fmla="*/ 0 h 450"/>
                  <a:gd name="T18" fmla="*/ 120 w 408"/>
                  <a:gd name="T19" fmla="*/ 0 h 450"/>
                  <a:gd name="T20" fmla="*/ 132 w 408"/>
                  <a:gd name="T21" fmla="*/ 48 h 450"/>
                  <a:gd name="T22" fmla="*/ 174 w 408"/>
                  <a:gd name="T23" fmla="*/ 54 h 450"/>
                  <a:gd name="T24" fmla="*/ 180 w 408"/>
                  <a:gd name="T25" fmla="*/ 66 h 450"/>
                  <a:gd name="T26" fmla="*/ 222 w 408"/>
                  <a:gd name="T27" fmla="*/ 54 h 450"/>
                  <a:gd name="T28" fmla="*/ 240 w 408"/>
                  <a:gd name="T29" fmla="*/ 60 h 450"/>
                  <a:gd name="T30" fmla="*/ 234 w 408"/>
                  <a:gd name="T31" fmla="*/ 66 h 450"/>
                  <a:gd name="T32" fmla="*/ 246 w 408"/>
                  <a:gd name="T33" fmla="*/ 66 h 450"/>
                  <a:gd name="T34" fmla="*/ 252 w 408"/>
                  <a:gd name="T35" fmla="*/ 84 h 450"/>
                  <a:gd name="T36" fmla="*/ 270 w 408"/>
                  <a:gd name="T37" fmla="*/ 72 h 450"/>
                  <a:gd name="T38" fmla="*/ 294 w 408"/>
                  <a:gd name="T39" fmla="*/ 96 h 450"/>
                  <a:gd name="T40" fmla="*/ 330 w 408"/>
                  <a:gd name="T41" fmla="*/ 78 h 450"/>
                  <a:gd name="T42" fmla="*/ 342 w 408"/>
                  <a:gd name="T43" fmla="*/ 90 h 450"/>
                  <a:gd name="T44" fmla="*/ 408 w 408"/>
                  <a:gd name="T45" fmla="*/ 90 h 450"/>
                  <a:gd name="T46" fmla="*/ 342 w 408"/>
                  <a:gd name="T47" fmla="*/ 132 h 450"/>
                  <a:gd name="T48" fmla="*/ 270 w 408"/>
                  <a:gd name="T49" fmla="*/ 198 h 450"/>
                  <a:gd name="T50" fmla="*/ 264 w 408"/>
                  <a:gd name="T51" fmla="*/ 204 h 450"/>
                  <a:gd name="T52" fmla="*/ 264 w 408"/>
                  <a:gd name="T53" fmla="*/ 252 h 450"/>
                  <a:gd name="T54" fmla="*/ 240 w 408"/>
                  <a:gd name="T55" fmla="*/ 264 h 450"/>
                  <a:gd name="T56" fmla="*/ 228 w 408"/>
                  <a:gd name="T57" fmla="*/ 288 h 450"/>
                  <a:gd name="T58" fmla="*/ 246 w 408"/>
                  <a:gd name="T59" fmla="*/ 300 h 450"/>
                  <a:gd name="T60" fmla="*/ 240 w 408"/>
                  <a:gd name="T61" fmla="*/ 354 h 450"/>
                  <a:gd name="T62" fmla="*/ 318 w 408"/>
                  <a:gd name="T63" fmla="*/ 408 h 450"/>
                  <a:gd name="T64" fmla="*/ 330 w 408"/>
                  <a:gd name="T65" fmla="*/ 444 h 4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8"/>
                  <a:gd name="T100" fmla="*/ 0 h 450"/>
                  <a:gd name="T101" fmla="*/ 408 w 408"/>
                  <a:gd name="T102" fmla="*/ 450 h 4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8" h="450">
                    <a:moveTo>
                      <a:pt x="330" y="444"/>
                    </a:moveTo>
                    <a:lnTo>
                      <a:pt x="36" y="450"/>
                    </a:lnTo>
                    <a:lnTo>
                      <a:pt x="36" y="312"/>
                    </a:lnTo>
                    <a:lnTo>
                      <a:pt x="18" y="288"/>
                    </a:lnTo>
                    <a:lnTo>
                      <a:pt x="30" y="264"/>
                    </a:lnTo>
                    <a:lnTo>
                      <a:pt x="30" y="258"/>
                    </a:lnTo>
                    <a:lnTo>
                      <a:pt x="0" y="30"/>
                    </a:lnTo>
                    <a:lnTo>
                      <a:pt x="108" y="30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48"/>
                    </a:lnTo>
                    <a:lnTo>
                      <a:pt x="174" y="54"/>
                    </a:lnTo>
                    <a:lnTo>
                      <a:pt x="180" y="66"/>
                    </a:lnTo>
                    <a:lnTo>
                      <a:pt x="222" y="54"/>
                    </a:lnTo>
                    <a:lnTo>
                      <a:pt x="240" y="60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2" y="84"/>
                    </a:lnTo>
                    <a:lnTo>
                      <a:pt x="270" y="72"/>
                    </a:lnTo>
                    <a:lnTo>
                      <a:pt x="294" y="96"/>
                    </a:lnTo>
                    <a:lnTo>
                      <a:pt x="330" y="78"/>
                    </a:lnTo>
                    <a:lnTo>
                      <a:pt x="342" y="90"/>
                    </a:lnTo>
                    <a:lnTo>
                      <a:pt x="408" y="90"/>
                    </a:lnTo>
                    <a:lnTo>
                      <a:pt x="342" y="132"/>
                    </a:lnTo>
                    <a:lnTo>
                      <a:pt x="270" y="198"/>
                    </a:lnTo>
                    <a:lnTo>
                      <a:pt x="264" y="204"/>
                    </a:lnTo>
                    <a:lnTo>
                      <a:pt x="264" y="252"/>
                    </a:lnTo>
                    <a:lnTo>
                      <a:pt x="240" y="264"/>
                    </a:lnTo>
                    <a:lnTo>
                      <a:pt x="228" y="288"/>
                    </a:lnTo>
                    <a:lnTo>
                      <a:pt x="246" y="300"/>
                    </a:lnTo>
                    <a:lnTo>
                      <a:pt x="240" y="354"/>
                    </a:lnTo>
                    <a:lnTo>
                      <a:pt x="318" y="408"/>
                    </a:lnTo>
                    <a:lnTo>
                      <a:pt x="330" y="44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8" name="Freeform 444"/>
              <p:cNvSpPr>
                <a:spLocks noChangeAspect="1"/>
              </p:cNvSpPr>
              <p:nvPr/>
            </p:nvSpPr>
            <p:spPr bwMode="auto">
              <a:xfrm>
                <a:off x="2853" y="1308"/>
                <a:ext cx="408" cy="450"/>
              </a:xfrm>
              <a:custGeom>
                <a:avLst/>
                <a:gdLst>
                  <a:gd name="T0" fmla="*/ 330 w 408"/>
                  <a:gd name="T1" fmla="*/ 444 h 450"/>
                  <a:gd name="T2" fmla="*/ 36 w 408"/>
                  <a:gd name="T3" fmla="*/ 450 h 450"/>
                  <a:gd name="T4" fmla="*/ 36 w 408"/>
                  <a:gd name="T5" fmla="*/ 312 h 450"/>
                  <a:gd name="T6" fmla="*/ 18 w 408"/>
                  <a:gd name="T7" fmla="*/ 288 h 450"/>
                  <a:gd name="T8" fmla="*/ 30 w 408"/>
                  <a:gd name="T9" fmla="*/ 264 h 450"/>
                  <a:gd name="T10" fmla="*/ 30 w 408"/>
                  <a:gd name="T11" fmla="*/ 258 h 450"/>
                  <a:gd name="T12" fmla="*/ 0 w 408"/>
                  <a:gd name="T13" fmla="*/ 30 h 450"/>
                  <a:gd name="T14" fmla="*/ 108 w 408"/>
                  <a:gd name="T15" fmla="*/ 30 h 450"/>
                  <a:gd name="T16" fmla="*/ 108 w 408"/>
                  <a:gd name="T17" fmla="*/ 0 h 450"/>
                  <a:gd name="T18" fmla="*/ 120 w 408"/>
                  <a:gd name="T19" fmla="*/ 0 h 450"/>
                  <a:gd name="T20" fmla="*/ 132 w 408"/>
                  <a:gd name="T21" fmla="*/ 48 h 450"/>
                  <a:gd name="T22" fmla="*/ 174 w 408"/>
                  <a:gd name="T23" fmla="*/ 54 h 450"/>
                  <a:gd name="T24" fmla="*/ 180 w 408"/>
                  <a:gd name="T25" fmla="*/ 66 h 450"/>
                  <a:gd name="T26" fmla="*/ 222 w 408"/>
                  <a:gd name="T27" fmla="*/ 54 h 450"/>
                  <a:gd name="T28" fmla="*/ 240 w 408"/>
                  <a:gd name="T29" fmla="*/ 60 h 450"/>
                  <a:gd name="T30" fmla="*/ 234 w 408"/>
                  <a:gd name="T31" fmla="*/ 66 h 450"/>
                  <a:gd name="T32" fmla="*/ 246 w 408"/>
                  <a:gd name="T33" fmla="*/ 66 h 450"/>
                  <a:gd name="T34" fmla="*/ 252 w 408"/>
                  <a:gd name="T35" fmla="*/ 84 h 450"/>
                  <a:gd name="T36" fmla="*/ 270 w 408"/>
                  <a:gd name="T37" fmla="*/ 72 h 450"/>
                  <a:gd name="T38" fmla="*/ 294 w 408"/>
                  <a:gd name="T39" fmla="*/ 96 h 450"/>
                  <a:gd name="T40" fmla="*/ 330 w 408"/>
                  <a:gd name="T41" fmla="*/ 78 h 450"/>
                  <a:gd name="T42" fmla="*/ 342 w 408"/>
                  <a:gd name="T43" fmla="*/ 90 h 450"/>
                  <a:gd name="T44" fmla="*/ 408 w 408"/>
                  <a:gd name="T45" fmla="*/ 90 h 450"/>
                  <a:gd name="T46" fmla="*/ 342 w 408"/>
                  <a:gd name="T47" fmla="*/ 132 h 450"/>
                  <a:gd name="T48" fmla="*/ 270 w 408"/>
                  <a:gd name="T49" fmla="*/ 198 h 450"/>
                  <a:gd name="T50" fmla="*/ 264 w 408"/>
                  <a:gd name="T51" fmla="*/ 204 h 450"/>
                  <a:gd name="T52" fmla="*/ 264 w 408"/>
                  <a:gd name="T53" fmla="*/ 252 h 450"/>
                  <a:gd name="T54" fmla="*/ 240 w 408"/>
                  <a:gd name="T55" fmla="*/ 264 h 450"/>
                  <a:gd name="T56" fmla="*/ 228 w 408"/>
                  <a:gd name="T57" fmla="*/ 288 h 450"/>
                  <a:gd name="T58" fmla="*/ 246 w 408"/>
                  <a:gd name="T59" fmla="*/ 300 h 450"/>
                  <a:gd name="T60" fmla="*/ 240 w 408"/>
                  <a:gd name="T61" fmla="*/ 354 h 450"/>
                  <a:gd name="T62" fmla="*/ 318 w 408"/>
                  <a:gd name="T63" fmla="*/ 408 h 450"/>
                  <a:gd name="T64" fmla="*/ 330 w 408"/>
                  <a:gd name="T65" fmla="*/ 444 h 450"/>
                  <a:gd name="T66" fmla="*/ 330 w 408"/>
                  <a:gd name="T67" fmla="*/ 450 h 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8"/>
                  <a:gd name="T103" fmla="*/ 0 h 450"/>
                  <a:gd name="T104" fmla="*/ 408 w 408"/>
                  <a:gd name="T105" fmla="*/ 450 h 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8" h="450">
                    <a:moveTo>
                      <a:pt x="330" y="444"/>
                    </a:moveTo>
                    <a:lnTo>
                      <a:pt x="36" y="450"/>
                    </a:lnTo>
                    <a:lnTo>
                      <a:pt x="36" y="312"/>
                    </a:lnTo>
                    <a:lnTo>
                      <a:pt x="18" y="288"/>
                    </a:lnTo>
                    <a:lnTo>
                      <a:pt x="30" y="264"/>
                    </a:lnTo>
                    <a:lnTo>
                      <a:pt x="30" y="258"/>
                    </a:lnTo>
                    <a:lnTo>
                      <a:pt x="0" y="30"/>
                    </a:lnTo>
                    <a:lnTo>
                      <a:pt x="108" y="30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48"/>
                    </a:lnTo>
                    <a:lnTo>
                      <a:pt x="174" y="54"/>
                    </a:lnTo>
                    <a:lnTo>
                      <a:pt x="180" y="66"/>
                    </a:lnTo>
                    <a:lnTo>
                      <a:pt x="222" y="54"/>
                    </a:lnTo>
                    <a:lnTo>
                      <a:pt x="240" y="60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2" y="84"/>
                    </a:lnTo>
                    <a:lnTo>
                      <a:pt x="270" y="72"/>
                    </a:lnTo>
                    <a:lnTo>
                      <a:pt x="294" y="96"/>
                    </a:lnTo>
                    <a:lnTo>
                      <a:pt x="330" y="78"/>
                    </a:lnTo>
                    <a:lnTo>
                      <a:pt x="342" y="90"/>
                    </a:lnTo>
                    <a:lnTo>
                      <a:pt x="408" y="90"/>
                    </a:lnTo>
                    <a:lnTo>
                      <a:pt x="342" y="132"/>
                    </a:lnTo>
                    <a:lnTo>
                      <a:pt x="270" y="198"/>
                    </a:lnTo>
                    <a:lnTo>
                      <a:pt x="264" y="204"/>
                    </a:lnTo>
                    <a:lnTo>
                      <a:pt x="264" y="252"/>
                    </a:lnTo>
                    <a:lnTo>
                      <a:pt x="240" y="264"/>
                    </a:lnTo>
                    <a:lnTo>
                      <a:pt x="228" y="288"/>
                    </a:lnTo>
                    <a:lnTo>
                      <a:pt x="246" y="300"/>
                    </a:lnTo>
                    <a:lnTo>
                      <a:pt x="240" y="354"/>
                    </a:lnTo>
                    <a:lnTo>
                      <a:pt x="318" y="408"/>
                    </a:lnTo>
                    <a:lnTo>
                      <a:pt x="330" y="444"/>
                    </a:lnTo>
                    <a:lnTo>
                      <a:pt x="330" y="4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9" name="Freeform 445"/>
              <p:cNvSpPr>
                <a:spLocks noChangeAspect="1"/>
              </p:cNvSpPr>
              <p:nvPr/>
            </p:nvSpPr>
            <p:spPr bwMode="auto">
              <a:xfrm>
                <a:off x="3207" y="2406"/>
                <a:ext cx="216" cy="378"/>
              </a:xfrm>
              <a:custGeom>
                <a:avLst/>
                <a:gdLst>
                  <a:gd name="T0" fmla="*/ 216 w 216"/>
                  <a:gd name="T1" fmla="*/ 360 h 378"/>
                  <a:gd name="T2" fmla="*/ 156 w 216"/>
                  <a:gd name="T3" fmla="*/ 366 h 378"/>
                  <a:gd name="T4" fmla="*/ 138 w 216"/>
                  <a:gd name="T5" fmla="*/ 378 h 378"/>
                  <a:gd name="T6" fmla="*/ 120 w 216"/>
                  <a:gd name="T7" fmla="*/ 342 h 378"/>
                  <a:gd name="T8" fmla="*/ 120 w 216"/>
                  <a:gd name="T9" fmla="*/ 318 h 378"/>
                  <a:gd name="T10" fmla="*/ 0 w 216"/>
                  <a:gd name="T11" fmla="*/ 324 h 378"/>
                  <a:gd name="T12" fmla="*/ 6 w 216"/>
                  <a:gd name="T13" fmla="*/ 276 h 378"/>
                  <a:gd name="T14" fmla="*/ 36 w 216"/>
                  <a:gd name="T15" fmla="*/ 234 h 378"/>
                  <a:gd name="T16" fmla="*/ 24 w 216"/>
                  <a:gd name="T17" fmla="*/ 228 h 378"/>
                  <a:gd name="T18" fmla="*/ 42 w 216"/>
                  <a:gd name="T19" fmla="*/ 222 h 378"/>
                  <a:gd name="T20" fmla="*/ 24 w 216"/>
                  <a:gd name="T21" fmla="*/ 204 h 378"/>
                  <a:gd name="T22" fmla="*/ 30 w 216"/>
                  <a:gd name="T23" fmla="*/ 198 h 378"/>
                  <a:gd name="T24" fmla="*/ 24 w 216"/>
                  <a:gd name="T25" fmla="*/ 198 h 378"/>
                  <a:gd name="T26" fmla="*/ 24 w 216"/>
                  <a:gd name="T27" fmla="*/ 174 h 378"/>
                  <a:gd name="T28" fmla="*/ 18 w 216"/>
                  <a:gd name="T29" fmla="*/ 168 h 378"/>
                  <a:gd name="T30" fmla="*/ 30 w 216"/>
                  <a:gd name="T31" fmla="*/ 150 h 378"/>
                  <a:gd name="T32" fmla="*/ 18 w 216"/>
                  <a:gd name="T33" fmla="*/ 144 h 378"/>
                  <a:gd name="T34" fmla="*/ 24 w 216"/>
                  <a:gd name="T35" fmla="*/ 132 h 378"/>
                  <a:gd name="T36" fmla="*/ 18 w 216"/>
                  <a:gd name="T37" fmla="*/ 132 h 378"/>
                  <a:gd name="T38" fmla="*/ 12 w 216"/>
                  <a:gd name="T39" fmla="*/ 114 h 378"/>
                  <a:gd name="T40" fmla="*/ 24 w 216"/>
                  <a:gd name="T41" fmla="*/ 114 h 378"/>
                  <a:gd name="T42" fmla="*/ 24 w 216"/>
                  <a:gd name="T43" fmla="*/ 90 h 378"/>
                  <a:gd name="T44" fmla="*/ 54 w 216"/>
                  <a:gd name="T45" fmla="*/ 54 h 378"/>
                  <a:gd name="T46" fmla="*/ 54 w 216"/>
                  <a:gd name="T47" fmla="*/ 30 h 378"/>
                  <a:gd name="T48" fmla="*/ 72 w 216"/>
                  <a:gd name="T49" fmla="*/ 6 h 378"/>
                  <a:gd name="T50" fmla="*/ 204 w 216"/>
                  <a:gd name="T51" fmla="*/ 0 h 378"/>
                  <a:gd name="T52" fmla="*/ 204 w 216"/>
                  <a:gd name="T53" fmla="*/ 246 h 378"/>
                  <a:gd name="T54" fmla="*/ 216 w 216"/>
                  <a:gd name="T55" fmla="*/ 330 h 378"/>
                  <a:gd name="T56" fmla="*/ 216 w 216"/>
                  <a:gd name="T57" fmla="*/ 360 h 37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6"/>
                  <a:gd name="T88" fmla="*/ 0 h 378"/>
                  <a:gd name="T89" fmla="*/ 216 w 216"/>
                  <a:gd name="T90" fmla="*/ 378 h 37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6" h="378">
                    <a:moveTo>
                      <a:pt x="216" y="360"/>
                    </a:moveTo>
                    <a:lnTo>
                      <a:pt x="156" y="366"/>
                    </a:lnTo>
                    <a:lnTo>
                      <a:pt x="138" y="378"/>
                    </a:lnTo>
                    <a:lnTo>
                      <a:pt x="120" y="342"/>
                    </a:lnTo>
                    <a:lnTo>
                      <a:pt x="120" y="318"/>
                    </a:lnTo>
                    <a:lnTo>
                      <a:pt x="0" y="324"/>
                    </a:lnTo>
                    <a:lnTo>
                      <a:pt x="6" y="276"/>
                    </a:lnTo>
                    <a:lnTo>
                      <a:pt x="36" y="234"/>
                    </a:lnTo>
                    <a:lnTo>
                      <a:pt x="24" y="228"/>
                    </a:lnTo>
                    <a:lnTo>
                      <a:pt x="42" y="222"/>
                    </a:lnTo>
                    <a:lnTo>
                      <a:pt x="24" y="204"/>
                    </a:lnTo>
                    <a:lnTo>
                      <a:pt x="30" y="198"/>
                    </a:lnTo>
                    <a:lnTo>
                      <a:pt x="24" y="198"/>
                    </a:lnTo>
                    <a:lnTo>
                      <a:pt x="24" y="174"/>
                    </a:lnTo>
                    <a:lnTo>
                      <a:pt x="18" y="168"/>
                    </a:lnTo>
                    <a:lnTo>
                      <a:pt x="30" y="150"/>
                    </a:lnTo>
                    <a:lnTo>
                      <a:pt x="18" y="144"/>
                    </a:lnTo>
                    <a:lnTo>
                      <a:pt x="24" y="132"/>
                    </a:lnTo>
                    <a:lnTo>
                      <a:pt x="18" y="132"/>
                    </a:lnTo>
                    <a:lnTo>
                      <a:pt x="12" y="114"/>
                    </a:lnTo>
                    <a:lnTo>
                      <a:pt x="24" y="114"/>
                    </a:lnTo>
                    <a:lnTo>
                      <a:pt x="24" y="90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72" y="6"/>
                    </a:lnTo>
                    <a:lnTo>
                      <a:pt x="204" y="0"/>
                    </a:lnTo>
                    <a:lnTo>
                      <a:pt x="204" y="246"/>
                    </a:lnTo>
                    <a:lnTo>
                      <a:pt x="216" y="330"/>
                    </a:lnTo>
                    <a:lnTo>
                      <a:pt x="216" y="360"/>
                    </a:lnTo>
                    <a:close/>
                  </a:path>
                </a:pathLst>
              </a:custGeom>
              <a:solidFill>
                <a:srgbClr val="FF4500"/>
              </a:solidFill>
              <a:ln w="9525">
                <a:solidFill>
                  <a:srgbClr val="FF45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0" name="Freeform 446"/>
              <p:cNvSpPr>
                <a:spLocks noChangeAspect="1"/>
              </p:cNvSpPr>
              <p:nvPr/>
            </p:nvSpPr>
            <p:spPr bwMode="auto">
              <a:xfrm>
                <a:off x="3207" y="2406"/>
                <a:ext cx="216" cy="378"/>
              </a:xfrm>
              <a:custGeom>
                <a:avLst/>
                <a:gdLst>
                  <a:gd name="T0" fmla="*/ 216 w 216"/>
                  <a:gd name="T1" fmla="*/ 360 h 378"/>
                  <a:gd name="T2" fmla="*/ 156 w 216"/>
                  <a:gd name="T3" fmla="*/ 366 h 378"/>
                  <a:gd name="T4" fmla="*/ 138 w 216"/>
                  <a:gd name="T5" fmla="*/ 378 h 378"/>
                  <a:gd name="T6" fmla="*/ 120 w 216"/>
                  <a:gd name="T7" fmla="*/ 342 h 378"/>
                  <a:gd name="T8" fmla="*/ 120 w 216"/>
                  <a:gd name="T9" fmla="*/ 318 h 378"/>
                  <a:gd name="T10" fmla="*/ 0 w 216"/>
                  <a:gd name="T11" fmla="*/ 324 h 378"/>
                  <a:gd name="T12" fmla="*/ 6 w 216"/>
                  <a:gd name="T13" fmla="*/ 276 h 378"/>
                  <a:gd name="T14" fmla="*/ 36 w 216"/>
                  <a:gd name="T15" fmla="*/ 234 h 378"/>
                  <a:gd name="T16" fmla="*/ 24 w 216"/>
                  <a:gd name="T17" fmla="*/ 228 h 378"/>
                  <a:gd name="T18" fmla="*/ 42 w 216"/>
                  <a:gd name="T19" fmla="*/ 222 h 378"/>
                  <a:gd name="T20" fmla="*/ 24 w 216"/>
                  <a:gd name="T21" fmla="*/ 204 h 378"/>
                  <a:gd name="T22" fmla="*/ 30 w 216"/>
                  <a:gd name="T23" fmla="*/ 198 h 378"/>
                  <a:gd name="T24" fmla="*/ 24 w 216"/>
                  <a:gd name="T25" fmla="*/ 198 h 378"/>
                  <a:gd name="T26" fmla="*/ 24 w 216"/>
                  <a:gd name="T27" fmla="*/ 174 h 378"/>
                  <a:gd name="T28" fmla="*/ 18 w 216"/>
                  <a:gd name="T29" fmla="*/ 168 h 378"/>
                  <a:gd name="T30" fmla="*/ 30 w 216"/>
                  <a:gd name="T31" fmla="*/ 150 h 378"/>
                  <a:gd name="T32" fmla="*/ 18 w 216"/>
                  <a:gd name="T33" fmla="*/ 144 h 378"/>
                  <a:gd name="T34" fmla="*/ 24 w 216"/>
                  <a:gd name="T35" fmla="*/ 132 h 378"/>
                  <a:gd name="T36" fmla="*/ 18 w 216"/>
                  <a:gd name="T37" fmla="*/ 132 h 378"/>
                  <a:gd name="T38" fmla="*/ 12 w 216"/>
                  <a:gd name="T39" fmla="*/ 114 h 378"/>
                  <a:gd name="T40" fmla="*/ 24 w 216"/>
                  <a:gd name="T41" fmla="*/ 114 h 378"/>
                  <a:gd name="T42" fmla="*/ 24 w 216"/>
                  <a:gd name="T43" fmla="*/ 90 h 378"/>
                  <a:gd name="T44" fmla="*/ 54 w 216"/>
                  <a:gd name="T45" fmla="*/ 54 h 378"/>
                  <a:gd name="T46" fmla="*/ 54 w 216"/>
                  <a:gd name="T47" fmla="*/ 30 h 378"/>
                  <a:gd name="T48" fmla="*/ 72 w 216"/>
                  <a:gd name="T49" fmla="*/ 6 h 378"/>
                  <a:gd name="T50" fmla="*/ 204 w 216"/>
                  <a:gd name="T51" fmla="*/ 0 h 378"/>
                  <a:gd name="T52" fmla="*/ 204 w 216"/>
                  <a:gd name="T53" fmla="*/ 246 h 378"/>
                  <a:gd name="T54" fmla="*/ 216 w 216"/>
                  <a:gd name="T55" fmla="*/ 330 h 378"/>
                  <a:gd name="T56" fmla="*/ 216 w 216"/>
                  <a:gd name="T57" fmla="*/ 360 h 378"/>
                  <a:gd name="T58" fmla="*/ 216 w 216"/>
                  <a:gd name="T59" fmla="*/ 366 h 3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6"/>
                  <a:gd name="T91" fmla="*/ 0 h 378"/>
                  <a:gd name="T92" fmla="*/ 216 w 216"/>
                  <a:gd name="T93" fmla="*/ 378 h 3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6" h="378">
                    <a:moveTo>
                      <a:pt x="216" y="360"/>
                    </a:moveTo>
                    <a:lnTo>
                      <a:pt x="156" y="366"/>
                    </a:lnTo>
                    <a:lnTo>
                      <a:pt x="138" y="378"/>
                    </a:lnTo>
                    <a:lnTo>
                      <a:pt x="120" y="342"/>
                    </a:lnTo>
                    <a:lnTo>
                      <a:pt x="120" y="318"/>
                    </a:lnTo>
                    <a:lnTo>
                      <a:pt x="0" y="324"/>
                    </a:lnTo>
                    <a:lnTo>
                      <a:pt x="6" y="276"/>
                    </a:lnTo>
                    <a:lnTo>
                      <a:pt x="36" y="234"/>
                    </a:lnTo>
                    <a:lnTo>
                      <a:pt x="24" y="228"/>
                    </a:lnTo>
                    <a:lnTo>
                      <a:pt x="42" y="222"/>
                    </a:lnTo>
                    <a:lnTo>
                      <a:pt x="24" y="204"/>
                    </a:lnTo>
                    <a:lnTo>
                      <a:pt x="30" y="198"/>
                    </a:lnTo>
                    <a:lnTo>
                      <a:pt x="24" y="198"/>
                    </a:lnTo>
                    <a:lnTo>
                      <a:pt x="24" y="174"/>
                    </a:lnTo>
                    <a:lnTo>
                      <a:pt x="18" y="168"/>
                    </a:lnTo>
                    <a:lnTo>
                      <a:pt x="30" y="150"/>
                    </a:lnTo>
                    <a:lnTo>
                      <a:pt x="18" y="144"/>
                    </a:lnTo>
                    <a:lnTo>
                      <a:pt x="24" y="132"/>
                    </a:lnTo>
                    <a:lnTo>
                      <a:pt x="18" y="132"/>
                    </a:lnTo>
                    <a:lnTo>
                      <a:pt x="12" y="114"/>
                    </a:lnTo>
                    <a:lnTo>
                      <a:pt x="24" y="114"/>
                    </a:lnTo>
                    <a:lnTo>
                      <a:pt x="24" y="90"/>
                    </a:lnTo>
                    <a:lnTo>
                      <a:pt x="54" y="54"/>
                    </a:lnTo>
                    <a:lnTo>
                      <a:pt x="54" y="30"/>
                    </a:lnTo>
                    <a:lnTo>
                      <a:pt x="72" y="6"/>
                    </a:lnTo>
                    <a:lnTo>
                      <a:pt x="204" y="0"/>
                    </a:lnTo>
                    <a:lnTo>
                      <a:pt x="204" y="246"/>
                    </a:lnTo>
                    <a:lnTo>
                      <a:pt x="216" y="330"/>
                    </a:lnTo>
                    <a:lnTo>
                      <a:pt x="216" y="360"/>
                    </a:lnTo>
                    <a:lnTo>
                      <a:pt x="216" y="3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1" name="Freeform 447"/>
              <p:cNvSpPr>
                <a:spLocks noChangeAspect="1"/>
              </p:cNvSpPr>
              <p:nvPr/>
            </p:nvSpPr>
            <p:spPr bwMode="auto">
              <a:xfrm>
                <a:off x="2931" y="1980"/>
                <a:ext cx="408" cy="354"/>
              </a:xfrm>
              <a:custGeom>
                <a:avLst/>
                <a:gdLst>
                  <a:gd name="T0" fmla="*/ 378 w 408"/>
                  <a:gd name="T1" fmla="*/ 354 h 354"/>
                  <a:gd name="T2" fmla="*/ 336 w 408"/>
                  <a:gd name="T3" fmla="*/ 354 h 354"/>
                  <a:gd name="T4" fmla="*/ 354 w 408"/>
                  <a:gd name="T5" fmla="*/ 336 h 354"/>
                  <a:gd name="T6" fmla="*/ 348 w 408"/>
                  <a:gd name="T7" fmla="*/ 318 h 354"/>
                  <a:gd name="T8" fmla="*/ 66 w 408"/>
                  <a:gd name="T9" fmla="*/ 324 h 354"/>
                  <a:gd name="T10" fmla="*/ 66 w 408"/>
                  <a:gd name="T11" fmla="*/ 120 h 354"/>
                  <a:gd name="T12" fmla="*/ 36 w 408"/>
                  <a:gd name="T13" fmla="*/ 90 h 354"/>
                  <a:gd name="T14" fmla="*/ 48 w 408"/>
                  <a:gd name="T15" fmla="*/ 66 h 354"/>
                  <a:gd name="T16" fmla="*/ 24 w 408"/>
                  <a:gd name="T17" fmla="*/ 54 h 354"/>
                  <a:gd name="T18" fmla="*/ 0 w 408"/>
                  <a:gd name="T19" fmla="*/ 6 h 354"/>
                  <a:gd name="T20" fmla="*/ 234 w 408"/>
                  <a:gd name="T21" fmla="*/ 0 h 354"/>
                  <a:gd name="T22" fmla="*/ 252 w 408"/>
                  <a:gd name="T23" fmla="*/ 18 h 354"/>
                  <a:gd name="T24" fmla="*/ 252 w 408"/>
                  <a:gd name="T25" fmla="*/ 60 h 354"/>
                  <a:gd name="T26" fmla="*/ 270 w 408"/>
                  <a:gd name="T27" fmla="*/ 78 h 354"/>
                  <a:gd name="T28" fmla="*/ 294 w 408"/>
                  <a:gd name="T29" fmla="*/ 102 h 354"/>
                  <a:gd name="T30" fmla="*/ 306 w 408"/>
                  <a:gd name="T31" fmla="*/ 132 h 354"/>
                  <a:gd name="T32" fmla="*/ 318 w 408"/>
                  <a:gd name="T33" fmla="*/ 126 h 354"/>
                  <a:gd name="T34" fmla="*/ 336 w 408"/>
                  <a:gd name="T35" fmla="*/ 132 h 354"/>
                  <a:gd name="T36" fmla="*/ 324 w 408"/>
                  <a:gd name="T37" fmla="*/ 186 h 354"/>
                  <a:gd name="T38" fmla="*/ 378 w 408"/>
                  <a:gd name="T39" fmla="*/ 222 h 354"/>
                  <a:gd name="T40" fmla="*/ 384 w 408"/>
                  <a:gd name="T41" fmla="*/ 252 h 354"/>
                  <a:gd name="T42" fmla="*/ 402 w 408"/>
                  <a:gd name="T43" fmla="*/ 276 h 354"/>
                  <a:gd name="T44" fmla="*/ 408 w 408"/>
                  <a:gd name="T45" fmla="*/ 306 h 354"/>
                  <a:gd name="T46" fmla="*/ 396 w 408"/>
                  <a:gd name="T47" fmla="*/ 306 h 354"/>
                  <a:gd name="T48" fmla="*/ 390 w 408"/>
                  <a:gd name="T49" fmla="*/ 312 h 354"/>
                  <a:gd name="T50" fmla="*/ 384 w 408"/>
                  <a:gd name="T51" fmla="*/ 306 h 354"/>
                  <a:gd name="T52" fmla="*/ 378 w 408"/>
                  <a:gd name="T53" fmla="*/ 354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08"/>
                  <a:gd name="T82" fmla="*/ 0 h 354"/>
                  <a:gd name="T83" fmla="*/ 408 w 408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08" h="354">
                    <a:moveTo>
                      <a:pt x="378" y="354"/>
                    </a:moveTo>
                    <a:lnTo>
                      <a:pt x="336" y="354"/>
                    </a:lnTo>
                    <a:lnTo>
                      <a:pt x="354" y="336"/>
                    </a:lnTo>
                    <a:lnTo>
                      <a:pt x="348" y="318"/>
                    </a:lnTo>
                    <a:lnTo>
                      <a:pt x="66" y="324"/>
                    </a:lnTo>
                    <a:lnTo>
                      <a:pt x="66" y="120"/>
                    </a:lnTo>
                    <a:lnTo>
                      <a:pt x="36" y="90"/>
                    </a:lnTo>
                    <a:lnTo>
                      <a:pt x="48" y="66"/>
                    </a:lnTo>
                    <a:lnTo>
                      <a:pt x="24" y="54"/>
                    </a:lnTo>
                    <a:lnTo>
                      <a:pt x="0" y="6"/>
                    </a:lnTo>
                    <a:lnTo>
                      <a:pt x="234" y="0"/>
                    </a:lnTo>
                    <a:lnTo>
                      <a:pt x="252" y="18"/>
                    </a:lnTo>
                    <a:lnTo>
                      <a:pt x="252" y="60"/>
                    </a:lnTo>
                    <a:lnTo>
                      <a:pt x="270" y="78"/>
                    </a:lnTo>
                    <a:lnTo>
                      <a:pt x="294" y="102"/>
                    </a:lnTo>
                    <a:lnTo>
                      <a:pt x="306" y="132"/>
                    </a:lnTo>
                    <a:lnTo>
                      <a:pt x="318" y="126"/>
                    </a:lnTo>
                    <a:lnTo>
                      <a:pt x="336" y="132"/>
                    </a:lnTo>
                    <a:lnTo>
                      <a:pt x="324" y="186"/>
                    </a:lnTo>
                    <a:lnTo>
                      <a:pt x="378" y="222"/>
                    </a:lnTo>
                    <a:lnTo>
                      <a:pt x="384" y="252"/>
                    </a:lnTo>
                    <a:lnTo>
                      <a:pt x="402" y="276"/>
                    </a:lnTo>
                    <a:lnTo>
                      <a:pt x="408" y="306"/>
                    </a:lnTo>
                    <a:lnTo>
                      <a:pt x="396" y="306"/>
                    </a:lnTo>
                    <a:lnTo>
                      <a:pt x="390" y="312"/>
                    </a:lnTo>
                    <a:lnTo>
                      <a:pt x="384" y="306"/>
                    </a:lnTo>
                    <a:lnTo>
                      <a:pt x="378" y="35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2" name="Freeform 448"/>
              <p:cNvSpPr>
                <a:spLocks noChangeAspect="1"/>
              </p:cNvSpPr>
              <p:nvPr/>
            </p:nvSpPr>
            <p:spPr bwMode="auto">
              <a:xfrm>
                <a:off x="2931" y="1980"/>
                <a:ext cx="408" cy="360"/>
              </a:xfrm>
              <a:custGeom>
                <a:avLst/>
                <a:gdLst>
                  <a:gd name="T0" fmla="*/ 378 w 408"/>
                  <a:gd name="T1" fmla="*/ 354 h 360"/>
                  <a:gd name="T2" fmla="*/ 336 w 408"/>
                  <a:gd name="T3" fmla="*/ 354 h 360"/>
                  <a:gd name="T4" fmla="*/ 354 w 408"/>
                  <a:gd name="T5" fmla="*/ 336 h 360"/>
                  <a:gd name="T6" fmla="*/ 348 w 408"/>
                  <a:gd name="T7" fmla="*/ 318 h 360"/>
                  <a:gd name="T8" fmla="*/ 66 w 408"/>
                  <a:gd name="T9" fmla="*/ 324 h 360"/>
                  <a:gd name="T10" fmla="*/ 66 w 408"/>
                  <a:gd name="T11" fmla="*/ 120 h 360"/>
                  <a:gd name="T12" fmla="*/ 36 w 408"/>
                  <a:gd name="T13" fmla="*/ 90 h 360"/>
                  <a:gd name="T14" fmla="*/ 48 w 408"/>
                  <a:gd name="T15" fmla="*/ 66 h 360"/>
                  <a:gd name="T16" fmla="*/ 24 w 408"/>
                  <a:gd name="T17" fmla="*/ 54 h 360"/>
                  <a:gd name="T18" fmla="*/ 0 w 408"/>
                  <a:gd name="T19" fmla="*/ 6 h 360"/>
                  <a:gd name="T20" fmla="*/ 234 w 408"/>
                  <a:gd name="T21" fmla="*/ 0 h 360"/>
                  <a:gd name="T22" fmla="*/ 252 w 408"/>
                  <a:gd name="T23" fmla="*/ 18 h 360"/>
                  <a:gd name="T24" fmla="*/ 252 w 408"/>
                  <a:gd name="T25" fmla="*/ 60 h 360"/>
                  <a:gd name="T26" fmla="*/ 270 w 408"/>
                  <a:gd name="T27" fmla="*/ 78 h 360"/>
                  <a:gd name="T28" fmla="*/ 294 w 408"/>
                  <a:gd name="T29" fmla="*/ 102 h 360"/>
                  <a:gd name="T30" fmla="*/ 306 w 408"/>
                  <a:gd name="T31" fmla="*/ 132 h 360"/>
                  <a:gd name="T32" fmla="*/ 318 w 408"/>
                  <a:gd name="T33" fmla="*/ 126 h 360"/>
                  <a:gd name="T34" fmla="*/ 336 w 408"/>
                  <a:gd name="T35" fmla="*/ 132 h 360"/>
                  <a:gd name="T36" fmla="*/ 324 w 408"/>
                  <a:gd name="T37" fmla="*/ 186 h 360"/>
                  <a:gd name="T38" fmla="*/ 378 w 408"/>
                  <a:gd name="T39" fmla="*/ 222 h 360"/>
                  <a:gd name="T40" fmla="*/ 384 w 408"/>
                  <a:gd name="T41" fmla="*/ 252 h 360"/>
                  <a:gd name="T42" fmla="*/ 402 w 408"/>
                  <a:gd name="T43" fmla="*/ 276 h 360"/>
                  <a:gd name="T44" fmla="*/ 408 w 408"/>
                  <a:gd name="T45" fmla="*/ 306 h 360"/>
                  <a:gd name="T46" fmla="*/ 396 w 408"/>
                  <a:gd name="T47" fmla="*/ 306 h 360"/>
                  <a:gd name="T48" fmla="*/ 390 w 408"/>
                  <a:gd name="T49" fmla="*/ 312 h 360"/>
                  <a:gd name="T50" fmla="*/ 384 w 408"/>
                  <a:gd name="T51" fmla="*/ 306 h 360"/>
                  <a:gd name="T52" fmla="*/ 378 w 408"/>
                  <a:gd name="T53" fmla="*/ 354 h 360"/>
                  <a:gd name="T54" fmla="*/ 378 w 408"/>
                  <a:gd name="T55" fmla="*/ 360 h 3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08"/>
                  <a:gd name="T85" fmla="*/ 0 h 360"/>
                  <a:gd name="T86" fmla="*/ 408 w 408"/>
                  <a:gd name="T87" fmla="*/ 360 h 3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08" h="360">
                    <a:moveTo>
                      <a:pt x="378" y="354"/>
                    </a:moveTo>
                    <a:lnTo>
                      <a:pt x="336" y="354"/>
                    </a:lnTo>
                    <a:lnTo>
                      <a:pt x="354" y="336"/>
                    </a:lnTo>
                    <a:lnTo>
                      <a:pt x="348" y="318"/>
                    </a:lnTo>
                    <a:lnTo>
                      <a:pt x="66" y="324"/>
                    </a:lnTo>
                    <a:lnTo>
                      <a:pt x="66" y="120"/>
                    </a:lnTo>
                    <a:lnTo>
                      <a:pt x="36" y="90"/>
                    </a:lnTo>
                    <a:lnTo>
                      <a:pt x="48" y="66"/>
                    </a:lnTo>
                    <a:lnTo>
                      <a:pt x="24" y="54"/>
                    </a:lnTo>
                    <a:lnTo>
                      <a:pt x="0" y="6"/>
                    </a:lnTo>
                    <a:lnTo>
                      <a:pt x="234" y="0"/>
                    </a:lnTo>
                    <a:lnTo>
                      <a:pt x="252" y="18"/>
                    </a:lnTo>
                    <a:lnTo>
                      <a:pt x="252" y="60"/>
                    </a:lnTo>
                    <a:lnTo>
                      <a:pt x="270" y="78"/>
                    </a:lnTo>
                    <a:lnTo>
                      <a:pt x="294" y="102"/>
                    </a:lnTo>
                    <a:lnTo>
                      <a:pt x="306" y="132"/>
                    </a:lnTo>
                    <a:lnTo>
                      <a:pt x="318" y="126"/>
                    </a:lnTo>
                    <a:lnTo>
                      <a:pt x="336" y="132"/>
                    </a:lnTo>
                    <a:lnTo>
                      <a:pt x="324" y="186"/>
                    </a:lnTo>
                    <a:lnTo>
                      <a:pt x="378" y="222"/>
                    </a:lnTo>
                    <a:lnTo>
                      <a:pt x="384" y="252"/>
                    </a:lnTo>
                    <a:lnTo>
                      <a:pt x="402" y="276"/>
                    </a:lnTo>
                    <a:lnTo>
                      <a:pt x="408" y="306"/>
                    </a:lnTo>
                    <a:lnTo>
                      <a:pt x="396" y="306"/>
                    </a:lnTo>
                    <a:lnTo>
                      <a:pt x="390" y="312"/>
                    </a:lnTo>
                    <a:lnTo>
                      <a:pt x="384" y="306"/>
                    </a:lnTo>
                    <a:lnTo>
                      <a:pt x="378" y="354"/>
                    </a:lnTo>
                    <a:lnTo>
                      <a:pt x="378" y="3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3" name="Freeform 449"/>
              <p:cNvSpPr>
                <a:spLocks noChangeAspect="1"/>
              </p:cNvSpPr>
              <p:nvPr/>
            </p:nvSpPr>
            <p:spPr bwMode="auto">
              <a:xfrm>
                <a:off x="1863" y="1224"/>
                <a:ext cx="636" cy="402"/>
              </a:xfrm>
              <a:custGeom>
                <a:avLst/>
                <a:gdLst>
                  <a:gd name="T0" fmla="*/ 612 w 636"/>
                  <a:gd name="T1" fmla="*/ 330 h 402"/>
                  <a:gd name="T2" fmla="*/ 606 w 636"/>
                  <a:gd name="T3" fmla="*/ 402 h 402"/>
                  <a:gd name="T4" fmla="*/ 222 w 636"/>
                  <a:gd name="T5" fmla="*/ 354 h 402"/>
                  <a:gd name="T6" fmla="*/ 216 w 636"/>
                  <a:gd name="T7" fmla="*/ 390 h 402"/>
                  <a:gd name="T8" fmla="*/ 204 w 636"/>
                  <a:gd name="T9" fmla="*/ 366 h 402"/>
                  <a:gd name="T10" fmla="*/ 192 w 636"/>
                  <a:gd name="T11" fmla="*/ 384 h 402"/>
                  <a:gd name="T12" fmla="*/ 150 w 636"/>
                  <a:gd name="T13" fmla="*/ 372 h 402"/>
                  <a:gd name="T14" fmla="*/ 144 w 636"/>
                  <a:gd name="T15" fmla="*/ 384 h 402"/>
                  <a:gd name="T16" fmla="*/ 126 w 636"/>
                  <a:gd name="T17" fmla="*/ 378 h 402"/>
                  <a:gd name="T18" fmla="*/ 114 w 636"/>
                  <a:gd name="T19" fmla="*/ 384 h 402"/>
                  <a:gd name="T20" fmla="*/ 108 w 636"/>
                  <a:gd name="T21" fmla="*/ 354 h 402"/>
                  <a:gd name="T22" fmla="*/ 90 w 636"/>
                  <a:gd name="T23" fmla="*/ 342 h 402"/>
                  <a:gd name="T24" fmla="*/ 84 w 636"/>
                  <a:gd name="T25" fmla="*/ 282 h 402"/>
                  <a:gd name="T26" fmla="*/ 72 w 636"/>
                  <a:gd name="T27" fmla="*/ 270 h 402"/>
                  <a:gd name="T28" fmla="*/ 54 w 636"/>
                  <a:gd name="T29" fmla="*/ 288 h 402"/>
                  <a:gd name="T30" fmla="*/ 42 w 636"/>
                  <a:gd name="T31" fmla="*/ 276 h 402"/>
                  <a:gd name="T32" fmla="*/ 72 w 636"/>
                  <a:gd name="T33" fmla="*/ 198 h 402"/>
                  <a:gd name="T34" fmla="*/ 48 w 636"/>
                  <a:gd name="T35" fmla="*/ 186 h 402"/>
                  <a:gd name="T36" fmla="*/ 24 w 636"/>
                  <a:gd name="T37" fmla="*/ 138 h 402"/>
                  <a:gd name="T38" fmla="*/ 6 w 636"/>
                  <a:gd name="T39" fmla="*/ 120 h 402"/>
                  <a:gd name="T40" fmla="*/ 12 w 636"/>
                  <a:gd name="T41" fmla="*/ 108 h 402"/>
                  <a:gd name="T42" fmla="*/ 0 w 636"/>
                  <a:gd name="T43" fmla="*/ 78 h 402"/>
                  <a:gd name="T44" fmla="*/ 18 w 636"/>
                  <a:gd name="T45" fmla="*/ 0 h 402"/>
                  <a:gd name="T46" fmla="*/ 342 w 636"/>
                  <a:gd name="T47" fmla="*/ 60 h 402"/>
                  <a:gd name="T48" fmla="*/ 636 w 636"/>
                  <a:gd name="T49" fmla="*/ 96 h 402"/>
                  <a:gd name="T50" fmla="*/ 618 w 636"/>
                  <a:gd name="T51" fmla="*/ 300 h 402"/>
                  <a:gd name="T52" fmla="*/ 612 w 636"/>
                  <a:gd name="T53" fmla="*/ 330 h 4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36"/>
                  <a:gd name="T82" fmla="*/ 0 h 402"/>
                  <a:gd name="T83" fmla="*/ 636 w 636"/>
                  <a:gd name="T84" fmla="*/ 402 h 40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36" h="402">
                    <a:moveTo>
                      <a:pt x="612" y="330"/>
                    </a:moveTo>
                    <a:lnTo>
                      <a:pt x="606" y="402"/>
                    </a:lnTo>
                    <a:lnTo>
                      <a:pt x="222" y="354"/>
                    </a:lnTo>
                    <a:lnTo>
                      <a:pt x="216" y="390"/>
                    </a:lnTo>
                    <a:lnTo>
                      <a:pt x="204" y="366"/>
                    </a:lnTo>
                    <a:lnTo>
                      <a:pt x="192" y="384"/>
                    </a:lnTo>
                    <a:lnTo>
                      <a:pt x="150" y="372"/>
                    </a:lnTo>
                    <a:lnTo>
                      <a:pt x="144" y="384"/>
                    </a:lnTo>
                    <a:lnTo>
                      <a:pt x="126" y="378"/>
                    </a:lnTo>
                    <a:lnTo>
                      <a:pt x="114" y="384"/>
                    </a:lnTo>
                    <a:lnTo>
                      <a:pt x="108" y="354"/>
                    </a:lnTo>
                    <a:lnTo>
                      <a:pt x="90" y="342"/>
                    </a:lnTo>
                    <a:lnTo>
                      <a:pt x="84" y="282"/>
                    </a:lnTo>
                    <a:lnTo>
                      <a:pt x="72" y="270"/>
                    </a:lnTo>
                    <a:lnTo>
                      <a:pt x="54" y="288"/>
                    </a:lnTo>
                    <a:lnTo>
                      <a:pt x="42" y="276"/>
                    </a:lnTo>
                    <a:lnTo>
                      <a:pt x="72" y="198"/>
                    </a:lnTo>
                    <a:lnTo>
                      <a:pt x="48" y="186"/>
                    </a:lnTo>
                    <a:lnTo>
                      <a:pt x="24" y="138"/>
                    </a:lnTo>
                    <a:lnTo>
                      <a:pt x="6" y="120"/>
                    </a:lnTo>
                    <a:lnTo>
                      <a:pt x="12" y="108"/>
                    </a:lnTo>
                    <a:lnTo>
                      <a:pt x="0" y="78"/>
                    </a:lnTo>
                    <a:lnTo>
                      <a:pt x="18" y="0"/>
                    </a:lnTo>
                    <a:lnTo>
                      <a:pt x="342" y="60"/>
                    </a:lnTo>
                    <a:lnTo>
                      <a:pt x="636" y="96"/>
                    </a:lnTo>
                    <a:lnTo>
                      <a:pt x="618" y="300"/>
                    </a:lnTo>
                    <a:lnTo>
                      <a:pt x="612" y="3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4" name="Freeform 450"/>
              <p:cNvSpPr>
                <a:spLocks noChangeAspect="1"/>
              </p:cNvSpPr>
              <p:nvPr/>
            </p:nvSpPr>
            <p:spPr bwMode="auto">
              <a:xfrm>
                <a:off x="1863" y="1224"/>
                <a:ext cx="636" cy="402"/>
              </a:xfrm>
              <a:custGeom>
                <a:avLst/>
                <a:gdLst>
                  <a:gd name="T0" fmla="*/ 612 w 636"/>
                  <a:gd name="T1" fmla="*/ 330 h 402"/>
                  <a:gd name="T2" fmla="*/ 606 w 636"/>
                  <a:gd name="T3" fmla="*/ 402 h 402"/>
                  <a:gd name="T4" fmla="*/ 222 w 636"/>
                  <a:gd name="T5" fmla="*/ 354 h 402"/>
                  <a:gd name="T6" fmla="*/ 216 w 636"/>
                  <a:gd name="T7" fmla="*/ 390 h 402"/>
                  <a:gd name="T8" fmla="*/ 204 w 636"/>
                  <a:gd name="T9" fmla="*/ 366 h 402"/>
                  <a:gd name="T10" fmla="*/ 192 w 636"/>
                  <a:gd name="T11" fmla="*/ 384 h 402"/>
                  <a:gd name="T12" fmla="*/ 150 w 636"/>
                  <a:gd name="T13" fmla="*/ 372 h 402"/>
                  <a:gd name="T14" fmla="*/ 144 w 636"/>
                  <a:gd name="T15" fmla="*/ 384 h 402"/>
                  <a:gd name="T16" fmla="*/ 126 w 636"/>
                  <a:gd name="T17" fmla="*/ 378 h 402"/>
                  <a:gd name="T18" fmla="*/ 114 w 636"/>
                  <a:gd name="T19" fmla="*/ 384 h 402"/>
                  <a:gd name="T20" fmla="*/ 108 w 636"/>
                  <a:gd name="T21" fmla="*/ 354 h 402"/>
                  <a:gd name="T22" fmla="*/ 90 w 636"/>
                  <a:gd name="T23" fmla="*/ 342 h 402"/>
                  <a:gd name="T24" fmla="*/ 84 w 636"/>
                  <a:gd name="T25" fmla="*/ 282 h 402"/>
                  <a:gd name="T26" fmla="*/ 72 w 636"/>
                  <a:gd name="T27" fmla="*/ 270 h 402"/>
                  <a:gd name="T28" fmla="*/ 54 w 636"/>
                  <a:gd name="T29" fmla="*/ 288 h 402"/>
                  <a:gd name="T30" fmla="*/ 42 w 636"/>
                  <a:gd name="T31" fmla="*/ 276 h 402"/>
                  <a:gd name="T32" fmla="*/ 72 w 636"/>
                  <a:gd name="T33" fmla="*/ 198 h 402"/>
                  <a:gd name="T34" fmla="*/ 48 w 636"/>
                  <a:gd name="T35" fmla="*/ 186 h 402"/>
                  <a:gd name="T36" fmla="*/ 24 w 636"/>
                  <a:gd name="T37" fmla="*/ 138 h 402"/>
                  <a:gd name="T38" fmla="*/ 6 w 636"/>
                  <a:gd name="T39" fmla="*/ 120 h 402"/>
                  <a:gd name="T40" fmla="*/ 12 w 636"/>
                  <a:gd name="T41" fmla="*/ 108 h 402"/>
                  <a:gd name="T42" fmla="*/ 0 w 636"/>
                  <a:gd name="T43" fmla="*/ 78 h 402"/>
                  <a:gd name="T44" fmla="*/ 18 w 636"/>
                  <a:gd name="T45" fmla="*/ 0 h 402"/>
                  <a:gd name="T46" fmla="*/ 342 w 636"/>
                  <a:gd name="T47" fmla="*/ 60 h 402"/>
                  <a:gd name="T48" fmla="*/ 636 w 636"/>
                  <a:gd name="T49" fmla="*/ 96 h 402"/>
                  <a:gd name="T50" fmla="*/ 618 w 636"/>
                  <a:gd name="T51" fmla="*/ 300 h 402"/>
                  <a:gd name="T52" fmla="*/ 612 w 636"/>
                  <a:gd name="T53" fmla="*/ 330 h 402"/>
                  <a:gd name="T54" fmla="*/ 612 w 636"/>
                  <a:gd name="T55" fmla="*/ 336 h 4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6"/>
                  <a:gd name="T85" fmla="*/ 0 h 402"/>
                  <a:gd name="T86" fmla="*/ 636 w 636"/>
                  <a:gd name="T87" fmla="*/ 402 h 40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6" h="402">
                    <a:moveTo>
                      <a:pt x="612" y="330"/>
                    </a:moveTo>
                    <a:lnTo>
                      <a:pt x="606" y="402"/>
                    </a:lnTo>
                    <a:lnTo>
                      <a:pt x="222" y="354"/>
                    </a:lnTo>
                    <a:lnTo>
                      <a:pt x="216" y="390"/>
                    </a:lnTo>
                    <a:lnTo>
                      <a:pt x="204" y="366"/>
                    </a:lnTo>
                    <a:lnTo>
                      <a:pt x="192" y="384"/>
                    </a:lnTo>
                    <a:lnTo>
                      <a:pt x="150" y="372"/>
                    </a:lnTo>
                    <a:lnTo>
                      <a:pt x="144" y="384"/>
                    </a:lnTo>
                    <a:lnTo>
                      <a:pt x="126" y="378"/>
                    </a:lnTo>
                    <a:lnTo>
                      <a:pt x="114" y="384"/>
                    </a:lnTo>
                    <a:lnTo>
                      <a:pt x="108" y="354"/>
                    </a:lnTo>
                    <a:lnTo>
                      <a:pt x="90" y="342"/>
                    </a:lnTo>
                    <a:lnTo>
                      <a:pt x="84" y="282"/>
                    </a:lnTo>
                    <a:lnTo>
                      <a:pt x="72" y="270"/>
                    </a:lnTo>
                    <a:lnTo>
                      <a:pt x="54" y="288"/>
                    </a:lnTo>
                    <a:lnTo>
                      <a:pt x="42" y="276"/>
                    </a:lnTo>
                    <a:lnTo>
                      <a:pt x="72" y="198"/>
                    </a:lnTo>
                    <a:lnTo>
                      <a:pt x="48" y="186"/>
                    </a:lnTo>
                    <a:lnTo>
                      <a:pt x="24" y="138"/>
                    </a:lnTo>
                    <a:lnTo>
                      <a:pt x="6" y="120"/>
                    </a:lnTo>
                    <a:lnTo>
                      <a:pt x="12" y="108"/>
                    </a:lnTo>
                    <a:lnTo>
                      <a:pt x="0" y="78"/>
                    </a:lnTo>
                    <a:lnTo>
                      <a:pt x="18" y="0"/>
                    </a:lnTo>
                    <a:lnTo>
                      <a:pt x="342" y="60"/>
                    </a:lnTo>
                    <a:lnTo>
                      <a:pt x="636" y="96"/>
                    </a:lnTo>
                    <a:lnTo>
                      <a:pt x="618" y="300"/>
                    </a:lnTo>
                    <a:lnTo>
                      <a:pt x="612" y="330"/>
                    </a:lnTo>
                    <a:lnTo>
                      <a:pt x="612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5" name="Freeform 451"/>
              <p:cNvSpPr>
                <a:spLocks noChangeAspect="1"/>
              </p:cNvSpPr>
              <p:nvPr/>
            </p:nvSpPr>
            <p:spPr bwMode="auto">
              <a:xfrm>
                <a:off x="2445" y="1782"/>
                <a:ext cx="510" cy="252"/>
              </a:xfrm>
              <a:custGeom>
                <a:avLst/>
                <a:gdLst>
                  <a:gd name="T0" fmla="*/ 444 w 510"/>
                  <a:gd name="T1" fmla="*/ 60 h 252"/>
                  <a:gd name="T2" fmla="*/ 474 w 510"/>
                  <a:gd name="T3" fmla="*/ 150 h 252"/>
                  <a:gd name="T4" fmla="*/ 486 w 510"/>
                  <a:gd name="T5" fmla="*/ 204 h 252"/>
                  <a:gd name="T6" fmla="*/ 510 w 510"/>
                  <a:gd name="T7" fmla="*/ 252 h 252"/>
                  <a:gd name="T8" fmla="*/ 108 w 510"/>
                  <a:gd name="T9" fmla="*/ 240 h 252"/>
                  <a:gd name="T10" fmla="*/ 108 w 510"/>
                  <a:gd name="T11" fmla="*/ 210 h 252"/>
                  <a:gd name="T12" fmla="*/ 114 w 510"/>
                  <a:gd name="T13" fmla="*/ 162 h 252"/>
                  <a:gd name="T14" fmla="*/ 0 w 510"/>
                  <a:gd name="T15" fmla="*/ 150 h 252"/>
                  <a:gd name="T16" fmla="*/ 12 w 510"/>
                  <a:gd name="T17" fmla="*/ 0 h 252"/>
                  <a:gd name="T18" fmla="*/ 324 w 510"/>
                  <a:gd name="T19" fmla="*/ 18 h 252"/>
                  <a:gd name="T20" fmla="*/ 354 w 510"/>
                  <a:gd name="T21" fmla="*/ 36 h 252"/>
                  <a:gd name="T22" fmla="*/ 396 w 510"/>
                  <a:gd name="T23" fmla="*/ 30 h 252"/>
                  <a:gd name="T24" fmla="*/ 444 w 510"/>
                  <a:gd name="T25" fmla="*/ 60 h 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0"/>
                  <a:gd name="T40" fmla="*/ 0 h 252"/>
                  <a:gd name="T41" fmla="*/ 510 w 510"/>
                  <a:gd name="T42" fmla="*/ 252 h 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0" h="252">
                    <a:moveTo>
                      <a:pt x="444" y="60"/>
                    </a:moveTo>
                    <a:lnTo>
                      <a:pt x="474" y="150"/>
                    </a:lnTo>
                    <a:lnTo>
                      <a:pt x="486" y="204"/>
                    </a:lnTo>
                    <a:lnTo>
                      <a:pt x="510" y="252"/>
                    </a:lnTo>
                    <a:lnTo>
                      <a:pt x="108" y="240"/>
                    </a:lnTo>
                    <a:lnTo>
                      <a:pt x="108" y="210"/>
                    </a:lnTo>
                    <a:lnTo>
                      <a:pt x="114" y="162"/>
                    </a:lnTo>
                    <a:lnTo>
                      <a:pt x="0" y="150"/>
                    </a:lnTo>
                    <a:lnTo>
                      <a:pt x="12" y="0"/>
                    </a:lnTo>
                    <a:lnTo>
                      <a:pt x="324" y="18"/>
                    </a:lnTo>
                    <a:lnTo>
                      <a:pt x="354" y="36"/>
                    </a:lnTo>
                    <a:lnTo>
                      <a:pt x="396" y="30"/>
                    </a:lnTo>
                    <a:lnTo>
                      <a:pt x="444" y="6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6" name="Freeform 452"/>
              <p:cNvSpPr>
                <a:spLocks noChangeAspect="1"/>
              </p:cNvSpPr>
              <p:nvPr/>
            </p:nvSpPr>
            <p:spPr bwMode="auto">
              <a:xfrm>
                <a:off x="2445" y="1782"/>
                <a:ext cx="510" cy="252"/>
              </a:xfrm>
              <a:custGeom>
                <a:avLst/>
                <a:gdLst>
                  <a:gd name="T0" fmla="*/ 444 w 510"/>
                  <a:gd name="T1" fmla="*/ 60 h 252"/>
                  <a:gd name="T2" fmla="*/ 474 w 510"/>
                  <a:gd name="T3" fmla="*/ 150 h 252"/>
                  <a:gd name="T4" fmla="*/ 486 w 510"/>
                  <a:gd name="T5" fmla="*/ 204 h 252"/>
                  <a:gd name="T6" fmla="*/ 510 w 510"/>
                  <a:gd name="T7" fmla="*/ 252 h 252"/>
                  <a:gd name="T8" fmla="*/ 108 w 510"/>
                  <a:gd name="T9" fmla="*/ 240 h 252"/>
                  <a:gd name="T10" fmla="*/ 108 w 510"/>
                  <a:gd name="T11" fmla="*/ 210 h 252"/>
                  <a:gd name="T12" fmla="*/ 114 w 510"/>
                  <a:gd name="T13" fmla="*/ 162 h 252"/>
                  <a:gd name="T14" fmla="*/ 0 w 510"/>
                  <a:gd name="T15" fmla="*/ 150 h 252"/>
                  <a:gd name="T16" fmla="*/ 12 w 510"/>
                  <a:gd name="T17" fmla="*/ 0 h 252"/>
                  <a:gd name="T18" fmla="*/ 324 w 510"/>
                  <a:gd name="T19" fmla="*/ 18 h 252"/>
                  <a:gd name="T20" fmla="*/ 354 w 510"/>
                  <a:gd name="T21" fmla="*/ 36 h 252"/>
                  <a:gd name="T22" fmla="*/ 396 w 510"/>
                  <a:gd name="T23" fmla="*/ 30 h 252"/>
                  <a:gd name="T24" fmla="*/ 444 w 510"/>
                  <a:gd name="T25" fmla="*/ 60 h 252"/>
                  <a:gd name="T26" fmla="*/ 444 w 510"/>
                  <a:gd name="T27" fmla="*/ 66 h 2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0"/>
                  <a:gd name="T43" fmla="*/ 0 h 252"/>
                  <a:gd name="T44" fmla="*/ 510 w 510"/>
                  <a:gd name="T45" fmla="*/ 252 h 2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0" h="252">
                    <a:moveTo>
                      <a:pt x="444" y="60"/>
                    </a:moveTo>
                    <a:lnTo>
                      <a:pt x="474" y="150"/>
                    </a:lnTo>
                    <a:lnTo>
                      <a:pt x="486" y="204"/>
                    </a:lnTo>
                    <a:lnTo>
                      <a:pt x="510" y="252"/>
                    </a:lnTo>
                    <a:lnTo>
                      <a:pt x="108" y="240"/>
                    </a:lnTo>
                    <a:lnTo>
                      <a:pt x="108" y="210"/>
                    </a:lnTo>
                    <a:lnTo>
                      <a:pt x="114" y="162"/>
                    </a:lnTo>
                    <a:lnTo>
                      <a:pt x="0" y="150"/>
                    </a:lnTo>
                    <a:lnTo>
                      <a:pt x="12" y="0"/>
                    </a:lnTo>
                    <a:lnTo>
                      <a:pt x="324" y="18"/>
                    </a:lnTo>
                    <a:lnTo>
                      <a:pt x="354" y="36"/>
                    </a:lnTo>
                    <a:lnTo>
                      <a:pt x="396" y="30"/>
                    </a:lnTo>
                    <a:lnTo>
                      <a:pt x="444" y="60"/>
                    </a:lnTo>
                    <a:lnTo>
                      <a:pt x="444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7" name="Freeform 453"/>
              <p:cNvSpPr>
                <a:spLocks noChangeAspect="1"/>
              </p:cNvSpPr>
              <p:nvPr/>
            </p:nvSpPr>
            <p:spPr bwMode="auto">
              <a:xfrm>
                <a:off x="1485" y="1698"/>
                <a:ext cx="396" cy="606"/>
              </a:xfrm>
              <a:custGeom>
                <a:avLst/>
                <a:gdLst>
                  <a:gd name="T0" fmla="*/ 252 w 396"/>
                  <a:gd name="T1" fmla="*/ 606 h 606"/>
                  <a:gd name="T2" fmla="*/ 0 w 396"/>
                  <a:gd name="T3" fmla="*/ 234 h 606"/>
                  <a:gd name="T4" fmla="*/ 60 w 396"/>
                  <a:gd name="T5" fmla="*/ 0 h 606"/>
                  <a:gd name="T6" fmla="*/ 96 w 396"/>
                  <a:gd name="T7" fmla="*/ 12 h 606"/>
                  <a:gd name="T8" fmla="*/ 228 w 396"/>
                  <a:gd name="T9" fmla="*/ 42 h 606"/>
                  <a:gd name="T10" fmla="*/ 396 w 396"/>
                  <a:gd name="T11" fmla="*/ 78 h 606"/>
                  <a:gd name="T12" fmla="*/ 318 w 396"/>
                  <a:gd name="T13" fmla="*/ 462 h 606"/>
                  <a:gd name="T14" fmla="*/ 300 w 396"/>
                  <a:gd name="T15" fmla="*/ 534 h 606"/>
                  <a:gd name="T16" fmla="*/ 276 w 396"/>
                  <a:gd name="T17" fmla="*/ 522 h 606"/>
                  <a:gd name="T18" fmla="*/ 264 w 396"/>
                  <a:gd name="T19" fmla="*/ 528 h 606"/>
                  <a:gd name="T20" fmla="*/ 252 w 396"/>
                  <a:gd name="T21" fmla="*/ 600 h 606"/>
                  <a:gd name="T22" fmla="*/ 252 w 396"/>
                  <a:gd name="T23" fmla="*/ 606 h 6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6"/>
                  <a:gd name="T37" fmla="*/ 0 h 606"/>
                  <a:gd name="T38" fmla="*/ 396 w 396"/>
                  <a:gd name="T39" fmla="*/ 606 h 6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6" h="606">
                    <a:moveTo>
                      <a:pt x="252" y="606"/>
                    </a:moveTo>
                    <a:lnTo>
                      <a:pt x="0" y="234"/>
                    </a:lnTo>
                    <a:lnTo>
                      <a:pt x="60" y="0"/>
                    </a:lnTo>
                    <a:lnTo>
                      <a:pt x="96" y="12"/>
                    </a:lnTo>
                    <a:lnTo>
                      <a:pt x="228" y="42"/>
                    </a:lnTo>
                    <a:lnTo>
                      <a:pt x="396" y="78"/>
                    </a:lnTo>
                    <a:lnTo>
                      <a:pt x="318" y="462"/>
                    </a:lnTo>
                    <a:lnTo>
                      <a:pt x="300" y="534"/>
                    </a:lnTo>
                    <a:lnTo>
                      <a:pt x="276" y="522"/>
                    </a:lnTo>
                    <a:lnTo>
                      <a:pt x="264" y="528"/>
                    </a:lnTo>
                    <a:lnTo>
                      <a:pt x="252" y="600"/>
                    </a:lnTo>
                    <a:lnTo>
                      <a:pt x="252" y="60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8" name="Freeform 454"/>
              <p:cNvSpPr>
                <a:spLocks noChangeAspect="1"/>
              </p:cNvSpPr>
              <p:nvPr/>
            </p:nvSpPr>
            <p:spPr bwMode="auto">
              <a:xfrm>
                <a:off x="1485" y="1698"/>
                <a:ext cx="396" cy="612"/>
              </a:xfrm>
              <a:custGeom>
                <a:avLst/>
                <a:gdLst>
                  <a:gd name="T0" fmla="*/ 252 w 396"/>
                  <a:gd name="T1" fmla="*/ 606 h 612"/>
                  <a:gd name="T2" fmla="*/ 0 w 396"/>
                  <a:gd name="T3" fmla="*/ 234 h 612"/>
                  <a:gd name="T4" fmla="*/ 60 w 396"/>
                  <a:gd name="T5" fmla="*/ 0 h 612"/>
                  <a:gd name="T6" fmla="*/ 96 w 396"/>
                  <a:gd name="T7" fmla="*/ 12 h 612"/>
                  <a:gd name="T8" fmla="*/ 228 w 396"/>
                  <a:gd name="T9" fmla="*/ 42 h 612"/>
                  <a:gd name="T10" fmla="*/ 396 w 396"/>
                  <a:gd name="T11" fmla="*/ 78 h 612"/>
                  <a:gd name="T12" fmla="*/ 318 w 396"/>
                  <a:gd name="T13" fmla="*/ 462 h 612"/>
                  <a:gd name="T14" fmla="*/ 300 w 396"/>
                  <a:gd name="T15" fmla="*/ 534 h 612"/>
                  <a:gd name="T16" fmla="*/ 276 w 396"/>
                  <a:gd name="T17" fmla="*/ 522 h 612"/>
                  <a:gd name="T18" fmla="*/ 264 w 396"/>
                  <a:gd name="T19" fmla="*/ 528 h 612"/>
                  <a:gd name="T20" fmla="*/ 252 w 396"/>
                  <a:gd name="T21" fmla="*/ 600 h 612"/>
                  <a:gd name="T22" fmla="*/ 252 w 396"/>
                  <a:gd name="T23" fmla="*/ 606 h 612"/>
                  <a:gd name="T24" fmla="*/ 252 w 396"/>
                  <a:gd name="T25" fmla="*/ 612 h 6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6"/>
                  <a:gd name="T40" fmla="*/ 0 h 612"/>
                  <a:gd name="T41" fmla="*/ 396 w 396"/>
                  <a:gd name="T42" fmla="*/ 612 h 6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6" h="612">
                    <a:moveTo>
                      <a:pt x="252" y="606"/>
                    </a:moveTo>
                    <a:lnTo>
                      <a:pt x="0" y="234"/>
                    </a:lnTo>
                    <a:lnTo>
                      <a:pt x="60" y="0"/>
                    </a:lnTo>
                    <a:lnTo>
                      <a:pt x="96" y="12"/>
                    </a:lnTo>
                    <a:lnTo>
                      <a:pt x="228" y="42"/>
                    </a:lnTo>
                    <a:lnTo>
                      <a:pt x="396" y="78"/>
                    </a:lnTo>
                    <a:lnTo>
                      <a:pt x="318" y="462"/>
                    </a:lnTo>
                    <a:lnTo>
                      <a:pt x="300" y="534"/>
                    </a:lnTo>
                    <a:lnTo>
                      <a:pt x="276" y="522"/>
                    </a:lnTo>
                    <a:lnTo>
                      <a:pt x="264" y="528"/>
                    </a:lnTo>
                    <a:lnTo>
                      <a:pt x="252" y="600"/>
                    </a:lnTo>
                    <a:lnTo>
                      <a:pt x="252" y="606"/>
                    </a:lnTo>
                    <a:lnTo>
                      <a:pt x="252" y="6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79" name="Freeform 455"/>
              <p:cNvSpPr>
                <a:spLocks noChangeAspect="1"/>
              </p:cNvSpPr>
              <p:nvPr/>
            </p:nvSpPr>
            <p:spPr bwMode="auto">
              <a:xfrm>
                <a:off x="4233" y="1446"/>
                <a:ext cx="102" cy="210"/>
              </a:xfrm>
              <a:custGeom>
                <a:avLst/>
                <a:gdLst>
                  <a:gd name="T0" fmla="*/ 102 w 102"/>
                  <a:gd name="T1" fmla="*/ 162 h 210"/>
                  <a:gd name="T2" fmla="*/ 102 w 102"/>
                  <a:gd name="T3" fmla="*/ 180 h 210"/>
                  <a:gd name="T4" fmla="*/ 78 w 102"/>
                  <a:gd name="T5" fmla="*/ 198 h 210"/>
                  <a:gd name="T6" fmla="*/ 12 w 102"/>
                  <a:gd name="T7" fmla="*/ 210 h 210"/>
                  <a:gd name="T8" fmla="*/ 0 w 102"/>
                  <a:gd name="T9" fmla="*/ 144 h 210"/>
                  <a:gd name="T10" fmla="*/ 6 w 102"/>
                  <a:gd name="T11" fmla="*/ 90 h 210"/>
                  <a:gd name="T12" fmla="*/ 24 w 102"/>
                  <a:gd name="T13" fmla="*/ 66 h 210"/>
                  <a:gd name="T14" fmla="*/ 18 w 102"/>
                  <a:gd name="T15" fmla="*/ 24 h 210"/>
                  <a:gd name="T16" fmla="*/ 18 w 102"/>
                  <a:gd name="T17" fmla="*/ 6 h 210"/>
                  <a:gd name="T18" fmla="*/ 36 w 102"/>
                  <a:gd name="T19" fmla="*/ 0 h 210"/>
                  <a:gd name="T20" fmla="*/ 78 w 102"/>
                  <a:gd name="T21" fmla="*/ 138 h 210"/>
                  <a:gd name="T22" fmla="*/ 96 w 102"/>
                  <a:gd name="T23" fmla="*/ 162 h 210"/>
                  <a:gd name="T24" fmla="*/ 102 w 102"/>
                  <a:gd name="T25" fmla="*/ 162 h 2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210"/>
                  <a:gd name="T41" fmla="*/ 102 w 102"/>
                  <a:gd name="T42" fmla="*/ 210 h 2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210">
                    <a:moveTo>
                      <a:pt x="102" y="162"/>
                    </a:moveTo>
                    <a:lnTo>
                      <a:pt x="102" y="180"/>
                    </a:lnTo>
                    <a:lnTo>
                      <a:pt x="78" y="198"/>
                    </a:lnTo>
                    <a:lnTo>
                      <a:pt x="12" y="210"/>
                    </a:lnTo>
                    <a:lnTo>
                      <a:pt x="0" y="144"/>
                    </a:lnTo>
                    <a:lnTo>
                      <a:pt x="6" y="90"/>
                    </a:lnTo>
                    <a:lnTo>
                      <a:pt x="24" y="6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36" y="0"/>
                    </a:lnTo>
                    <a:lnTo>
                      <a:pt x="78" y="138"/>
                    </a:lnTo>
                    <a:lnTo>
                      <a:pt x="96" y="162"/>
                    </a:lnTo>
                    <a:lnTo>
                      <a:pt x="102" y="16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0" name="Freeform 456"/>
              <p:cNvSpPr>
                <a:spLocks noChangeAspect="1"/>
              </p:cNvSpPr>
              <p:nvPr/>
            </p:nvSpPr>
            <p:spPr bwMode="auto">
              <a:xfrm>
                <a:off x="4233" y="1446"/>
                <a:ext cx="102" cy="210"/>
              </a:xfrm>
              <a:custGeom>
                <a:avLst/>
                <a:gdLst>
                  <a:gd name="T0" fmla="*/ 102 w 102"/>
                  <a:gd name="T1" fmla="*/ 162 h 210"/>
                  <a:gd name="T2" fmla="*/ 102 w 102"/>
                  <a:gd name="T3" fmla="*/ 180 h 210"/>
                  <a:gd name="T4" fmla="*/ 78 w 102"/>
                  <a:gd name="T5" fmla="*/ 198 h 210"/>
                  <a:gd name="T6" fmla="*/ 12 w 102"/>
                  <a:gd name="T7" fmla="*/ 210 h 210"/>
                  <a:gd name="T8" fmla="*/ 0 w 102"/>
                  <a:gd name="T9" fmla="*/ 144 h 210"/>
                  <a:gd name="T10" fmla="*/ 6 w 102"/>
                  <a:gd name="T11" fmla="*/ 90 h 210"/>
                  <a:gd name="T12" fmla="*/ 24 w 102"/>
                  <a:gd name="T13" fmla="*/ 66 h 210"/>
                  <a:gd name="T14" fmla="*/ 18 w 102"/>
                  <a:gd name="T15" fmla="*/ 24 h 210"/>
                  <a:gd name="T16" fmla="*/ 18 w 102"/>
                  <a:gd name="T17" fmla="*/ 6 h 210"/>
                  <a:gd name="T18" fmla="*/ 36 w 102"/>
                  <a:gd name="T19" fmla="*/ 0 h 210"/>
                  <a:gd name="T20" fmla="*/ 78 w 102"/>
                  <a:gd name="T21" fmla="*/ 138 h 210"/>
                  <a:gd name="T22" fmla="*/ 96 w 102"/>
                  <a:gd name="T23" fmla="*/ 162 h 210"/>
                  <a:gd name="T24" fmla="*/ 102 w 102"/>
                  <a:gd name="T25" fmla="*/ 162 h 210"/>
                  <a:gd name="T26" fmla="*/ 102 w 102"/>
                  <a:gd name="T27" fmla="*/ 168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210"/>
                  <a:gd name="T44" fmla="*/ 102 w 102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210">
                    <a:moveTo>
                      <a:pt x="102" y="162"/>
                    </a:moveTo>
                    <a:lnTo>
                      <a:pt x="102" y="180"/>
                    </a:lnTo>
                    <a:lnTo>
                      <a:pt x="78" y="198"/>
                    </a:lnTo>
                    <a:lnTo>
                      <a:pt x="12" y="210"/>
                    </a:lnTo>
                    <a:lnTo>
                      <a:pt x="0" y="144"/>
                    </a:lnTo>
                    <a:lnTo>
                      <a:pt x="6" y="90"/>
                    </a:lnTo>
                    <a:lnTo>
                      <a:pt x="24" y="6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36" y="0"/>
                    </a:lnTo>
                    <a:lnTo>
                      <a:pt x="78" y="138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6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1" name="Freeform 457"/>
              <p:cNvSpPr>
                <a:spLocks noChangeAspect="1"/>
              </p:cNvSpPr>
              <p:nvPr/>
            </p:nvSpPr>
            <p:spPr bwMode="auto">
              <a:xfrm>
                <a:off x="4125" y="1794"/>
                <a:ext cx="84" cy="186"/>
              </a:xfrm>
              <a:custGeom>
                <a:avLst/>
                <a:gdLst>
                  <a:gd name="T0" fmla="*/ 72 w 84"/>
                  <a:gd name="T1" fmla="*/ 24 h 186"/>
                  <a:gd name="T2" fmla="*/ 60 w 84"/>
                  <a:gd name="T3" fmla="*/ 54 h 186"/>
                  <a:gd name="T4" fmla="*/ 78 w 84"/>
                  <a:gd name="T5" fmla="*/ 60 h 186"/>
                  <a:gd name="T6" fmla="*/ 84 w 84"/>
                  <a:gd name="T7" fmla="*/ 108 h 186"/>
                  <a:gd name="T8" fmla="*/ 78 w 84"/>
                  <a:gd name="T9" fmla="*/ 90 h 186"/>
                  <a:gd name="T10" fmla="*/ 78 w 84"/>
                  <a:gd name="T11" fmla="*/ 114 h 186"/>
                  <a:gd name="T12" fmla="*/ 54 w 84"/>
                  <a:gd name="T13" fmla="*/ 180 h 186"/>
                  <a:gd name="T14" fmla="*/ 48 w 84"/>
                  <a:gd name="T15" fmla="*/ 186 h 186"/>
                  <a:gd name="T16" fmla="*/ 48 w 84"/>
                  <a:gd name="T17" fmla="*/ 168 h 186"/>
                  <a:gd name="T18" fmla="*/ 6 w 84"/>
                  <a:gd name="T19" fmla="*/ 156 h 186"/>
                  <a:gd name="T20" fmla="*/ 0 w 84"/>
                  <a:gd name="T21" fmla="*/ 138 h 186"/>
                  <a:gd name="T22" fmla="*/ 6 w 84"/>
                  <a:gd name="T23" fmla="*/ 126 h 186"/>
                  <a:gd name="T24" fmla="*/ 36 w 84"/>
                  <a:gd name="T25" fmla="*/ 90 h 186"/>
                  <a:gd name="T26" fmla="*/ 6 w 84"/>
                  <a:gd name="T27" fmla="*/ 60 h 186"/>
                  <a:gd name="T28" fmla="*/ 0 w 84"/>
                  <a:gd name="T29" fmla="*/ 30 h 186"/>
                  <a:gd name="T30" fmla="*/ 18 w 84"/>
                  <a:gd name="T31" fmla="*/ 0 h 186"/>
                  <a:gd name="T32" fmla="*/ 72 w 84"/>
                  <a:gd name="T33" fmla="*/ 24 h 1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186"/>
                  <a:gd name="T53" fmla="*/ 84 w 84"/>
                  <a:gd name="T54" fmla="*/ 186 h 1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186">
                    <a:moveTo>
                      <a:pt x="72" y="24"/>
                    </a:moveTo>
                    <a:lnTo>
                      <a:pt x="60" y="54"/>
                    </a:lnTo>
                    <a:lnTo>
                      <a:pt x="78" y="60"/>
                    </a:lnTo>
                    <a:lnTo>
                      <a:pt x="84" y="108"/>
                    </a:lnTo>
                    <a:lnTo>
                      <a:pt x="78" y="90"/>
                    </a:lnTo>
                    <a:lnTo>
                      <a:pt x="78" y="114"/>
                    </a:lnTo>
                    <a:lnTo>
                      <a:pt x="54" y="180"/>
                    </a:lnTo>
                    <a:lnTo>
                      <a:pt x="48" y="186"/>
                    </a:lnTo>
                    <a:lnTo>
                      <a:pt x="48" y="168"/>
                    </a:lnTo>
                    <a:lnTo>
                      <a:pt x="6" y="156"/>
                    </a:lnTo>
                    <a:lnTo>
                      <a:pt x="0" y="138"/>
                    </a:lnTo>
                    <a:lnTo>
                      <a:pt x="6" y="126"/>
                    </a:lnTo>
                    <a:lnTo>
                      <a:pt x="36" y="90"/>
                    </a:lnTo>
                    <a:lnTo>
                      <a:pt x="6" y="6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2" name="Freeform 458"/>
              <p:cNvSpPr>
                <a:spLocks noChangeAspect="1"/>
              </p:cNvSpPr>
              <p:nvPr/>
            </p:nvSpPr>
            <p:spPr bwMode="auto">
              <a:xfrm>
                <a:off x="4125" y="1794"/>
                <a:ext cx="84" cy="186"/>
              </a:xfrm>
              <a:custGeom>
                <a:avLst/>
                <a:gdLst>
                  <a:gd name="T0" fmla="*/ 72 w 84"/>
                  <a:gd name="T1" fmla="*/ 24 h 186"/>
                  <a:gd name="T2" fmla="*/ 60 w 84"/>
                  <a:gd name="T3" fmla="*/ 54 h 186"/>
                  <a:gd name="T4" fmla="*/ 78 w 84"/>
                  <a:gd name="T5" fmla="*/ 60 h 186"/>
                  <a:gd name="T6" fmla="*/ 84 w 84"/>
                  <a:gd name="T7" fmla="*/ 108 h 186"/>
                  <a:gd name="T8" fmla="*/ 78 w 84"/>
                  <a:gd name="T9" fmla="*/ 90 h 186"/>
                  <a:gd name="T10" fmla="*/ 78 w 84"/>
                  <a:gd name="T11" fmla="*/ 114 h 186"/>
                  <a:gd name="T12" fmla="*/ 54 w 84"/>
                  <a:gd name="T13" fmla="*/ 180 h 186"/>
                  <a:gd name="T14" fmla="*/ 48 w 84"/>
                  <a:gd name="T15" fmla="*/ 186 h 186"/>
                  <a:gd name="T16" fmla="*/ 48 w 84"/>
                  <a:gd name="T17" fmla="*/ 168 h 186"/>
                  <a:gd name="T18" fmla="*/ 6 w 84"/>
                  <a:gd name="T19" fmla="*/ 156 h 186"/>
                  <a:gd name="T20" fmla="*/ 0 w 84"/>
                  <a:gd name="T21" fmla="*/ 138 h 186"/>
                  <a:gd name="T22" fmla="*/ 6 w 84"/>
                  <a:gd name="T23" fmla="*/ 126 h 186"/>
                  <a:gd name="T24" fmla="*/ 36 w 84"/>
                  <a:gd name="T25" fmla="*/ 90 h 186"/>
                  <a:gd name="T26" fmla="*/ 6 w 84"/>
                  <a:gd name="T27" fmla="*/ 60 h 186"/>
                  <a:gd name="T28" fmla="*/ 0 w 84"/>
                  <a:gd name="T29" fmla="*/ 30 h 186"/>
                  <a:gd name="T30" fmla="*/ 18 w 84"/>
                  <a:gd name="T31" fmla="*/ 0 h 186"/>
                  <a:gd name="T32" fmla="*/ 72 w 84"/>
                  <a:gd name="T33" fmla="*/ 24 h 186"/>
                  <a:gd name="T34" fmla="*/ 72 w 84"/>
                  <a:gd name="T35" fmla="*/ 30 h 18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4"/>
                  <a:gd name="T55" fmla="*/ 0 h 186"/>
                  <a:gd name="T56" fmla="*/ 84 w 84"/>
                  <a:gd name="T57" fmla="*/ 186 h 18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4" h="186">
                    <a:moveTo>
                      <a:pt x="72" y="24"/>
                    </a:moveTo>
                    <a:lnTo>
                      <a:pt x="60" y="54"/>
                    </a:lnTo>
                    <a:lnTo>
                      <a:pt x="78" y="60"/>
                    </a:lnTo>
                    <a:lnTo>
                      <a:pt x="84" y="108"/>
                    </a:lnTo>
                    <a:lnTo>
                      <a:pt x="78" y="90"/>
                    </a:lnTo>
                    <a:lnTo>
                      <a:pt x="78" y="114"/>
                    </a:lnTo>
                    <a:lnTo>
                      <a:pt x="54" y="180"/>
                    </a:lnTo>
                    <a:lnTo>
                      <a:pt x="48" y="186"/>
                    </a:lnTo>
                    <a:lnTo>
                      <a:pt x="48" y="168"/>
                    </a:lnTo>
                    <a:lnTo>
                      <a:pt x="6" y="156"/>
                    </a:lnTo>
                    <a:lnTo>
                      <a:pt x="0" y="138"/>
                    </a:lnTo>
                    <a:lnTo>
                      <a:pt x="6" y="126"/>
                    </a:lnTo>
                    <a:lnTo>
                      <a:pt x="36" y="90"/>
                    </a:lnTo>
                    <a:lnTo>
                      <a:pt x="6" y="6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72" y="24"/>
                    </a:lnTo>
                    <a:lnTo>
                      <a:pt x="72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3" name="Freeform 459"/>
              <p:cNvSpPr>
                <a:spLocks noChangeAspect="1"/>
              </p:cNvSpPr>
              <p:nvPr/>
            </p:nvSpPr>
            <p:spPr bwMode="auto">
              <a:xfrm>
                <a:off x="2049" y="2214"/>
                <a:ext cx="432" cy="444"/>
              </a:xfrm>
              <a:custGeom>
                <a:avLst/>
                <a:gdLst>
                  <a:gd name="T0" fmla="*/ 426 w 432"/>
                  <a:gd name="T1" fmla="*/ 78 h 444"/>
                  <a:gd name="T2" fmla="*/ 396 w 432"/>
                  <a:gd name="T3" fmla="*/ 426 h 444"/>
                  <a:gd name="T4" fmla="*/ 162 w 432"/>
                  <a:gd name="T5" fmla="*/ 408 h 444"/>
                  <a:gd name="T6" fmla="*/ 168 w 432"/>
                  <a:gd name="T7" fmla="*/ 420 h 444"/>
                  <a:gd name="T8" fmla="*/ 60 w 432"/>
                  <a:gd name="T9" fmla="*/ 408 h 444"/>
                  <a:gd name="T10" fmla="*/ 54 w 432"/>
                  <a:gd name="T11" fmla="*/ 444 h 444"/>
                  <a:gd name="T12" fmla="*/ 0 w 432"/>
                  <a:gd name="T13" fmla="*/ 438 h 444"/>
                  <a:gd name="T14" fmla="*/ 12 w 432"/>
                  <a:gd name="T15" fmla="*/ 354 h 444"/>
                  <a:gd name="T16" fmla="*/ 60 w 432"/>
                  <a:gd name="T17" fmla="*/ 0 h 444"/>
                  <a:gd name="T18" fmla="*/ 432 w 432"/>
                  <a:gd name="T19" fmla="*/ 36 h 444"/>
                  <a:gd name="T20" fmla="*/ 426 w 432"/>
                  <a:gd name="T21" fmla="*/ 78 h 4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444"/>
                  <a:gd name="T35" fmla="*/ 432 w 432"/>
                  <a:gd name="T36" fmla="*/ 444 h 4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444">
                    <a:moveTo>
                      <a:pt x="426" y="78"/>
                    </a:moveTo>
                    <a:lnTo>
                      <a:pt x="396" y="426"/>
                    </a:lnTo>
                    <a:lnTo>
                      <a:pt x="162" y="408"/>
                    </a:lnTo>
                    <a:lnTo>
                      <a:pt x="168" y="420"/>
                    </a:lnTo>
                    <a:lnTo>
                      <a:pt x="60" y="408"/>
                    </a:lnTo>
                    <a:lnTo>
                      <a:pt x="54" y="444"/>
                    </a:lnTo>
                    <a:lnTo>
                      <a:pt x="0" y="438"/>
                    </a:lnTo>
                    <a:lnTo>
                      <a:pt x="12" y="354"/>
                    </a:lnTo>
                    <a:lnTo>
                      <a:pt x="60" y="0"/>
                    </a:lnTo>
                    <a:lnTo>
                      <a:pt x="432" y="36"/>
                    </a:lnTo>
                    <a:lnTo>
                      <a:pt x="426" y="7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4" name="Freeform 460"/>
              <p:cNvSpPr>
                <a:spLocks noChangeAspect="1"/>
              </p:cNvSpPr>
              <p:nvPr/>
            </p:nvSpPr>
            <p:spPr bwMode="auto">
              <a:xfrm>
                <a:off x="2049" y="2214"/>
                <a:ext cx="432" cy="444"/>
              </a:xfrm>
              <a:custGeom>
                <a:avLst/>
                <a:gdLst>
                  <a:gd name="T0" fmla="*/ 426 w 432"/>
                  <a:gd name="T1" fmla="*/ 78 h 444"/>
                  <a:gd name="T2" fmla="*/ 396 w 432"/>
                  <a:gd name="T3" fmla="*/ 426 h 444"/>
                  <a:gd name="T4" fmla="*/ 162 w 432"/>
                  <a:gd name="T5" fmla="*/ 408 h 444"/>
                  <a:gd name="T6" fmla="*/ 168 w 432"/>
                  <a:gd name="T7" fmla="*/ 420 h 444"/>
                  <a:gd name="T8" fmla="*/ 60 w 432"/>
                  <a:gd name="T9" fmla="*/ 408 h 444"/>
                  <a:gd name="T10" fmla="*/ 54 w 432"/>
                  <a:gd name="T11" fmla="*/ 444 h 444"/>
                  <a:gd name="T12" fmla="*/ 0 w 432"/>
                  <a:gd name="T13" fmla="*/ 438 h 444"/>
                  <a:gd name="T14" fmla="*/ 12 w 432"/>
                  <a:gd name="T15" fmla="*/ 354 h 444"/>
                  <a:gd name="T16" fmla="*/ 60 w 432"/>
                  <a:gd name="T17" fmla="*/ 0 h 444"/>
                  <a:gd name="T18" fmla="*/ 432 w 432"/>
                  <a:gd name="T19" fmla="*/ 36 h 444"/>
                  <a:gd name="T20" fmla="*/ 426 w 432"/>
                  <a:gd name="T21" fmla="*/ 78 h 444"/>
                  <a:gd name="T22" fmla="*/ 426 w 432"/>
                  <a:gd name="T23" fmla="*/ 84 h 4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2"/>
                  <a:gd name="T37" fmla="*/ 0 h 444"/>
                  <a:gd name="T38" fmla="*/ 432 w 432"/>
                  <a:gd name="T39" fmla="*/ 444 h 4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2" h="444">
                    <a:moveTo>
                      <a:pt x="426" y="78"/>
                    </a:moveTo>
                    <a:lnTo>
                      <a:pt x="396" y="426"/>
                    </a:lnTo>
                    <a:lnTo>
                      <a:pt x="162" y="408"/>
                    </a:lnTo>
                    <a:lnTo>
                      <a:pt x="168" y="420"/>
                    </a:lnTo>
                    <a:lnTo>
                      <a:pt x="60" y="408"/>
                    </a:lnTo>
                    <a:lnTo>
                      <a:pt x="54" y="444"/>
                    </a:lnTo>
                    <a:lnTo>
                      <a:pt x="0" y="438"/>
                    </a:lnTo>
                    <a:lnTo>
                      <a:pt x="12" y="354"/>
                    </a:lnTo>
                    <a:lnTo>
                      <a:pt x="60" y="0"/>
                    </a:lnTo>
                    <a:lnTo>
                      <a:pt x="432" y="36"/>
                    </a:lnTo>
                    <a:lnTo>
                      <a:pt x="426" y="78"/>
                    </a:lnTo>
                    <a:lnTo>
                      <a:pt x="426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5" name="Freeform 461"/>
              <p:cNvSpPr>
                <a:spLocks noChangeAspect="1"/>
              </p:cNvSpPr>
              <p:nvPr/>
            </p:nvSpPr>
            <p:spPr bwMode="auto">
              <a:xfrm>
                <a:off x="3843" y="1500"/>
                <a:ext cx="372" cy="324"/>
              </a:xfrm>
              <a:custGeom>
                <a:avLst/>
                <a:gdLst>
                  <a:gd name="T0" fmla="*/ 360 w 372"/>
                  <a:gd name="T1" fmla="*/ 168 h 324"/>
                  <a:gd name="T2" fmla="*/ 360 w 372"/>
                  <a:gd name="T3" fmla="*/ 222 h 324"/>
                  <a:gd name="T4" fmla="*/ 372 w 372"/>
                  <a:gd name="T5" fmla="*/ 288 h 324"/>
                  <a:gd name="T6" fmla="*/ 366 w 372"/>
                  <a:gd name="T7" fmla="*/ 306 h 324"/>
                  <a:gd name="T8" fmla="*/ 360 w 372"/>
                  <a:gd name="T9" fmla="*/ 324 h 324"/>
                  <a:gd name="T10" fmla="*/ 354 w 372"/>
                  <a:gd name="T11" fmla="*/ 318 h 324"/>
                  <a:gd name="T12" fmla="*/ 300 w 372"/>
                  <a:gd name="T13" fmla="*/ 294 h 324"/>
                  <a:gd name="T14" fmla="*/ 282 w 372"/>
                  <a:gd name="T15" fmla="*/ 282 h 324"/>
                  <a:gd name="T16" fmla="*/ 252 w 372"/>
                  <a:gd name="T17" fmla="*/ 252 h 324"/>
                  <a:gd name="T18" fmla="*/ 6 w 372"/>
                  <a:gd name="T19" fmla="*/ 300 h 324"/>
                  <a:gd name="T20" fmla="*/ 0 w 372"/>
                  <a:gd name="T21" fmla="*/ 282 h 324"/>
                  <a:gd name="T22" fmla="*/ 42 w 372"/>
                  <a:gd name="T23" fmla="*/ 234 h 324"/>
                  <a:gd name="T24" fmla="*/ 30 w 372"/>
                  <a:gd name="T25" fmla="*/ 192 h 324"/>
                  <a:gd name="T26" fmla="*/ 78 w 372"/>
                  <a:gd name="T27" fmla="*/ 180 h 324"/>
                  <a:gd name="T28" fmla="*/ 114 w 372"/>
                  <a:gd name="T29" fmla="*/ 180 h 324"/>
                  <a:gd name="T30" fmla="*/ 156 w 372"/>
                  <a:gd name="T31" fmla="*/ 168 h 324"/>
                  <a:gd name="T32" fmla="*/ 180 w 372"/>
                  <a:gd name="T33" fmla="*/ 144 h 324"/>
                  <a:gd name="T34" fmla="*/ 174 w 372"/>
                  <a:gd name="T35" fmla="*/ 120 h 324"/>
                  <a:gd name="T36" fmla="*/ 174 w 372"/>
                  <a:gd name="T37" fmla="*/ 108 h 324"/>
                  <a:gd name="T38" fmla="*/ 168 w 372"/>
                  <a:gd name="T39" fmla="*/ 114 h 324"/>
                  <a:gd name="T40" fmla="*/ 162 w 372"/>
                  <a:gd name="T41" fmla="*/ 102 h 324"/>
                  <a:gd name="T42" fmla="*/ 210 w 372"/>
                  <a:gd name="T43" fmla="*/ 36 h 324"/>
                  <a:gd name="T44" fmla="*/ 234 w 372"/>
                  <a:gd name="T45" fmla="*/ 12 h 324"/>
                  <a:gd name="T46" fmla="*/ 312 w 372"/>
                  <a:gd name="T47" fmla="*/ 0 h 324"/>
                  <a:gd name="T48" fmla="*/ 324 w 372"/>
                  <a:gd name="T49" fmla="*/ 72 h 324"/>
                  <a:gd name="T50" fmla="*/ 336 w 372"/>
                  <a:gd name="T51" fmla="*/ 108 h 324"/>
                  <a:gd name="T52" fmla="*/ 342 w 372"/>
                  <a:gd name="T53" fmla="*/ 108 h 324"/>
                  <a:gd name="T54" fmla="*/ 354 w 372"/>
                  <a:gd name="T55" fmla="*/ 162 h 324"/>
                  <a:gd name="T56" fmla="*/ 360 w 372"/>
                  <a:gd name="T57" fmla="*/ 168 h 3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2"/>
                  <a:gd name="T88" fmla="*/ 0 h 324"/>
                  <a:gd name="T89" fmla="*/ 372 w 372"/>
                  <a:gd name="T90" fmla="*/ 324 h 3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2" h="324">
                    <a:moveTo>
                      <a:pt x="360" y="168"/>
                    </a:moveTo>
                    <a:lnTo>
                      <a:pt x="360" y="222"/>
                    </a:lnTo>
                    <a:lnTo>
                      <a:pt x="372" y="288"/>
                    </a:lnTo>
                    <a:lnTo>
                      <a:pt x="366" y="306"/>
                    </a:lnTo>
                    <a:lnTo>
                      <a:pt x="360" y="324"/>
                    </a:lnTo>
                    <a:lnTo>
                      <a:pt x="354" y="318"/>
                    </a:lnTo>
                    <a:lnTo>
                      <a:pt x="300" y="294"/>
                    </a:lnTo>
                    <a:lnTo>
                      <a:pt x="282" y="282"/>
                    </a:lnTo>
                    <a:lnTo>
                      <a:pt x="252" y="252"/>
                    </a:lnTo>
                    <a:lnTo>
                      <a:pt x="6" y="300"/>
                    </a:lnTo>
                    <a:lnTo>
                      <a:pt x="0" y="282"/>
                    </a:lnTo>
                    <a:lnTo>
                      <a:pt x="42" y="234"/>
                    </a:lnTo>
                    <a:lnTo>
                      <a:pt x="30" y="192"/>
                    </a:lnTo>
                    <a:lnTo>
                      <a:pt x="78" y="180"/>
                    </a:lnTo>
                    <a:lnTo>
                      <a:pt x="114" y="180"/>
                    </a:lnTo>
                    <a:lnTo>
                      <a:pt x="156" y="168"/>
                    </a:lnTo>
                    <a:lnTo>
                      <a:pt x="180" y="144"/>
                    </a:lnTo>
                    <a:lnTo>
                      <a:pt x="174" y="120"/>
                    </a:lnTo>
                    <a:lnTo>
                      <a:pt x="174" y="108"/>
                    </a:lnTo>
                    <a:lnTo>
                      <a:pt x="168" y="114"/>
                    </a:lnTo>
                    <a:lnTo>
                      <a:pt x="162" y="102"/>
                    </a:lnTo>
                    <a:lnTo>
                      <a:pt x="210" y="36"/>
                    </a:lnTo>
                    <a:lnTo>
                      <a:pt x="234" y="12"/>
                    </a:lnTo>
                    <a:lnTo>
                      <a:pt x="312" y="0"/>
                    </a:lnTo>
                    <a:lnTo>
                      <a:pt x="324" y="72"/>
                    </a:lnTo>
                    <a:lnTo>
                      <a:pt x="336" y="108"/>
                    </a:lnTo>
                    <a:lnTo>
                      <a:pt x="342" y="108"/>
                    </a:lnTo>
                    <a:lnTo>
                      <a:pt x="354" y="162"/>
                    </a:lnTo>
                    <a:lnTo>
                      <a:pt x="360" y="168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6" name="Freeform 462"/>
              <p:cNvSpPr>
                <a:spLocks noChangeAspect="1"/>
              </p:cNvSpPr>
              <p:nvPr/>
            </p:nvSpPr>
            <p:spPr bwMode="auto">
              <a:xfrm>
                <a:off x="3843" y="1500"/>
                <a:ext cx="372" cy="324"/>
              </a:xfrm>
              <a:custGeom>
                <a:avLst/>
                <a:gdLst>
                  <a:gd name="T0" fmla="*/ 360 w 372"/>
                  <a:gd name="T1" fmla="*/ 168 h 324"/>
                  <a:gd name="T2" fmla="*/ 360 w 372"/>
                  <a:gd name="T3" fmla="*/ 222 h 324"/>
                  <a:gd name="T4" fmla="*/ 372 w 372"/>
                  <a:gd name="T5" fmla="*/ 288 h 324"/>
                  <a:gd name="T6" fmla="*/ 366 w 372"/>
                  <a:gd name="T7" fmla="*/ 306 h 324"/>
                  <a:gd name="T8" fmla="*/ 360 w 372"/>
                  <a:gd name="T9" fmla="*/ 324 h 324"/>
                  <a:gd name="T10" fmla="*/ 354 w 372"/>
                  <a:gd name="T11" fmla="*/ 318 h 324"/>
                  <a:gd name="T12" fmla="*/ 300 w 372"/>
                  <a:gd name="T13" fmla="*/ 294 h 324"/>
                  <a:gd name="T14" fmla="*/ 282 w 372"/>
                  <a:gd name="T15" fmla="*/ 282 h 324"/>
                  <a:gd name="T16" fmla="*/ 252 w 372"/>
                  <a:gd name="T17" fmla="*/ 252 h 324"/>
                  <a:gd name="T18" fmla="*/ 6 w 372"/>
                  <a:gd name="T19" fmla="*/ 300 h 324"/>
                  <a:gd name="T20" fmla="*/ 0 w 372"/>
                  <a:gd name="T21" fmla="*/ 282 h 324"/>
                  <a:gd name="T22" fmla="*/ 42 w 372"/>
                  <a:gd name="T23" fmla="*/ 234 h 324"/>
                  <a:gd name="T24" fmla="*/ 30 w 372"/>
                  <a:gd name="T25" fmla="*/ 192 h 324"/>
                  <a:gd name="T26" fmla="*/ 78 w 372"/>
                  <a:gd name="T27" fmla="*/ 180 h 324"/>
                  <a:gd name="T28" fmla="*/ 114 w 372"/>
                  <a:gd name="T29" fmla="*/ 180 h 324"/>
                  <a:gd name="T30" fmla="*/ 156 w 372"/>
                  <a:gd name="T31" fmla="*/ 168 h 324"/>
                  <a:gd name="T32" fmla="*/ 180 w 372"/>
                  <a:gd name="T33" fmla="*/ 144 h 324"/>
                  <a:gd name="T34" fmla="*/ 174 w 372"/>
                  <a:gd name="T35" fmla="*/ 120 h 324"/>
                  <a:gd name="T36" fmla="*/ 174 w 372"/>
                  <a:gd name="T37" fmla="*/ 108 h 324"/>
                  <a:gd name="T38" fmla="*/ 168 w 372"/>
                  <a:gd name="T39" fmla="*/ 114 h 324"/>
                  <a:gd name="T40" fmla="*/ 162 w 372"/>
                  <a:gd name="T41" fmla="*/ 102 h 324"/>
                  <a:gd name="T42" fmla="*/ 210 w 372"/>
                  <a:gd name="T43" fmla="*/ 36 h 324"/>
                  <a:gd name="T44" fmla="*/ 234 w 372"/>
                  <a:gd name="T45" fmla="*/ 12 h 324"/>
                  <a:gd name="T46" fmla="*/ 312 w 372"/>
                  <a:gd name="T47" fmla="*/ 0 h 324"/>
                  <a:gd name="T48" fmla="*/ 324 w 372"/>
                  <a:gd name="T49" fmla="*/ 72 h 324"/>
                  <a:gd name="T50" fmla="*/ 336 w 372"/>
                  <a:gd name="T51" fmla="*/ 108 h 324"/>
                  <a:gd name="T52" fmla="*/ 342 w 372"/>
                  <a:gd name="T53" fmla="*/ 108 h 324"/>
                  <a:gd name="T54" fmla="*/ 354 w 372"/>
                  <a:gd name="T55" fmla="*/ 162 h 324"/>
                  <a:gd name="T56" fmla="*/ 360 w 372"/>
                  <a:gd name="T57" fmla="*/ 168 h 324"/>
                  <a:gd name="T58" fmla="*/ 360 w 372"/>
                  <a:gd name="T59" fmla="*/ 174 h 3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2"/>
                  <a:gd name="T91" fmla="*/ 0 h 324"/>
                  <a:gd name="T92" fmla="*/ 372 w 372"/>
                  <a:gd name="T93" fmla="*/ 324 h 3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2" h="324">
                    <a:moveTo>
                      <a:pt x="360" y="168"/>
                    </a:moveTo>
                    <a:lnTo>
                      <a:pt x="360" y="222"/>
                    </a:lnTo>
                    <a:lnTo>
                      <a:pt x="372" y="288"/>
                    </a:lnTo>
                    <a:lnTo>
                      <a:pt x="366" y="306"/>
                    </a:lnTo>
                    <a:lnTo>
                      <a:pt x="360" y="324"/>
                    </a:lnTo>
                    <a:lnTo>
                      <a:pt x="354" y="318"/>
                    </a:lnTo>
                    <a:lnTo>
                      <a:pt x="300" y="294"/>
                    </a:lnTo>
                    <a:lnTo>
                      <a:pt x="282" y="282"/>
                    </a:lnTo>
                    <a:lnTo>
                      <a:pt x="252" y="252"/>
                    </a:lnTo>
                    <a:lnTo>
                      <a:pt x="6" y="300"/>
                    </a:lnTo>
                    <a:lnTo>
                      <a:pt x="0" y="282"/>
                    </a:lnTo>
                    <a:lnTo>
                      <a:pt x="42" y="234"/>
                    </a:lnTo>
                    <a:lnTo>
                      <a:pt x="30" y="192"/>
                    </a:lnTo>
                    <a:lnTo>
                      <a:pt x="78" y="180"/>
                    </a:lnTo>
                    <a:lnTo>
                      <a:pt x="114" y="180"/>
                    </a:lnTo>
                    <a:lnTo>
                      <a:pt x="156" y="168"/>
                    </a:lnTo>
                    <a:lnTo>
                      <a:pt x="180" y="144"/>
                    </a:lnTo>
                    <a:lnTo>
                      <a:pt x="174" y="120"/>
                    </a:lnTo>
                    <a:lnTo>
                      <a:pt x="174" y="108"/>
                    </a:lnTo>
                    <a:lnTo>
                      <a:pt x="168" y="114"/>
                    </a:lnTo>
                    <a:lnTo>
                      <a:pt x="162" y="102"/>
                    </a:lnTo>
                    <a:lnTo>
                      <a:pt x="210" y="36"/>
                    </a:lnTo>
                    <a:lnTo>
                      <a:pt x="234" y="12"/>
                    </a:lnTo>
                    <a:lnTo>
                      <a:pt x="312" y="0"/>
                    </a:lnTo>
                    <a:lnTo>
                      <a:pt x="324" y="72"/>
                    </a:lnTo>
                    <a:lnTo>
                      <a:pt x="336" y="108"/>
                    </a:lnTo>
                    <a:lnTo>
                      <a:pt x="342" y="108"/>
                    </a:lnTo>
                    <a:lnTo>
                      <a:pt x="354" y="162"/>
                    </a:lnTo>
                    <a:lnTo>
                      <a:pt x="360" y="168"/>
                    </a:lnTo>
                    <a:lnTo>
                      <a:pt x="360" y="1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7" name="Freeform 463"/>
              <p:cNvSpPr>
                <a:spLocks noChangeAspect="1"/>
              </p:cNvSpPr>
              <p:nvPr/>
            </p:nvSpPr>
            <p:spPr bwMode="auto">
              <a:xfrm>
                <a:off x="4155" y="2172"/>
                <a:ext cx="36" cy="54"/>
              </a:xfrm>
              <a:custGeom>
                <a:avLst/>
                <a:gdLst>
                  <a:gd name="T0" fmla="*/ 0 w 36"/>
                  <a:gd name="T1" fmla="*/ 0 h 54"/>
                  <a:gd name="T2" fmla="*/ 36 w 36"/>
                  <a:gd name="T3" fmla="*/ 54 h 54"/>
                  <a:gd name="T4" fmla="*/ 0 w 36"/>
                  <a:gd name="T5" fmla="*/ 0 h 54"/>
                  <a:gd name="T6" fmla="*/ 0 w 36"/>
                  <a:gd name="T7" fmla="*/ 6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54"/>
                  <a:gd name="T14" fmla="*/ 36 w 3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54">
                    <a:moveTo>
                      <a:pt x="0" y="0"/>
                    </a:moveTo>
                    <a:lnTo>
                      <a:pt x="36" y="54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8" name="Freeform 464"/>
              <p:cNvSpPr>
                <a:spLocks noChangeAspect="1"/>
              </p:cNvSpPr>
              <p:nvPr/>
            </p:nvSpPr>
            <p:spPr bwMode="auto">
              <a:xfrm>
                <a:off x="3651" y="2178"/>
                <a:ext cx="528" cy="234"/>
              </a:xfrm>
              <a:custGeom>
                <a:avLst/>
                <a:gdLst>
                  <a:gd name="T0" fmla="*/ 528 w 528"/>
                  <a:gd name="T1" fmla="*/ 66 h 234"/>
                  <a:gd name="T2" fmla="*/ 510 w 528"/>
                  <a:gd name="T3" fmla="*/ 90 h 234"/>
                  <a:gd name="T4" fmla="*/ 486 w 528"/>
                  <a:gd name="T5" fmla="*/ 96 h 234"/>
                  <a:gd name="T6" fmla="*/ 486 w 528"/>
                  <a:gd name="T7" fmla="*/ 78 h 234"/>
                  <a:gd name="T8" fmla="*/ 474 w 528"/>
                  <a:gd name="T9" fmla="*/ 84 h 234"/>
                  <a:gd name="T10" fmla="*/ 480 w 528"/>
                  <a:gd name="T11" fmla="*/ 96 h 234"/>
                  <a:gd name="T12" fmla="*/ 450 w 528"/>
                  <a:gd name="T13" fmla="*/ 90 h 234"/>
                  <a:gd name="T14" fmla="*/ 486 w 528"/>
                  <a:gd name="T15" fmla="*/ 102 h 234"/>
                  <a:gd name="T16" fmla="*/ 474 w 528"/>
                  <a:gd name="T17" fmla="*/ 126 h 234"/>
                  <a:gd name="T18" fmla="*/ 456 w 528"/>
                  <a:gd name="T19" fmla="*/ 126 h 234"/>
                  <a:gd name="T20" fmla="*/ 474 w 528"/>
                  <a:gd name="T21" fmla="*/ 132 h 234"/>
                  <a:gd name="T22" fmla="*/ 492 w 528"/>
                  <a:gd name="T23" fmla="*/ 120 h 234"/>
                  <a:gd name="T24" fmla="*/ 504 w 528"/>
                  <a:gd name="T25" fmla="*/ 126 h 234"/>
                  <a:gd name="T26" fmla="*/ 492 w 528"/>
                  <a:gd name="T27" fmla="*/ 144 h 234"/>
                  <a:gd name="T28" fmla="*/ 486 w 528"/>
                  <a:gd name="T29" fmla="*/ 138 h 234"/>
                  <a:gd name="T30" fmla="*/ 462 w 528"/>
                  <a:gd name="T31" fmla="*/ 156 h 234"/>
                  <a:gd name="T32" fmla="*/ 456 w 528"/>
                  <a:gd name="T33" fmla="*/ 150 h 234"/>
                  <a:gd name="T34" fmla="*/ 450 w 528"/>
                  <a:gd name="T35" fmla="*/ 168 h 234"/>
                  <a:gd name="T36" fmla="*/ 438 w 528"/>
                  <a:gd name="T37" fmla="*/ 150 h 234"/>
                  <a:gd name="T38" fmla="*/ 444 w 528"/>
                  <a:gd name="T39" fmla="*/ 168 h 234"/>
                  <a:gd name="T40" fmla="*/ 426 w 528"/>
                  <a:gd name="T41" fmla="*/ 192 h 234"/>
                  <a:gd name="T42" fmla="*/ 420 w 528"/>
                  <a:gd name="T43" fmla="*/ 222 h 234"/>
                  <a:gd name="T44" fmla="*/ 414 w 528"/>
                  <a:gd name="T45" fmla="*/ 210 h 234"/>
                  <a:gd name="T46" fmla="*/ 414 w 528"/>
                  <a:gd name="T47" fmla="*/ 228 h 234"/>
                  <a:gd name="T48" fmla="*/ 378 w 528"/>
                  <a:gd name="T49" fmla="*/ 234 h 234"/>
                  <a:gd name="T50" fmla="*/ 372 w 528"/>
                  <a:gd name="T51" fmla="*/ 228 h 234"/>
                  <a:gd name="T52" fmla="*/ 294 w 528"/>
                  <a:gd name="T53" fmla="*/ 174 h 234"/>
                  <a:gd name="T54" fmla="*/ 228 w 528"/>
                  <a:gd name="T55" fmla="*/ 186 h 234"/>
                  <a:gd name="T56" fmla="*/ 210 w 528"/>
                  <a:gd name="T57" fmla="*/ 162 h 234"/>
                  <a:gd name="T58" fmla="*/ 120 w 528"/>
                  <a:gd name="T59" fmla="*/ 168 h 234"/>
                  <a:gd name="T60" fmla="*/ 78 w 528"/>
                  <a:gd name="T61" fmla="*/ 192 h 234"/>
                  <a:gd name="T62" fmla="*/ 0 w 528"/>
                  <a:gd name="T63" fmla="*/ 204 h 234"/>
                  <a:gd name="T64" fmla="*/ 0 w 528"/>
                  <a:gd name="T65" fmla="*/ 186 h 234"/>
                  <a:gd name="T66" fmla="*/ 18 w 528"/>
                  <a:gd name="T67" fmla="*/ 180 h 234"/>
                  <a:gd name="T68" fmla="*/ 30 w 528"/>
                  <a:gd name="T69" fmla="*/ 156 h 234"/>
                  <a:gd name="T70" fmla="*/ 78 w 528"/>
                  <a:gd name="T71" fmla="*/ 132 h 234"/>
                  <a:gd name="T72" fmla="*/ 96 w 528"/>
                  <a:gd name="T73" fmla="*/ 108 h 234"/>
                  <a:gd name="T74" fmla="*/ 102 w 528"/>
                  <a:gd name="T75" fmla="*/ 114 h 234"/>
                  <a:gd name="T76" fmla="*/ 132 w 528"/>
                  <a:gd name="T77" fmla="*/ 96 h 234"/>
                  <a:gd name="T78" fmla="*/ 150 w 528"/>
                  <a:gd name="T79" fmla="*/ 78 h 234"/>
                  <a:gd name="T80" fmla="*/ 150 w 528"/>
                  <a:gd name="T81" fmla="*/ 54 h 234"/>
                  <a:gd name="T82" fmla="*/ 498 w 528"/>
                  <a:gd name="T83" fmla="*/ 0 h 234"/>
                  <a:gd name="T84" fmla="*/ 516 w 528"/>
                  <a:gd name="T85" fmla="*/ 30 h 234"/>
                  <a:gd name="T86" fmla="*/ 504 w 528"/>
                  <a:gd name="T87" fmla="*/ 18 h 234"/>
                  <a:gd name="T88" fmla="*/ 510 w 528"/>
                  <a:gd name="T89" fmla="*/ 24 h 234"/>
                  <a:gd name="T90" fmla="*/ 492 w 528"/>
                  <a:gd name="T91" fmla="*/ 18 h 234"/>
                  <a:gd name="T92" fmla="*/ 498 w 528"/>
                  <a:gd name="T93" fmla="*/ 30 h 234"/>
                  <a:gd name="T94" fmla="*/ 486 w 528"/>
                  <a:gd name="T95" fmla="*/ 30 h 234"/>
                  <a:gd name="T96" fmla="*/ 492 w 528"/>
                  <a:gd name="T97" fmla="*/ 36 h 234"/>
                  <a:gd name="T98" fmla="*/ 480 w 528"/>
                  <a:gd name="T99" fmla="*/ 30 h 234"/>
                  <a:gd name="T100" fmla="*/ 480 w 528"/>
                  <a:gd name="T101" fmla="*/ 42 h 234"/>
                  <a:gd name="T102" fmla="*/ 468 w 528"/>
                  <a:gd name="T103" fmla="*/ 48 h 234"/>
                  <a:gd name="T104" fmla="*/ 456 w 528"/>
                  <a:gd name="T105" fmla="*/ 24 h 234"/>
                  <a:gd name="T106" fmla="*/ 462 w 528"/>
                  <a:gd name="T107" fmla="*/ 54 h 234"/>
                  <a:gd name="T108" fmla="*/ 504 w 528"/>
                  <a:gd name="T109" fmla="*/ 42 h 234"/>
                  <a:gd name="T110" fmla="*/ 504 w 528"/>
                  <a:gd name="T111" fmla="*/ 66 h 234"/>
                  <a:gd name="T112" fmla="*/ 510 w 528"/>
                  <a:gd name="T113" fmla="*/ 66 h 234"/>
                  <a:gd name="T114" fmla="*/ 516 w 528"/>
                  <a:gd name="T115" fmla="*/ 42 h 234"/>
                  <a:gd name="T116" fmla="*/ 528 w 528"/>
                  <a:gd name="T117" fmla="*/ 66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8"/>
                  <a:gd name="T178" fmla="*/ 0 h 234"/>
                  <a:gd name="T179" fmla="*/ 528 w 528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8" h="234">
                    <a:moveTo>
                      <a:pt x="528" y="66"/>
                    </a:moveTo>
                    <a:lnTo>
                      <a:pt x="510" y="90"/>
                    </a:lnTo>
                    <a:lnTo>
                      <a:pt x="486" y="96"/>
                    </a:lnTo>
                    <a:lnTo>
                      <a:pt x="486" y="78"/>
                    </a:lnTo>
                    <a:lnTo>
                      <a:pt x="474" y="84"/>
                    </a:lnTo>
                    <a:lnTo>
                      <a:pt x="480" y="96"/>
                    </a:lnTo>
                    <a:lnTo>
                      <a:pt x="450" y="90"/>
                    </a:lnTo>
                    <a:lnTo>
                      <a:pt x="486" y="102"/>
                    </a:lnTo>
                    <a:lnTo>
                      <a:pt x="474" y="126"/>
                    </a:lnTo>
                    <a:lnTo>
                      <a:pt x="456" y="126"/>
                    </a:lnTo>
                    <a:lnTo>
                      <a:pt x="474" y="132"/>
                    </a:lnTo>
                    <a:lnTo>
                      <a:pt x="492" y="120"/>
                    </a:lnTo>
                    <a:lnTo>
                      <a:pt x="504" y="126"/>
                    </a:lnTo>
                    <a:lnTo>
                      <a:pt x="492" y="144"/>
                    </a:lnTo>
                    <a:lnTo>
                      <a:pt x="486" y="138"/>
                    </a:lnTo>
                    <a:lnTo>
                      <a:pt x="462" y="156"/>
                    </a:lnTo>
                    <a:lnTo>
                      <a:pt x="456" y="150"/>
                    </a:lnTo>
                    <a:lnTo>
                      <a:pt x="450" y="168"/>
                    </a:lnTo>
                    <a:lnTo>
                      <a:pt x="438" y="150"/>
                    </a:lnTo>
                    <a:lnTo>
                      <a:pt x="444" y="168"/>
                    </a:lnTo>
                    <a:lnTo>
                      <a:pt x="426" y="192"/>
                    </a:lnTo>
                    <a:lnTo>
                      <a:pt x="420" y="222"/>
                    </a:lnTo>
                    <a:lnTo>
                      <a:pt x="414" y="210"/>
                    </a:lnTo>
                    <a:lnTo>
                      <a:pt x="414" y="228"/>
                    </a:lnTo>
                    <a:lnTo>
                      <a:pt x="378" y="234"/>
                    </a:lnTo>
                    <a:lnTo>
                      <a:pt x="372" y="228"/>
                    </a:lnTo>
                    <a:lnTo>
                      <a:pt x="294" y="174"/>
                    </a:lnTo>
                    <a:lnTo>
                      <a:pt x="228" y="186"/>
                    </a:lnTo>
                    <a:lnTo>
                      <a:pt x="210" y="162"/>
                    </a:lnTo>
                    <a:lnTo>
                      <a:pt x="120" y="168"/>
                    </a:lnTo>
                    <a:lnTo>
                      <a:pt x="78" y="192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18" y="180"/>
                    </a:lnTo>
                    <a:lnTo>
                      <a:pt x="30" y="156"/>
                    </a:lnTo>
                    <a:lnTo>
                      <a:pt x="78" y="132"/>
                    </a:lnTo>
                    <a:lnTo>
                      <a:pt x="96" y="108"/>
                    </a:lnTo>
                    <a:lnTo>
                      <a:pt x="102" y="114"/>
                    </a:lnTo>
                    <a:lnTo>
                      <a:pt x="132" y="96"/>
                    </a:lnTo>
                    <a:lnTo>
                      <a:pt x="150" y="78"/>
                    </a:lnTo>
                    <a:lnTo>
                      <a:pt x="150" y="54"/>
                    </a:lnTo>
                    <a:lnTo>
                      <a:pt x="498" y="0"/>
                    </a:lnTo>
                    <a:lnTo>
                      <a:pt x="516" y="30"/>
                    </a:lnTo>
                    <a:lnTo>
                      <a:pt x="504" y="18"/>
                    </a:lnTo>
                    <a:lnTo>
                      <a:pt x="510" y="24"/>
                    </a:lnTo>
                    <a:lnTo>
                      <a:pt x="492" y="18"/>
                    </a:lnTo>
                    <a:lnTo>
                      <a:pt x="498" y="30"/>
                    </a:lnTo>
                    <a:lnTo>
                      <a:pt x="486" y="30"/>
                    </a:lnTo>
                    <a:lnTo>
                      <a:pt x="492" y="36"/>
                    </a:lnTo>
                    <a:lnTo>
                      <a:pt x="480" y="30"/>
                    </a:lnTo>
                    <a:lnTo>
                      <a:pt x="480" y="42"/>
                    </a:lnTo>
                    <a:lnTo>
                      <a:pt x="468" y="48"/>
                    </a:lnTo>
                    <a:lnTo>
                      <a:pt x="456" y="24"/>
                    </a:lnTo>
                    <a:lnTo>
                      <a:pt x="462" y="54"/>
                    </a:lnTo>
                    <a:lnTo>
                      <a:pt x="504" y="42"/>
                    </a:lnTo>
                    <a:lnTo>
                      <a:pt x="504" y="66"/>
                    </a:lnTo>
                    <a:lnTo>
                      <a:pt x="510" y="66"/>
                    </a:lnTo>
                    <a:lnTo>
                      <a:pt x="516" y="42"/>
                    </a:lnTo>
                    <a:lnTo>
                      <a:pt x="528" y="6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89" name="Freeform 465"/>
              <p:cNvSpPr>
                <a:spLocks noChangeAspect="1"/>
              </p:cNvSpPr>
              <p:nvPr/>
            </p:nvSpPr>
            <p:spPr bwMode="auto">
              <a:xfrm>
                <a:off x="3651" y="2178"/>
                <a:ext cx="528" cy="234"/>
              </a:xfrm>
              <a:custGeom>
                <a:avLst/>
                <a:gdLst>
                  <a:gd name="T0" fmla="*/ 528 w 528"/>
                  <a:gd name="T1" fmla="*/ 66 h 234"/>
                  <a:gd name="T2" fmla="*/ 510 w 528"/>
                  <a:gd name="T3" fmla="*/ 90 h 234"/>
                  <a:gd name="T4" fmla="*/ 486 w 528"/>
                  <a:gd name="T5" fmla="*/ 96 h 234"/>
                  <a:gd name="T6" fmla="*/ 486 w 528"/>
                  <a:gd name="T7" fmla="*/ 78 h 234"/>
                  <a:gd name="T8" fmla="*/ 474 w 528"/>
                  <a:gd name="T9" fmla="*/ 84 h 234"/>
                  <a:gd name="T10" fmla="*/ 480 w 528"/>
                  <a:gd name="T11" fmla="*/ 96 h 234"/>
                  <a:gd name="T12" fmla="*/ 450 w 528"/>
                  <a:gd name="T13" fmla="*/ 90 h 234"/>
                  <a:gd name="T14" fmla="*/ 486 w 528"/>
                  <a:gd name="T15" fmla="*/ 102 h 234"/>
                  <a:gd name="T16" fmla="*/ 474 w 528"/>
                  <a:gd name="T17" fmla="*/ 126 h 234"/>
                  <a:gd name="T18" fmla="*/ 456 w 528"/>
                  <a:gd name="T19" fmla="*/ 126 h 234"/>
                  <a:gd name="T20" fmla="*/ 474 w 528"/>
                  <a:gd name="T21" fmla="*/ 132 h 234"/>
                  <a:gd name="T22" fmla="*/ 492 w 528"/>
                  <a:gd name="T23" fmla="*/ 120 h 234"/>
                  <a:gd name="T24" fmla="*/ 504 w 528"/>
                  <a:gd name="T25" fmla="*/ 126 h 234"/>
                  <a:gd name="T26" fmla="*/ 492 w 528"/>
                  <a:gd name="T27" fmla="*/ 144 h 234"/>
                  <a:gd name="T28" fmla="*/ 486 w 528"/>
                  <a:gd name="T29" fmla="*/ 138 h 234"/>
                  <a:gd name="T30" fmla="*/ 462 w 528"/>
                  <a:gd name="T31" fmla="*/ 156 h 234"/>
                  <a:gd name="T32" fmla="*/ 456 w 528"/>
                  <a:gd name="T33" fmla="*/ 150 h 234"/>
                  <a:gd name="T34" fmla="*/ 450 w 528"/>
                  <a:gd name="T35" fmla="*/ 168 h 234"/>
                  <a:gd name="T36" fmla="*/ 438 w 528"/>
                  <a:gd name="T37" fmla="*/ 150 h 234"/>
                  <a:gd name="T38" fmla="*/ 444 w 528"/>
                  <a:gd name="T39" fmla="*/ 168 h 234"/>
                  <a:gd name="T40" fmla="*/ 426 w 528"/>
                  <a:gd name="T41" fmla="*/ 192 h 234"/>
                  <a:gd name="T42" fmla="*/ 420 w 528"/>
                  <a:gd name="T43" fmla="*/ 222 h 234"/>
                  <a:gd name="T44" fmla="*/ 414 w 528"/>
                  <a:gd name="T45" fmla="*/ 210 h 234"/>
                  <a:gd name="T46" fmla="*/ 414 w 528"/>
                  <a:gd name="T47" fmla="*/ 228 h 234"/>
                  <a:gd name="T48" fmla="*/ 378 w 528"/>
                  <a:gd name="T49" fmla="*/ 234 h 234"/>
                  <a:gd name="T50" fmla="*/ 372 w 528"/>
                  <a:gd name="T51" fmla="*/ 228 h 234"/>
                  <a:gd name="T52" fmla="*/ 294 w 528"/>
                  <a:gd name="T53" fmla="*/ 174 h 234"/>
                  <a:gd name="T54" fmla="*/ 228 w 528"/>
                  <a:gd name="T55" fmla="*/ 186 h 234"/>
                  <a:gd name="T56" fmla="*/ 210 w 528"/>
                  <a:gd name="T57" fmla="*/ 162 h 234"/>
                  <a:gd name="T58" fmla="*/ 120 w 528"/>
                  <a:gd name="T59" fmla="*/ 168 h 234"/>
                  <a:gd name="T60" fmla="*/ 78 w 528"/>
                  <a:gd name="T61" fmla="*/ 192 h 234"/>
                  <a:gd name="T62" fmla="*/ 0 w 528"/>
                  <a:gd name="T63" fmla="*/ 204 h 234"/>
                  <a:gd name="T64" fmla="*/ 0 w 528"/>
                  <a:gd name="T65" fmla="*/ 186 h 234"/>
                  <a:gd name="T66" fmla="*/ 18 w 528"/>
                  <a:gd name="T67" fmla="*/ 180 h 234"/>
                  <a:gd name="T68" fmla="*/ 30 w 528"/>
                  <a:gd name="T69" fmla="*/ 156 h 234"/>
                  <a:gd name="T70" fmla="*/ 78 w 528"/>
                  <a:gd name="T71" fmla="*/ 132 h 234"/>
                  <a:gd name="T72" fmla="*/ 96 w 528"/>
                  <a:gd name="T73" fmla="*/ 108 h 234"/>
                  <a:gd name="T74" fmla="*/ 102 w 528"/>
                  <a:gd name="T75" fmla="*/ 114 h 234"/>
                  <a:gd name="T76" fmla="*/ 132 w 528"/>
                  <a:gd name="T77" fmla="*/ 96 h 234"/>
                  <a:gd name="T78" fmla="*/ 150 w 528"/>
                  <a:gd name="T79" fmla="*/ 78 h 234"/>
                  <a:gd name="T80" fmla="*/ 150 w 528"/>
                  <a:gd name="T81" fmla="*/ 54 h 234"/>
                  <a:gd name="T82" fmla="*/ 498 w 528"/>
                  <a:gd name="T83" fmla="*/ 0 h 234"/>
                  <a:gd name="T84" fmla="*/ 516 w 528"/>
                  <a:gd name="T85" fmla="*/ 30 h 234"/>
                  <a:gd name="T86" fmla="*/ 504 w 528"/>
                  <a:gd name="T87" fmla="*/ 18 h 234"/>
                  <a:gd name="T88" fmla="*/ 510 w 528"/>
                  <a:gd name="T89" fmla="*/ 24 h 234"/>
                  <a:gd name="T90" fmla="*/ 492 w 528"/>
                  <a:gd name="T91" fmla="*/ 18 h 234"/>
                  <a:gd name="T92" fmla="*/ 498 w 528"/>
                  <a:gd name="T93" fmla="*/ 30 h 234"/>
                  <a:gd name="T94" fmla="*/ 486 w 528"/>
                  <a:gd name="T95" fmla="*/ 30 h 234"/>
                  <a:gd name="T96" fmla="*/ 492 w 528"/>
                  <a:gd name="T97" fmla="*/ 36 h 234"/>
                  <a:gd name="T98" fmla="*/ 480 w 528"/>
                  <a:gd name="T99" fmla="*/ 30 h 234"/>
                  <a:gd name="T100" fmla="*/ 480 w 528"/>
                  <a:gd name="T101" fmla="*/ 42 h 234"/>
                  <a:gd name="T102" fmla="*/ 468 w 528"/>
                  <a:gd name="T103" fmla="*/ 48 h 234"/>
                  <a:gd name="T104" fmla="*/ 456 w 528"/>
                  <a:gd name="T105" fmla="*/ 24 h 234"/>
                  <a:gd name="T106" fmla="*/ 462 w 528"/>
                  <a:gd name="T107" fmla="*/ 54 h 234"/>
                  <a:gd name="T108" fmla="*/ 504 w 528"/>
                  <a:gd name="T109" fmla="*/ 42 h 234"/>
                  <a:gd name="T110" fmla="*/ 504 w 528"/>
                  <a:gd name="T111" fmla="*/ 66 h 234"/>
                  <a:gd name="T112" fmla="*/ 510 w 528"/>
                  <a:gd name="T113" fmla="*/ 66 h 234"/>
                  <a:gd name="T114" fmla="*/ 516 w 528"/>
                  <a:gd name="T115" fmla="*/ 42 h 234"/>
                  <a:gd name="T116" fmla="*/ 528 w 528"/>
                  <a:gd name="T117" fmla="*/ 66 h 234"/>
                  <a:gd name="T118" fmla="*/ 528 w 528"/>
                  <a:gd name="T119" fmla="*/ 72 h 2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8"/>
                  <a:gd name="T181" fmla="*/ 0 h 234"/>
                  <a:gd name="T182" fmla="*/ 528 w 528"/>
                  <a:gd name="T183" fmla="*/ 234 h 2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8" h="234">
                    <a:moveTo>
                      <a:pt x="528" y="66"/>
                    </a:moveTo>
                    <a:lnTo>
                      <a:pt x="510" y="90"/>
                    </a:lnTo>
                    <a:lnTo>
                      <a:pt x="486" y="96"/>
                    </a:lnTo>
                    <a:lnTo>
                      <a:pt x="486" y="78"/>
                    </a:lnTo>
                    <a:lnTo>
                      <a:pt x="474" y="84"/>
                    </a:lnTo>
                    <a:lnTo>
                      <a:pt x="480" y="96"/>
                    </a:lnTo>
                    <a:lnTo>
                      <a:pt x="450" y="90"/>
                    </a:lnTo>
                    <a:lnTo>
                      <a:pt x="486" y="102"/>
                    </a:lnTo>
                    <a:lnTo>
                      <a:pt x="474" y="126"/>
                    </a:lnTo>
                    <a:lnTo>
                      <a:pt x="456" y="126"/>
                    </a:lnTo>
                    <a:lnTo>
                      <a:pt x="474" y="132"/>
                    </a:lnTo>
                    <a:lnTo>
                      <a:pt x="492" y="120"/>
                    </a:lnTo>
                    <a:lnTo>
                      <a:pt x="504" y="126"/>
                    </a:lnTo>
                    <a:lnTo>
                      <a:pt x="492" y="144"/>
                    </a:lnTo>
                    <a:lnTo>
                      <a:pt x="486" y="138"/>
                    </a:lnTo>
                    <a:lnTo>
                      <a:pt x="462" y="156"/>
                    </a:lnTo>
                    <a:lnTo>
                      <a:pt x="456" y="150"/>
                    </a:lnTo>
                    <a:lnTo>
                      <a:pt x="450" y="168"/>
                    </a:lnTo>
                    <a:lnTo>
                      <a:pt x="438" y="150"/>
                    </a:lnTo>
                    <a:lnTo>
                      <a:pt x="444" y="168"/>
                    </a:lnTo>
                    <a:lnTo>
                      <a:pt x="426" y="192"/>
                    </a:lnTo>
                    <a:lnTo>
                      <a:pt x="420" y="222"/>
                    </a:lnTo>
                    <a:lnTo>
                      <a:pt x="414" y="210"/>
                    </a:lnTo>
                    <a:lnTo>
                      <a:pt x="414" y="228"/>
                    </a:lnTo>
                    <a:lnTo>
                      <a:pt x="378" y="234"/>
                    </a:lnTo>
                    <a:lnTo>
                      <a:pt x="372" y="228"/>
                    </a:lnTo>
                    <a:lnTo>
                      <a:pt x="294" y="174"/>
                    </a:lnTo>
                    <a:lnTo>
                      <a:pt x="228" y="186"/>
                    </a:lnTo>
                    <a:lnTo>
                      <a:pt x="210" y="162"/>
                    </a:lnTo>
                    <a:lnTo>
                      <a:pt x="120" y="168"/>
                    </a:lnTo>
                    <a:lnTo>
                      <a:pt x="78" y="192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18" y="180"/>
                    </a:lnTo>
                    <a:lnTo>
                      <a:pt x="30" y="156"/>
                    </a:lnTo>
                    <a:lnTo>
                      <a:pt x="78" y="132"/>
                    </a:lnTo>
                    <a:lnTo>
                      <a:pt x="96" y="108"/>
                    </a:lnTo>
                    <a:lnTo>
                      <a:pt x="102" y="114"/>
                    </a:lnTo>
                    <a:lnTo>
                      <a:pt x="132" y="96"/>
                    </a:lnTo>
                    <a:lnTo>
                      <a:pt x="150" y="78"/>
                    </a:lnTo>
                    <a:lnTo>
                      <a:pt x="150" y="54"/>
                    </a:lnTo>
                    <a:lnTo>
                      <a:pt x="498" y="0"/>
                    </a:lnTo>
                    <a:lnTo>
                      <a:pt x="516" y="30"/>
                    </a:lnTo>
                    <a:lnTo>
                      <a:pt x="504" y="18"/>
                    </a:lnTo>
                    <a:lnTo>
                      <a:pt x="510" y="24"/>
                    </a:lnTo>
                    <a:lnTo>
                      <a:pt x="492" y="18"/>
                    </a:lnTo>
                    <a:lnTo>
                      <a:pt x="498" y="30"/>
                    </a:lnTo>
                    <a:lnTo>
                      <a:pt x="486" y="30"/>
                    </a:lnTo>
                    <a:lnTo>
                      <a:pt x="492" y="36"/>
                    </a:lnTo>
                    <a:lnTo>
                      <a:pt x="480" y="30"/>
                    </a:lnTo>
                    <a:lnTo>
                      <a:pt x="480" y="42"/>
                    </a:lnTo>
                    <a:lnTo>
                      <a:pt x="468" y="48"/>
                    </a:lnTo>
                    <a:lnTo>
                      <a:pt x="456" y="24"/>
                    </a:lnTo>
                    <a:lnTo>
                      <a:pt x="462" y="54"/>
                    </a:lnTo>
                    <a:lnTo>
                      <a:pt x="504" y="42"/>
                    </a:lnTo>
                    <a:lnTo>
                      <a:pt x="504" y="66"/>
                    </a:lnTo>
                    <a:lnTo>
                      <a:pt x="510" y="66"/>
                    </a:lnTo>
                    <a:lnTo>
                      <a:pt x="516" y="42"/>
                    </a:lnTo>
                    <a:lnTo>
                      <a:pt x="528" y="66"/>
                    </a:lnTo>
                    <a:lnTo>
                      <a:pt x="528" y="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0" name="Freeform 466"/>
              <p:cNvSpPr>
                <a:spLocks noChangeAspect="1"/>
              </p:cNvSpPr>
              <p:nvPr/>
            </p:nvSpPr>
            <p:spPr bwMode="auto">
              <a:xfrm>
                <a:off x="4149" y="21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1" name="Freeform 467"/>
              <p:cNvSpPr>
                <a:spLocks noChangeAspect="1"/>
              </p:cNvSpPr>
              <p:nvPr/>
            </p:nvSpPr>
            <p:spPr bwMode="auto">
              <a:xfrm>
                <a:off x="2475" y="1320"/>
                <a:ext cx="408" cy="252"/>
              </a:xfrm>
              <a:custGeom>
                <a:avLst/>
                <a:gdLst>
                  <a:gd name="T0" fmla="*/ 408 w 408"/>
                  <a:gd name="T1" fmla="*/ 252 h 252"/>
                  <a:gd name="T2" fmla="*/ 0 w 408"/>
                  <a:gd name="T3" fmla="*/ 234 h 252"/>
                  <a:gd name="T4" fmla="*/ 6 w 408"/>
                  <a:gd name="T5" fmla="*/ 204 h 252"/>
                  <a:gd name="T6" fmla="*/ 24 w 408"/>
                  <a:gd name="T7" fmla="*/ 0 h 252"/>
                  <a:gd name="T8" fmla="*/ 378 w 408"/>
                  <a:gd name="T9" fmla="*/ 18 h 252"/>
                  <a:gd name="T10" fmla="*/ 408 w 408"/>
                  <a:gd name="T11" fmla="*/ 246 h 252"/>
                  <a:gd name="T12" fmla="*/ 408 w 408"/>
                  <a:gd name="T13" fmla="*/ 252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252"/>
                  <a:gd name="T23" fmla="*/ 408 w 408"/>
                  <a:gd name="T24" fmla="*/ 252 h 2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252">
                    <a:moveTo>
                      <a:pt x="408" y="252"/>
                    </a:moveTo>
                    <a:lnTo>
                      <a:pt x="0" y="234"/>
                    </a:lnTo>
                    <a:lnTo>
                      <a:pt x="6" y="204"/>
                    </a:lnTo>
                    <a:lnTo>
                      <a:pt x="24" y="0"/>
                    </a:lnTo>
                    <a:lnTo>
                      <a:pt x="378" y="18"/>
                    </a:lnTo>
                    <a:lnTo>
                      <a:pt x="408" y="246"/>
                    </a:lnTo>
                    <a:lnTo>
                      <a:pt x="408" y="25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2" name="Freeform 468"/>
              <p:cNvSpPr>
                <a:spLocks noChangeAspect="1"/>
              </p:cNvSpPr>
              <p:nvPr/>
            </p:nvSpPr>
            <p:spPr bwMode="auto">
              <a:xfrm>
                <a:off x="2475" y="1320"/>
                <a:ext cx="408" cy="258"/>
              </a:xfrm>
              <a:custGeom>
                <a:avLst/>
                <a:gdLst>
                  <a:gd name="T0" fmla="*/ 408 w 408"/>
                  <a:gd name="T1" fmla="*/ 252 h 258"/>
                  <a:gd name="T2" fmla="*/ 0 w 408"/>
                  <a:gd name="T3" fmla="*/ 234 h 258"/>
                  <a:gd name="T4" fmla="*/ 6 w 408"/>
                  <a:gd name="T5" fmla="*/ 204 h 258"/>
                  <a:gd name="T6" fmla="*/ 24 w 408"/>
                  <a:gd name="T7" fmla="*/ 0 h 258"/>
                  <a:gd name="T8" fmla="*/ 378 w 408"/>
                  <a:gd name="T9" fmla="*/ 18 h 258"/>
                  <a:gd name="T10" fmla="*/ 408 w 408"/>
                  <a:gd name="T11" fmla="*/ 246 h 258"/>
                  <a:gd name="T12" fmla="*/ 408 w 408"/>
                  <a:gd name="T13" fmla="*/ 252 h 258"/>
                  <a:gd name="T14" fmla="*/ 408 w 408"/>
                  <a:gd name="T15" fmla="*/ 258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8"/>
                  <a:gd name="T25" fmla="*/ 0 h 258"/>
                  <a:gd name="T26" fmla="*/ 408 w 40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8" h="258">
                    <a:moveTo>
                      <a:pt x="408" y="252"/>
                    </a:moveTo>
                    <a:lnTo>
                      <a:pt x="0" y="234"/>
                    </a:lnTo>
                    <a:lnTo>
                      <a:pt x="6" y="204"/>
                    </a:lnTo>
                    <a:lnTo>
                      <a:pt x="24" y="0"/>
                    </a:lnTo>
                    <a:lnTo>
                      <a:pt x="378" y="18"/>
                    </a:lnTo>
                    <a:lnTo>
                      <a:pt x="408" y="246"/>
                    </a:lnTo>
                    <a:lnTo>
                      <a:pt x="408" y="252"/>
                    </a:lnTo>
                    <a:lnTo>
                      <a:pt x="408" y="2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3" name="Freeform 469"/>
              <p:cNvSpPr>
                <a:spLocks noChangeAspect="1"/>
              </p:cNvSpPr>
              <p:nvPr/>
            </p:nvSpPr>
            <p:spPr bwMode="auto">
              <a:xfrm>
                <a:off x="3561" y="1806"/>
                <a:ext cx="258" cy="294"/>
              </a:xfrm>
              <a:custGeom>
                <a:avLst/>
                <a:gdLst>
                  <a:gd name="T0" fmla="*/ 258 w 258"/>
                  <a:gd name="T1" fmla="*/ 102 h 294"/>
                  <a:gd name="T2" fmla="*/ 252 w 258"/>
                  <a:gd name="T3" fmla="*/ 108 h 294"/>
                  <a:gd name="T4" fmla="*/ 258 w 258"/>
                  <a:gd name="T5" fmla="*/ 132 h 294"/>
                  <a:gd name="T6" fmla="*/ 252 w 258"/>
                  <a:gd name="T7" fmla="*/ 186 h 294"/>
                  <a:gd name="T8" fmla="*/ 210 w 258"/>
                  <a:gd name="T9" fmla="*/ 222 h 294"/>
                  <a:gd name="T10" fmla="*/ 204 w 258"/>
                  <a:gd name="T11" fmla="*/ 246 h 294"/>
                  <a:gd name="T12" fmla="*/ 186 w 258"/>
                  <a:gd name="T13" fmla="*/ 246 h 294"/>
                  <a:gd name="T14" fmla="*/ 186 w 258"/>
                  <a:gd name="T15" fmla="*/ 276 h 294"/>
                  <a:gd name="T16" fmla="*/ 168 w 258"/>
                  <a:gd name="T17" fmla="*/ 294 h 294"/>
                  <a:gd name="T18" fmla="*/ 162 w 258"/>
                  <a:gd name="T19" fmla="*/ 294 h 294"/>
                  <a:gd name="T20" fmla="*/ 144 w 258"/>
                  <a:gd name="T21" fmla="*/ 270 h 294"/>
                  <a:gd name="T22" fmla="*/ 96 w 258"/>
                  <a:gd name="T23" fmla="*/ 288 h 294"/>
                  <a:gd name="T24" fmla="*/ 60 w 258"/>
                  <a:gd name="T25" fmla="*/ 276 h 294"/>
                  <a:gd name="T26" fmla="*/ 48 w 258"/>
                  <a:gd name="T27" fmla="*/ 258 h 294"/>
                  <a:gd name="T28" fmla="*/ 24 w 258"/>
                  <a:gd name="T29" fmla="*/ 258 h 294"/>
                  <a:gd name="T30" fmla="*/ 0 w 258"/>
                  <a:gd name="T31" fmla="*/ 54 h 294"/>
                  <a:gd name="T32" fmla="*/ 24 w 258"/>
                  <a:gd name="T33" fmla="*/ 54 h 294"/>
                  <a:gd name="T34" fmla="*/ 78 w 258"/>
                  <a:gd name="T35" fmla="*/ 42 h 294"/>
                  <a:gd name="T36" fmla="*/ 78 w 258"/>
                  <a:gd name="T37" fmla="*/ 48 h 294"/>
                  <a:gd name="T38" fmla="*/ 120 w 258"/>
                  <a:gd name="T39" fmla="*/ 54 h 294"/>
                  <a:gd name="T40" fmla="*/ 108 w 258"/>
                  <a:gd name="T41" fmla="*/ 66 h 294"/>
                  <a:gd name="T42" fmla="*/ 138 w 258"/>
                  <a:gd name="T43" fmla="*/ 66 h 294"/>
                  <a:gd name="T44" fmla="*/ 186 w 258"/>
                  <a:gd name="T45" fmla="*/ 48 h 294"/>
                  <a:gd name="T46" fmla="*/ 198 w 258"/>
                  <a:gd name="T47" fmla="*/ 24 h 294"/>
                  <a:gd name="T48" fmla="*/ 240 w 258"/>
                  <a:gd name="T49" fmla="*/ 0 h 294"/>
                  <a:gd name="T50" fmla="*/ 258 w 258"/>
                  <a:gd name="T51" fmla="*/ 90 h 294"/>
                  <a:gd name="T52" fmla="*/ 258 w 258"/>
                  <a:gd name="T53" fmla="*/ 102 h 2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8"/>
                  <a:gd name="T82" fmla="*/ 0 h 294"/>
                  <a:gd name="T83" fmla="*/ 258 w 258"/>
                  <a:gd name="T84" fmla="*/ 294 h 2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8" h="294">
                    <a:moveTo>
                      <a:pt x="258" y="102"/>
                    </a:moveTo>
                    <a:lnTo>
                      <a:pt x="252" y="108"/>
                    </a:lnTo>
                    <a:lnTo>
                      <a:pt x="258" y="132"/>
                    </a:lnTo>
                    <a:lnTo>
                      <a:pt x="252" y="186"/>
                    </a:lnTo>
                    <a:lnTo>
                      <a:pt x="210" y="222"/>
                    </a:lnTo>
                    <a:lnTo>
                      <a:pt x="204" y="246"/>
                    </a:lnTo>
                    <a:lnTo>
                      <a:pt x="186" y="246"/>
                    </a:lnTo>
                    <a:lnTo>
                      <a:pt x="186" y="276"/>
                    </a:lnTo>
                    <a:lnTo>
                      <a:pt x="168" y="294"/>
                    </a:lnTo>
                    <a:lnTo>
                      <a:pt x="162" y="294"/>
                    </a:lnTo>
                    <a:lnTo>
                      <a:pt x="144" y="270"/>
                    </a:lnTo>
                    <a:lnTo>
                      <a:pt x="96" y="288"/>
                    </a:lnTo>
                    <a:lnTo>
                      <a:pt x="60" y="276"/>
                    </a:lnTo>
                    <a:lnTo>
                      <a:pt x="48" y="258"/>
                    </a:lnTo>
                    <a:lnTo>
                      <a:pt x="24" y="258"/>
                    </a:lnTo>
                    <a:lnTo>
                      <a:pt x="0" y="54"/>
                    </a:lnTo>
                    <a:lnTo>
                      <a:pt x="24" y="54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120" y="54"/>
                    </a:lnTo>
                    <a:lnTo>
                      <a:pt x="108" y="66"/>
                    </a:lnTo>
                    <a:lnTo>
                      <a:pt x="138" y="66"/>
                    </a:lnTo>
                    <a:lnTo>
                      <a:pt x="186" y="48"/>
                    </a:lnTo>
                    <a:lnTo>
                      <a:pt x="198" y="24"/>
                    </a:lnTo>
                    <a:lnTo>
                      <a:pt x="240" y="0"/>
                    </a:lnTo>
                    <a:lnTo>
                      <a:pt x="258" y="90"/>
                    </a:lnTo>
                    <a:lnTo>
                      <a:pt x="258" y="10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4" name="Freeform 470"/>
              <p:cNvSpPr>
                <a:spLocks noChangeAspect="1"/>
              </p:cNvSpPr>
              <p:nvPr/>
            </p:nvSpPr>
            <p:spPr bwMode="auto">
              <a:xfrm>
                <a:off x="3561" y="1806"/>
                <a:ext cx="258" cy="294"/>
              </a:xfrm>
              <a:custGeom>
                <a:avLst/>
                <a:gdLst>
                  <a:gd name="T0" fmla="*/ 258 w 258"/>
                  <a:gd name="T1" fmla="*/ 102 h 294"/>
                  <a:gd name="T2" fmla="*/ 252 w 258"/>
                  <a:gd name="T3" fmla="*/ 108 h 294"/>
                  <a:gd name="T4" fmla="*/ 258 w 258"/>
                  <a:gd name="T5" fmla="*/ 132 h 294"/>
                  <a:gd name="T6" fmla="*/ 252 w 258"/>
                  <a:gd name="T7" fmla="*/ 186 h 294"/>
                  <a:gd name="T8" fmla="*/ 210 w 258"/>
                  <a:gd name="T9" fmla="*/ 222 h 294"/>
                  <a:gd name="T10" fmla="*/ 204 w 258"/>
                  <a:gd name="T11" fmla="*/ 246 h 294"/>
                  <a:gd name="T12" fmla="*/ 186 w 258"/>
                  <a:gd name="T13" fmla="*/ 246 h 294"/>
                  <a:gd name="T14" fmla="*/ 186 w 258"/>
                  <a:gd name="T15" fmla="*/ 276 h 294"/>
                  <a:gd name="T16" fmla="*/ 168 w 258"/>
                  <a:gd name="T17" fmla="*/ 294 h 294"/>
                  <a:gd name="T18" fmla="*/ 162 w 258"/>
                  <a:gd name="T19" fmla="*/ 294 h 294"/>
                  <a:gd name="T20" fmla="*/ 144 w 258"/>
                  <a:gd name="T21" fmla="*/ 270 h 294"/>
                  <a:gd name="T22" fmla="*/ 96 w 258"/>
                  <a:gd name="T23" fmla="*/ 288 h 294"/>
                  <a:gd name="T24" fmla="*/ 60 w 258"/>
                  <a:gd name="T25" fmla="*/ 276 h 294"/>
                  <a:gd name="T26" fmla="*/ 48 w 258"/>
                  <a:gd name="T27" fmla="*/ 258 h 294"/>
                  <a:gd name="T28" fmla="*/ 24 w 258"/>
                  <a:gd name="T29" fmla="*/ 258 h 294"/>
                  <a:gd name="T30" fmla="*/ 0 w 258"/>
                  <a:gd name="T31" fmla="*/ 54 h 294"/>
                  <a:gd name="T32" fmla="*/ 24 w 258"/>
                  <a:gd name="T33" fmla="*/ 54 h 294"/>
                  <a:gd name="T34" fmla="*/ 78 w 258"/>
                  <a:gd name="T35" fmla="*/ 42 h 294"/>
                  <a:gd name="T36" fmla="*/ 78 w 258"/>
                  <a:gd name="T37" fmla="*/ 48 h 294"/>
                  <a:gd name="T38" fmla="*/ 120 w 258"/>
                  <a:gd name="T39" fmla="*/ 54 h 294"/>
                  <a:gd name="T40" fmla="*/ 108 w 258"/>
                  <a:gd name="T41" fmla="*/ 66 h 294"/>
                  <a:gd name="T42" fmla="*/ 138 w 258"/>
                  <a:gd name="T43" fmla="*/ 66 h 294"/>
                  <a:gd name="T44" fmla="*/ 186 w 258"/>
                  <a:gd name="T45" fmla="*/ 48 h 294"/>
                  <a:gd name="T46" fmla="*/ 198 w 258"/>
                  <a:gd name="T47" fmla="*/ 24 h 294"/>
                  <a:gd name="T48" fmla="*/ 240 w 258"/>
                  <a:gd name="T49" fmla="*/ 0 h 294"/>
                  <a:gd name="T50" fmla="*/ 258 w 258"/>
                  <a:gd name="T51" fmla="*/ 90 h 294"/>
                  <a:gd name="T52" fmla="*/ 258 w 258"/>
                  <a:gd name="T53" fmla="*/ 102 h 294"/>
                  <a:gd name="T54" fmla="*/ 258 w 258"/>
                  <a:gd name="T55" fmla="*/ 108 h 29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8"/>
                  <a:gd name="T85" fmla="*/ 0 h 294"/>
                  <a:gd name="T86" fmla="*/ 258 w 258"/>
                  <a:gd name="T87" fmla="*/ 294 h 29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8" h="294">
                    <a:moveTo>
                      <a:pt x="258" y="102"/>
                    </a:moveTo>
                    <a:lnTo>
                      <a:pt x="252" y="108"/>
                    </a:lnTo>
                    <a:lnTo>
                      <a:pt x="258" y="132"/>
                    </a:lnTo>
                    <a:lnTo>
                      <a:pt x="252" y="186"/>
                    </a:lnTo>
                    <a:lnTo>
                      <a:pt x="210" y="222"/>
                    </a:lnTo>
                    <a:lnTo>
                      <a:pt x="204" y="246"/>
                    </a:lnTo>
                    <a:lnTo>
                      <a:pt x="186" y="246"/>
                    </a:lnTo>
                    <a:lnTo>
                      <a:pt x="186" y="276"/>
                    </a:lnTo>
                    <a:lnTo>
                      <a:pt x="168" y="294"/>
                    </a:lnTo>
                    <a:lnTo>
                      <a:pt x="162" y="294"/>
                    </a:lnTo>
                    <a:lnTo>
                      <a:pt x="144" y="270"/>
                    </a:lnTo>
                    <a:lnTo>
                      <a:pt x="96" y="288"/>
                    </a:lnTo>
                    <a:lnTo>
                      <a:pt x="60" y="276"/>
                    </a:lnTo>
                    <a:lnTo>
                      <a:pt x="48" y="258"/>
                    </a:lnTo>
                    <a:lnTo>
                      <a:pt x="24" y="258"/>
                    </a:lnTo>
                    <a:lnTo>
                      <a:pt x="0" y="54"/>
                    </a:lnTo>
                    <a:lnTo>
                      <a:pt x="24" y="54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120" y="54"/>
                    </a:lnTo>
                    <a:lnTo>
                      <a:pt x="108" y="66"/>
                    </a:lnTo>
                    <a:lnTo>
                      <a:pt x="138" y="66"/>
                    </a:lnTo>
                    <a:lnTo>
                      <a:pt x="186" y="48"/>
                    </a:lnTo>
                    <a:lnTo>
                      <a:pt x="198" y="24"/>
                    </a:lnTo>
                    <a:lnTo>
                      <a:pt x="240" y="0"/>
                    </a:lnTo>
                    <a:lnTo>
                      <a:pt x="258" y="90"/>
                    </a:lnTo>
                    <a:lnTo>
                      <a:pt x="258" y="102"/>
                    </a:lnTo>
                    <a:lnTo>
                      <a:pt x="258" y="10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5" name="Freeform 471"/>
              <p:cNvSpPr>
                <a:spLocks noChangeAspect="1"/>
              </p:cNvSpPr>
              <p:nvPr/>
            </p:nvSpPr>
            <p:spPr bwMode="auto">
              <a:xfrm>
                <a:off x="2475" y="2250"/>
                <a:ext cx="534" cy="282"/>
              </a:xfrm>
              <a:custGeom>
                <a:avLst/>
                <a:gdLst>
                  <a:gd name="T0" fmla="*/ 522 w 534"/>
                  <a:gd name="T1" fmla="*/ 54 h 282"/>
                  <a:gd name="T2" fmla="*/ 534 w 534"/>
                  <a:gd name="T3" fmla="*/ 144 h 282"/>
                  <a:gd name="T4" fmla="*/ 534 w 534"/>
                  <a:gd name="T5" fmla="*/ 282 h 282"/>
                  <a:gd name="T6" fmla="*/ 486 w 534"/>
                  <a:gd name="T7" fmla="*/ 252 h 282"/>
                  <a:gd name="T8" fmla="*/ 414 w 534"/>
                  <a:gd name="T9" fmla="*/ 276 h 282"/>
                  <a:gd name="T10" fmla="*/ 396 w 534"/>
                  <a:gd name="T11" fmla="*/ 258 h 282"/>
                  <a:gd name="T12" fmla="*/ 384 w 534"/>
                  <a:gd name="T13" fmla="*/ 264 h 282"/>
                  <a:gd name="T14" fmla="*/ 378 w 534"/>
                  <a:gd name="T15" fmla="*/ 258 h 282"/>
                  <a:gd name="T16" fmla="*/ 366 w 534"/>
                  <a:gd name="T17" fmla="*/ 276 h 282"/>
                  <a:gd name="T18" fmla="*/ 360 w 534"/>
                  <a:gd name="T19" fmla="*/ 258 h 282"/>
                  <a:gd name="T20" fmla="*/ 348 w 534"/>
                  <a:gd name="T21" fmla="*/ 270 h 282"/>
                  <a:gd name="T22" fmla="*/ 330 w 534"/>
                  <a:gd name="T23" fmla="*/ 252 h 282"/>
                  <a:gd name="T24" fmla="*/ 318 w 534"/>
                  <a:gd name="T25" fmla="*/ 264 h 282"/>
                  <a:gd name="T26" fmla="*/ 300 w 534"/>
                  <a:gd name="T27" fmla="*/ 240 h 282"/>
                  <a:gd name="T28" fmla="*/ 276 w 534"/>
                  <a:gd name="T29" fmla="*/ 246 h 282"/>
                  <a:gd name="T30" fmla="*/ 234 w 534"/>
                  <a:gd name="T31" fmla="*/ 234 h 282"/>
                  <a:gd name="T32" fmla="*/ 222 w 534"/>
                  <a:gd name="T33" fmla="*/ 216 h 282"/>
                  <a:gd name="T34" fmla="*/ 204 w 534"/>
                  <a:gd name="T35" fmla="*/ 216 h 282"/>
                  <a:gd name="T36" fmla="*/ 180 w 534"/>
                  <a:gd name="T37" fmla="*/ 204 h 282"/>
                  <a:gd name="T38" fmla="*/ 192 w 534"/>
                  <a:gd name="T39" fmla="*/ 54 h 282"/>
                  <a:gd name="T40" fmla="*/ 0 w 534"/>
                  <a:gd name="T41" fmla="*/ 42 h 282"/>
                  <a:gd name="T42" fmla="*/ 6 w 534"/>
                  <a:gd name="T43" fmla="*/ 0 h 282"/>
                  <a:gd name="T44" fmla="*/ 66 w 534"/>
                  <a:gd name="T45" fmla="*/ 6 h 282"/>
                  <a:gd name="T46" fmla="*/ 522 w 534"/>
                  <a:gd name="T47" fmla="*/ 18 h 282"/>
                  <a:gd name="T48" fmla="*/ 522 w 534"/>
                  <a:gd name="T49" fmla="*/ 42 h 282"/>
                  <a:gd name="T50" fmla="*/ 522 w 534"/>
                  <a:gd name="T51" fmla="*/ 54 h 2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4"/>
                  <a:gd name="T79" fmla="*/ 0 h 282"/>
                  <a:gd name="T80" fmla="*/ 534 w 534"/>
                  <a:gd name="T81" fmla="*/ 282 h 2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4" h="282">
                    <a:moveTo>
                      <a:pt x="522" y="54"/>
                    </a:moveTo>
                    <a:lnTo>
                      <a:pt x="534" y="144"/>
                    </a:lnTo>
                    <a:lnTo>
                      <a:pt x="534" y="282"/>
                    </a:lnTo>
                    <a:lnTo>
                      <a:pt x="486" y="252"/>
                    </a:lnTo>
                    <a:lnTo>
                      <a:pt x="414" y="276"/>
                    </a:lnTo>
                    <a:lnTo>
                      <a:pt x="396" y="258"/>
                    </a:lnTo>
                    <a:lnTo>
                      <a:pt x="384" y="264"/>
                    </a:lnTo>
                    <a:lnTo>
                      <a:pt x="378" y="258"/>
                    </a:lnTo>
                    <a:lnTo>
                      <a:pt x="366" y="276"/>
                    </a:lnTo>
                    <a:lnTo>
                      <a:pt x="360" y="258"/>
                    </a:lnTo>
                    <a:lnTo>
                      <a:pt x="348" y="270"/>
                    </a:lnTo>
                    <a:lnTo>
                      <a:pt x="330" y="252"/>
                    </a:lnTo>
                    <a:lnTo>
                      <a:pt x="318" y="264"/>
                    </a:lnTo>
                    <a:lnTo>
                      <a:pt x="300" y="240"/>
                    </a:lnTo>
                    <a:lnTo>
                      <a:pt x="276" y="246"/>
                    </a:lnTo>
                    <a:lnTo>
                      <a:pt x="234" y="234"/>
                    </a:lnTo>
                    <a:lnTo>
                      <a:pt x="222" y="216"/>
                    </a:lnTo>
                    <a:lnTo>
                      <a:pt x="204" y="216"/>
                    </a:lnTo>
                    <a:lnTo>
                      <a:pt x="180" y="204"/>
                    </a:lnTo>
                    <a:lnTo>
                      <a:pt x="192" y="54"/>
                    </a:lnTo>
                    <a:lnTo>
                      <a:pt x="0" y="42"/>
                    </a:lnTo>
                    <a:lnTo>
                      <a:pt x="6" y="0"/>
                    </a:lnTo>
                    <a:lnTo>
                      <a:pt x="66" y="6"/>
                    </a:lnTo>
                    <a:lnTo>
                      <a:pt x="522" y="18"/>
                    </a:lnTo>
                    <a:lnTo>
                      <a:pt x="522" y="42"/>
                    </a:lnTo>
                    <a:lnTo>
                      <a:pt x="522" y="5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6" name="Freeform 472"/>
              <p:cNvSpPr>
                <a:spLocks noChangeAspect="1"/>
              </p:cNvSpPr>
              <p:nvPr/>
            </p:nvSpPr>
            <p:spPr bwMode="auto">
              <a:xfrm>
                <a:off x="2475" y="2250"/>
                <a:ext cx="534" cy="282"/>
              </a:xfrm>
              <a:custGeom>
                <a:avLst/>
                <a:gdLst>
                  <a:gd name="T0" fmla="*/ 522 w 534"/>
                  <a:gd name="T1" fmla="*/ 54 h 282"/>
                  <a:gd name="T2" fmla="*/ 534 w 534"/>
                  <a:gd name="T3" fmla="*/ 144 h 282"/>
                  <a:gd name="T4" fmla="*/ 534 w 534"/>
                  <a:gd name="T5" fmla="*/ 282 h 282"/>
                  <a:gd name="T6" fmla="*/ 486 w 534"/>
                  <a:gd name="T7" fmla="*/ 252 h 282"/>
                  <a:gd name="T8" fmla="*/ 414 w 534"/>
                  <a:gd name="T9" fmla="*/ 276 h 282"/>
                  <a:gd name="T10" fmla="*/ 396 w 534"/>
                  <a:gd name="T11" fmla="*/ 258 h 282"/>
                  <a:gd name="T12" fmla="*/ 384 w 534"/>
                  <a:gd name="T13" fmla="*/ 264 h 282"/>
                  <a:gd name="T14" fmla="*/ 378 w 534"/>
                  <a:gd name="T15" fmla="*/ 258 h 282"/>
                  <a:gd name="T16" fmla="*/ 366 w 534"/>
                  <a:gd name="T17" fmla="*/ 276 h 282"/>
                  <a:gd name="T18" fmla="*/ 360 w 534"/>
                  <a:gd name="T19" fmla="*/ 258 h 282"/>
                  <a:gd name="T20" fmla="*/ 348 w 534"/>
                  <a:gd name="T21" fmla="*/ 270 h 282"/>
                  <a:gd name="T22" fmla="*/ 330 w 534"/>
                  <a:gd name="T23" fmla="*/ 252 h 282"/>
                  <a:gd name="T24" fmla="*/ 318 w 534"/>
                  <a:gd name="T25" fmla="*/ 264 h 282"/>
                  <a:gd name="T26" fmla="*/ 300 w 534"/>
                  <a:gd name="T27" fmla="*/ 240 h 282"/>
                  <a:gd name="T28" fmla="*/ 276 w 534"/>
                  <a:gd name="T29" fmla="*/ 246 h 282"/>
                  <a:gd name="T30" fmla="*/ 234 w 534"/>
                  <a:gd name="T31" fmla="*/ 234 h 282"/>
                  <a:gd name="T32" fmla="*/ 222 w 534"/>
                  <a:gd name="T33" fmla="*/ 216 h 282"/>
                  <a:gd name="T34" fmla="*/ 204 w 534"/>
                  <a:gd name="T35" fmla="*/ 216 h 282"/>
                  <a:gd name="T36" fmla="*/ 180 w 534"/>
                  <a:gd name="T37" fmla="*/ 204 h 282"/>
                  <a:gd name="T38" fmla="*/ 192 w 534"/>
                  <a:gd name="T39" fmla="*/ 54 h 282"/>
                  <a:gd name="T40" fmla="*/ 0 w 534"/>
                  <a:gd name="T41" fmla="*/ 42 h 282"/>
                  <a:gd name="T42" fmla="*/ 6 w 534"/>
                  <a:gd name="T43" fmla="*/ 0 h 282"/>
                  <a:gd name="T44" fmla="*/ 66 w 534"/>
                  <a:gd name="T45" fmla="*/ 6 h 282"/>
                  <a:gd name="T46" fmla="*/ 522 w 534"/>
                  <a:gd name="T47" fmla="*/ 18 h 282"/>
                  <a:gd name="T48" fmla="*/ 522 w 534"/>
                  <a:gd name="T49" fmla="*/ 42 h 282"/>
                  <a:gd name="T50" fmla="*/ 522 w 534"/>
                  <a:gd name="T51" fmla="*/ 54 h 282"/>
                  <a:gd name="T52" fmla="*/ 522 w 534"/>
                  <a:gd name="T53" fmla="*/ 60 h 2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4"/>
                  <a:gd name="T82" fmla="*/ 0 h 282"/>
                  <a:gd name="T83" fmla="*/ 534 w 534"/>
                  <a:gd name="T84" fmla="*/ 282 h 2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4" h="282">
                    <a:moveTo>
                      <a:pt x="522" y="54"/>
                    </a:moveTo>
                    <a:lnTo>
                      <a:pt x="534" y="144"/>
                    </a:lnTo>
                    <a:lnTo>
                      <a:pt x="534" y="282"/>
                    </a:lnTo>
                    <a:lnTo>
                      <a:pt x="486" y="252"/>
                    </a:lnTo>
                    <a:lnTo>
                      <a:pt x="414" y="276"/>
                    </a:lnTo>
                    <a:lnTo>
                      <a:pt x="396" y="258"/>
                    </a:lnTo>
                    <a:lnTo>
                      <a:pt x="384" y="264"/>
                    </a:lnTo>
                    <a:lnTo>
                      <a:pt x="378" y="258"/>
                    </a:lnTo>
                    <a:lnTo>
                      <a:pt x="366" y="276"/>
                    </a:lnTo>
                    <a:lnTo>
                      <a:pt x="360" y="258"/>
                    </a:lnTo>
                    <a:lnTo>
                      <a:pt x="348" y="270"/>
                    </a:lnTo>
                    <a:lnTo>
                      <a:pt x="330" y="252"/>
                    </a:lnTo>
                    <a:lnTo>
                      <a:pt x="318" y="264"/>
                    </a:lnTo>
                    <a:lnTo>
                      <a:pt x="300" y="240"/>
                    </a:lnTo>
                    <a:lnTo>
                      <a:pt x="276" y="246"/>
                    </a:lnTo>
                    <a:lnTo>
                      <a:pt x="234" y="234"/>
                    </a:lnTo>
                    <a:lnTo>
                      <a:pt x="222" y="216"/>
                    </a:lnTo>
                    <a:lnTo>
                      <a:pt x="204" y="216"/>
                    </a:lnTo>
                    <a:lnTo>
                      <a:pt x="180" y="204"/>
                    </a:lnTo>
                    <a:lnTo>
                      <a:pt x="192" y="54"/>
                    </a:lnTo>
                    <a:lnTo>
                      <a:pt x="0" y="42"/>
                    </a:lnTo>
                    <a:lnTo>
                      <a:pt x="6" y="0"/>
                    </a:lnTo>
                    <a:lnTo>
                      <a:pt x="66" y="6"/>
                    </a:lnTo>
                    <a:lnTo>
                      <a:pt x="522" y="18"/>
                    </a:lnTo>
                    <a:lnTo>
                      <a:pt x="522" y="42"/>
                    </a:lnTo>
                    <a:lnTo>
                      <a:pt x="522" y="54"/>
                    </a:lnTo>
                    <a:lnTo>
                      <a:pt x="522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7" name="Freeform 473"/>
              <p:cNvSpPr>
                <a:spLocks noChangeAspect="1"/>
              </p:cNvSpPr>
              <p:nvPr/>
            </p:nvSpPr>
            <p:spPr bwMode="auto">
              <a:xfrm>
                <a:off x="1311" y="1326"/>
                <a:ext cx="492" cy="414"/>
              </a:xfrm>
              <a:custGeom>
                <a:avLst/>
                <a:gdLst>
                  <a:gd name="T0" fmla="*/ 234 w 492"/>
                  <a:gd name="T1" fmla="*/ 372 h 414"/>
                  <a:gd name="T2" fmla="*/ 0 w 492"/>
                  <a:gd name="T3" fmla="*/ 312 h 414"/>
                  <a:gd name="T4" fmla="*/ 0 w 492"/>
                  <a:gd name="T5" fmla="*/ 240 h 414"/>
                  <a:gd name="T6" fmla="*/ 42 w 492"/>
                  <a:gd name="T7" fmla="*/ 186 h 414"/>
                  <a:gd name="T8" fmla="*/ 96 w 492"/>
                  <a:gd name="T9" fmla="*/ 54 h 414"/>
                  <a:gd name="T10" fmla="*/ 108 w 492"/>
                  <a:gd name="T11" fmla="*/ 0 h 414"/>
                  <a:gd name="T12" fmla="*/ 138 w 492"/>
                  <a:gd name="T13" fmla="*/ 6 h 414"/>
                  <a:gd name="T14" fmla="*/ 132 w 492"/>
                  <a:gd name="T15" fmla="*/ 12 h 414"/>
                  <a:gd name="T16" fmla="*/ 162 w 492"/>
                  <a:gd name="T17" fmla="*/ 30 h 414"/>
                  <a:gd name="T18" fmla="*/ 156 w 492"/>
                  <a:gd name="T19" fmla="*/ 66 h 414"/>
                  <a:gd name="T20" fmla="*/ 180 w 492"/>
                  <a:gd name="T21" fmla="*/ 78 h 414"/>
                  <a:gd name="T22" fmla="*/ 210 w 492"/>
                  <a:gd name="T23" fmla="*/ 72 h 414"/>
                  <a:gd name="T24" fmla="*/ 240 w 492"/>
                  <a:gd name="T25" fmla="*/ 90 h 414"/>
                  <a:gd name="T26" fmla="*/ 366 w 492"/>
                  <a:gd name="T27" fmla="*/ 90 h 414"/>
                  <a:gd name="T28" fmla="*/ 474 w 492"/>
                  <a:gd name="T29" fmla="*/ 114 h 414"/>
                  <a:gd name="T30" fmla="*/ 492 w 492"/>
                  <a:gd name="T31" fmla="*/ 150 h 414"/>
                  <a:gd name="T32" fmla="*/ 432 w 492"/>
                  <a:gd name="T33" fmla="*/ 234 h 414"/>
                  <a:gd name="T34" fmla="*/ 444 w 492"/>
                  <a:gd name="T35" fmla="*/ 252 h 414"/>
                  <a:gd name="T36" fmla="*/ 402 w 492"/>
                  <a:gd name="T37" fmla="*/ 414 h 414"/>
                  <a:gd name="T38" fmla="*/ 270 w 492"/>
                  <a:gd name="T39" fmla="*/ 384 h 414"/>
                  <a:gd name="T40" fmla="*/ 234 w 492"/>
                  <a:gd name="T41" fmla="*/ 372 h 4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2"/>
                  <a:gd name="T64" fmla="*/ 0 h 414"/>
                  <a:gd name="T65" fmla="*/ 492 w 492"/>
                  <a:gd name="T66" fmla="*/ 414 h 4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2" h="414">
                    <a:moveTo>
                      <a:pt x="234" y="372"/>
                    </a:moveTo>
                    <a:lnTo>
                      <a:pt x="0" y="312"/>
                    </a:lnTo>
                    <a:lnTo>
                      <a:pt x="0" y="240"/>
                    </a:lnTo>
                    <a:lnTo>
                      <a:pt x="42" y="186"/>
                    </a:lnTo>
                    <a:lnTo>
                      <a:pt x="96" y="54"/>
                    </a:lnTo>
                    <a:lnTo>
                      <a:pt x="108" y="0"/>
                    </a:lnTo>
                    <a:lnTo>
                      <a:pt x="138" y="6"/>
                    </a:lnTo>
                    <a:lnTo>
                      <a:pt x="132" y="12"/>
                    </a:lnTo>
                    <a:lnTo>
                      <a:pt x="162" y="30"/>
                    </a:lnTo>
                    <a:lnTo>
                      <a:pt x="156" y="66"/>
                    </a:lnTo>
                    <a:lnTo>
                      <a:pt x="180" y="78"/>
                    </a:lnTo>
                    <a:lnTo>
                      <a:pt x="210" y="72"/>
                    </a:lnTo>
                    <a:lnTo>
                      <a:pt x="240" y="90"/>
                    </a:lnTo>
                    <a:lnTo>
                      <a:pt x="366" y="90"/>
                    </a:lnTo>
                    <a:lnTo>
                      <a:pt x="474" y="114"/>
                    </a:lnTo>
                    <a:lnTo>
                      <a:pt x="492" y="150"/>
                    </a:lnTo>
                    <a:lnTo>
                      <a:pt x="432" y="234"/>
                    </a:lnTo>
                    <a:lnTo>
                      <a:pt x="444" y="252"/>
                    </a:lnTo>
                    <a:lnTo>
                      <a:pt x="402" y="414"/>
                    </a:lnTo>
                    <a:lnTo>
                      <a:pt x="270" y="384"/>
                    </a:lnTo>
                    <a:lnTo>
                      <a:pt x="234" y="37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8" name="Freeform 474"/>
              <p:cNvSpPr>
                <a:spLocks noChangeAspect="1"/>
              </p:cNvSpPr>
              <p:nvPr/>
            </p:nvSpPr>
            <p:spPr bwMode="auto">
              <a:xfrm>
                <a:off x="1311" y="1326"/>
                <a:ext cx="492" cy="414"/>
              </a:xfrm>
              <a:custGeom>
                <a:avLst/>
                <a:gdLst>
                  <a:gd name="T0" fmla="*/ 234 w 492"/>
                  <a:gd name="T1" fmla="*/ 372 h 414"/>
                  <a:gd name="T2" fmla="*/ 0 w 492"/>
                  <a:gd name="T3" fmla="*/ 312 h 414"/>
                  <a:gd name="T4" fmla="*/ 0 w 492"/>
                  <a:gd name="T5" fmla="*/ 240 h 414"/>
                  <a:gd name="T6" fmla="*/ 42 w 492"/>
                  <a:gd name="T7" fmla="*/ 186 h 414"/>
                  <a:gd name="T8" fmla="*/ 96 w 492"/>
                  <a:gd name="T9" fmla="*/ 54 h 414"/>
                  <a:gd name="T10" fmla="*/ 108 w 492"/>
                  <a:gd name="T11" fmla="*/ 0 h 414"/>
                  <a:gd name="T12" fmla="*/ 138 w 492"/>
                  <a:gd name="T13" fmla="*/ 6 h 414"/>
                  <a:gd name="T14" fmla="*/ 132 w 492"/>
                  <a:gd name="T15" fmla="*/ 12 h 414"/>
                  <a:gd name="T16" fmla="*/ 162 w 492"/>
                  <a:gd name="T17" fmla="*/ 30 h 414"/>
                  <a:gd name="T18" fmla="*/ 156 w 492"/>
                  <a:gd name="T19" fmla="*/ 66 h 414"/>
                  <a:gd name="T20" fmla="*/ 180 w 492"/>
                  <a:gd name="T21" fmla="*/ 78 h 414"/>
                  <a:gd name="T22" fmla="*/ 210 w 492"/>
                  <a:gd name="T23" fmla="*/ 72 h 414"/>
                  <a:gd name="T24" fmla="*/ 240 w 492"/>
                  <a:gd name="T25" fmla="*/ 90 h 414"/>
                  <a:gd name="T26" fmla="*/ 366 w 492"/>
                  <a:gd name="T27" fmla="*/ 90 h 414"/>
                  <a:gd name="T28" fmla="*/ 474 w 492"/>
                  <a:gd name="T29" fmla="*/ 114 h 414"/>
                  <a:gd name="T30" fmla="*/ 492 w 492"/>
                  <a:gd name="T31" fmla="*/ 150 h 414"/>
                  <a:gd name="T32" fmla="*/ 432 w 492"/>
                  <a:gd name="T33" fmla="*/ 234 h 414"/>
                  <a:gd name="T34" fmla="*/ 444 w 492"/>
                  <a:gd name="T35" fmla="*/ 252 h 414"/>
                  <a:gd name="T36" fmla="*/ 402 w 492"/>
                  <a:gd name="T37" fmla="*/ 414 h 414"/>
                  <a:gd name="T38" fmla="*/ 270 w 492"/>
                  <a:gd name="T39" fmla="*/ 384 h 414"/>
                  <a:gd name="T40" fmla="*/ 234 w 492"/>
                  <a:gd name="T41" fmla="*/ 372 h 414"/>
                  <a:gd name="T42" fmla="*/ 234 w 492"/>
                  <a:gd name="T43" fmla="*/ 378 h 4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2"/>
                  <a:gd name="T67" fmla="*/ 0 h 414"/>
                  <a:gd name="T68" fmla="*/ 492 w 492"/>
                  <a:gd name="T69" fmla="*/ 414 h 4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2" h="414">
                    <a:moveTo>
                      <a:pt x="234" y="372"/>
                    </a:moveTo>
                    <a:lnTo>
                      <a:pt x="0" y="312"/>
                    </a:lnTo>
                    <a:lnTo>
                      <a:pt x="0" y="240"/>
                    </a:lnTo>
                    <a:lnTo>
                      <a:pt x="42" y="186"/>
                    </a:lnTo>
                    <a:lnTo>
                      <a:pt x="96" y="54"/>
                    </a:lnTo>
                    <a:lnTo>
                      <a:pt x="108" y="0"/>
                    </a:lnTo>
                    <a:lnTo>
                      <a:pt x="138" y="6"/>
                    </a:lnTo>
                    <a:lnTo>
                      <a:pt x="132" y="12"/>
                    </a:lnTo>
                    <a:lnTo>
                      <a:pt x="162" y="30"/>
                    </a:lnTo>
                    <a:lnTo>
                      <a:pt x="156" y="66"/>
                    </a:lnTo>
                    <a:lnTo>
                      <a:pt x="180" y="78"/>
                    </a:lnTo>
                    <a:lnTo>
                      <a:pt x="210" y="72"/>
                    </a:lnTo>
                    <a:lnTo>
                      <a:pt x="240" y="90"/>
                    </a:lnTo>
                    <a:lnTo>
                      <a:pt x="366" y="90"/>
                    </a:lnTo>
                    <a:lnTo>
                      <a:pt x="474" y="114"/>
                    </a:lnTo>
                    <a:lnTo>
                      <a:pt x="492" y="150"/>
                    </a:lnTo>
                    <a:lnTo>
                      <a:pt x="432" y="234"/>
                    </a:lnTo>
                    <a:lnTo>
                      <a:pt x="444" y="252"/>
                    </a:lnTo>
                    <a:lnTo>
                      <a:pt x="402" y="414"/>
                    </a:lnTo>
                    <a:lnTo>
                      <a:pt x="270" y="384"/>
                    </a:lnTo>
                    <a:lnTo>
                      <a:pt x="234" y="372"/>
                    </a:lnTo>
                    <a:lnTo>
                      <a:pt x="234" y="3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99" name="Freeform 475"/>
              <p:cNvSpPr>
                <a:spLocks noChangeAspect="1"/>
              </p:cNvSpPr>
              <p:nvPr/>
            </p:nvSpPr>
            <p:spPr bwMode="auto">
              <a:xfrm>
                <a:off x="3801" y="1752"/>
                <a:ext cx="360" cy="228"/>
              </a:xfrm>
              <a:custGeom>
                <a:avLst/>
                <a:gdLst>
                  <a:gd name="T0" fmla="*/ 42 w 360"/>
                  <a:gd name="T1" fmla="*/ 30 h 228"/>
                  <a:gd name="T2" fmla="*/ 48 w 360"/>
                  <a:gd name="T3" fmla="*/ 48 h 228"/>
                  <a:gd name="T4" fmla="*/ 294 w 360"/>
                  <a:gd name="T5" fmla="*/ 0 h 228"/>
                  <a:gd name="T6" fmla="*/ 324 w 360"/>
                  <a:gd name="T7" fmla="*/ 30 h 228"/>
                  <a:gd name="T8" fmla="*/ 342 w 360"/>
                  <a:gd name="T9" fmla="*/ 42 h 228"/>
                  <a:gd name="T10" fmla="*/ 324 w 360"/>
                  <a:gd name="T11" fmla="*/ 72 h 228"/>
                  <a:gd name="T12" fmla="*/ 330 w 360"/>
                  <a:gd name="T13" fmla="*/ 102 h 228"/>
                  <a:gd name="T14" fmla="*/ 360 w 360"/>
                  <a:gd name="T15" fmla="*/ 132 h 228"/>
                  <a:gd name="T16" fmla="*/ 330 w 360"/>
                  <a:gd name="T17" fmla="*/ 168 h 228"/>
                  <a:gd name="T18" fmla="*/ 306 w 360"/>
                  <a:gd name="T19" fmla="*/ 180 h 228"/>
                  <a:gd name="T20" fmla="*/ 288 w 360"/>
                  <a:gd name="T21" fmla="*/ 180 h 228"/>
                  <a:gd name="T22" fmla="*/ 90 w 360"/>
                  <a:gd name="T23" fmla="*/ 222 h 228"/>
                  <a:gd name="T24" fmla="*/ 78 w 360"/>
                  <a:gd name="T25" fmla="*/ 222 h 228"/>
                  <a:gd name="T26" fmla="*/ 30 w 360"/>
                  <a:gd name="T27" fmla="*/ 228 h 228"/>
                  <a:gd name="T28" fmla="*/ 18 w 360"/>
                  <a:gd name="T29" fmla="*/ 156 h 228"/>
                  <a:gd name="T30" fmla="*/ 18 w 360"/>
                  <a:gd name="T31" fmla="*/ 144 h 228"/>
                  <a:gd name="T32" fmla="*/ 0 w 360"/>
                  <a:gd name="T33" fmla="*/ 54 h 228"/>
                  <a:gd name="T34" fmla="*/ 42 w 360"/>
                  <a:gd name="T35" fmla="*/ 30 h 2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0"/>
                  <a:gd name="T55" fmla="*/ 0 h 228"/>
                  <a:gd name="T56" fmla="*/ 360 w 360"/>
                  <a:gd name="T57" fmla="*/ 228 h 2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0" h="228">
                    <a:moveTo>
                      <a:pt x="42" y="30"/>
                    </a:moveTo>
                    <a:lnTo>
                      <a:pt x="48" y="48"/>
                    </a:lnTo>
                    <a:lnTo>
                      <a:pt x="294" y="0"/>
                    </a:lnTo>
                    <a:lnTo>
                      <a:pt x="324" y="30"/>
                    </a:lnTo>
                    <a:lnTo>
                      <a:pt x="342" y="42"/>
                    </a:lnTo>
                    <a:lnTo>
                      <a:pt x="324" y="72"/>
                    </a:lnTo>
                    <a:lnTo>
                      <a:pt x="330" y="102"/>
                    </a:lnTo>
                    <a:lnTo>
                      <a:pt x="360" y="132"/>
                    </a:lnTo>
                    <a:lnTo>
                      <a:pt x="330" y="168"/>
                    </a:lnTo>
                    <a:lnTo>
                      <a:pt x="306" y="180"/>
                    </a:lnTo>
                    <a:lnTo>
                      <a:pt x="288" y="180"/>
                    </a:lnTo>
                    <a:lnTo>
                      <a:pt x="90" y="222"/>
                    </a:lnTo>
                    <a:lnTo>
                      <a:pt x="78" y="222"/>
                    </a:lnTo>
                    <a:lnTo>
                      <a:pt x="30" y="228"/>
                    </a:lnTo>
                    <a:lnTo>
                      <a:pt x="18" y="156"/>
                    </a:lnTo>
                    <a:lnTo>
                      <a:pt x="18" y="144"/>
                    </a:lnTo>
                    <a:lnTo>
                      <a:pt x="0" y="54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0" name="Freeform 476"/>
              <p:cNvSpPr>
                <a:spLocks noChangeAspect="1"/>
              </p:cNvSpPr>
              <p:nvPr/>
            </p:nvSpPr>
            <p:spPr bwMode="auto">
              <a:xfrm>
                <a:off x="3801" y="1752"/>
                <a:ext cx="360" cy="228"/>
              </a:xfrm>
              <a:custGeom>
                <a:avLst/>
                <a:gdLst>
                  <a:gd name="T0" fmla="*/ 42 w 360"/>
                  <a:gd name="T1" fmla="*/ 30 h 228"/>
                  <a:gd name="T2" fmla="*/ 48 w 360"/>
                  <a:gd name="T3" fmla="*/ 48 h 228"/>
                  <a:gd name="T4" fmla="*/ 294 w 360"/>
                  <a:gd name="T5" fmla="*/ 0 h 228"/>
                  <a:gd name="T6" fmla="*/ 324 w 360"/>
                  <a:gd name="T7" fmla="*/ 30 h 228"/>
                  <a:gd name="T8" fmla="*/ 342 w 360"/>
                  <a:gd name="T9" fmla="*/ 42 h 228"/>
                  <a:gd name="T10" fmla="*/ 324 w 360"/>
                  <a:gd name="T11" fmla="*/ 72 h 228"/>
                  <a:gd name="T12" fmla="*/ 330 w 360"/>
                  <a:gd name="T13" fmla="*/ 102 h 228"/>
                  <a:gd name="T14" fmla="*/ 360 w 360"/>
                  <a:gd name="T15" fmla="*/ 132 h 228"/>
                  <a:gd name="T16" fmla="*/ 330 w 360"/>
                  <a:gd name="T17" fmla="*/ 168 h 228"/>
                  <a:gd name="T18" fmla="*/ 306 w 360"/>
                  <a:gd name="T19" fmla="*/ 180 h 228"/>
                  <a:gd name="T20" fmla="*/ 288 w 360"/>
                  <a:gd name="T21" fmla="*/ 180 h 228"/>
                  <a:gd name="T22" fmla="*/ 90 w 360"/>
                  <a:gd name="T23" fmla="*/ 222 h 228"/>
                  <a:gd name="T24" fmla="*/ 78 w 360"/>
                  <a:gd name="T25" fmla="*/ 222 h 228"/>
                  <a:gd name="T26" fmla="*/ 30 w 360"/>
                  <a:gd name="T27" fmla="*/ 228 h 228"/>
                  <a:gd name="T28" fmla="*/ 18 w 360"/>
                  <a:gd name="T29" fmla="*/ 156 h 228"/>
                  <a:gd name="T30" fmla="*/ 18 w 360"/>
                  <a:gd name="T31" fmla="*/ 144 h 228"/>
                  <a:gd name="T32" fmla="*/ 0 w 360"/>
                  <a:gd name="T33" fmla="*/ 54 h 228"/>
                  <a:gd name="T34" fmla="*/ 42 w 360"/>
                  <a:gd name="T35" fmla="*/ 30 h 228"/>
                  <a:gd name="T36" fmla="*/ 42 w 360"/>
                  <a:gd name="T37" fmla="*/ 36 h 2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0"/>
                  <a:gd name="T58" fmla="*/ 0 h 228"/>
                  <a:gd name="T59" fmla="*/ 360 w 360"/>
                  <a:gd name="T60" fmla="*/ 228 h 2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0" h="228">
                    <a:moveTo>
                      <a:pt x="42" y="30"/>
                    </a:moveTo>
                    <a:lnTo>
                      <a:pt x="48" y="48"/>
                    </a:lnTo>
                    <a:lnTo>
                      <a:pt x="294" y="0"/>
                    </a:lnTo>
                    <a:lnTo>
                      <a:pt x="324" y="30"/>
                    </a:lnTo>
                    <a:lnTo>
                      <a:pt x="342" y="42"/>
                    </a:lnTo>
                    <a:lnTo>
                      <a:pt x="324" y="72"/>
                    </a:lnTo>
                    <a:lnTo>
                      <a:pt x="330" y="102"/>
                    </a:lnTo>
                    <a:lnTo>
                      <a:pt x="360" y="132"/>
                    </a:lnTo>
                    <a:lnTo>
                      <a:pt x="330" y="168"/>
                    </a:lnTo>
                    <a:lnTo>
                      <a:pt x="306" y="180"/>
                    </a:lnTo>
                    <a:lnTo>
                      <a:pt x="288" y="180"/>
                    </a:lnTo>
                    <a:lnTo>
                      <a:pt x="90" y="222"/>
                    </a:lnTo>
                    <a:lnTo>
                      <a:pt x="78" y="222"/>
                    </a:lnTo>
                    <a:lnTo>
                      <a:pt x="30" y="228"/>
                    </a:lnTo>
                    <a:lnTo>
                      <a:pt x="18" y="156"/>
                    </a:lnTo>
                    <a:lnTo>
                      <a:pt x="18" y="144"/>
                    </a:lnTo>
                    <a:lnTo>
                      <a:pt x="0" y="54"/>
                    </a:lnTo>
                    <a:lnTo>
                      <a:pt x="42" y="30"/>
                    </a:lnTo>
                    <a:lnTo>
                      <a:pt x="42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1" name="Freeform 477"/>
              <p:cNvSpPr>
                <a:spLocks noChangeAspect="1"/>
              </p:cNvSpPr>
              <p:nvPr/>
            </p:nvSpPr>
            <p:spPr bwMode="auto">
              <a:xfrm>
                <a:off x="4299" y="1698"/>
                <a:ext cx="48" cy="54"/>
              </a:xfrm>
              <a:custGeom>
                <a:avLst/>
                <a:gdLst>
                  <a:gd name="T0" fmla="*/ 48 w 48"/>
                  <a:gd name="T1" fmla="*/ 30 h 54"/>
                  <a:gd name="T2" fmla="*/ 36 w 48"/>
                  <a:gd name="T3" fmla="*/ 42 h 54"/>
                  <a:gd name="T4" fmla="*/ 30 w 48"/>
                  <a:gd name="T5" fmla="*/ 24 h 54"/>
                  <a:gd name="T6" fmla="*/ 30 w 48"/>
                  <a:gd name="T7" fmla="*/ 48 h 54"/>
                  <a:gd name="T8" fmla="*/ 6 w 48"/>
                  <a:gd name="T9" fmla="*/ 54 h 54"/>
                  <a:gd name="T10" fmla="*/ 0 w 48"/>
                  <a:gd name="T11" fmla="*/ 6 h 54"/>
                  <a:gd name="T12" fmla="*/ 18 w 48"/>
                  <a:gd name="T13" fmla="*/ 0 h 54"/>
                  <a:gd name="T14" fmla="*/ 42 w 48"/>
                  <a:gd name="T15" fmla="*/ 24 h 54"/>
                  <a:gd name="T16" fmla="*/ 48 w 48"/>
                  <a:gd name="T17" fmla="*/ 3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4"/>
                  <a:gd name="T29" fmla="*/ 48 w 4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4">
                    <a:moveTo>
                      <a:pt x="48" y="30"/>
                    </a:moveTo>
                    <a:lnTo>
                      <a:pt x="36" y="42"/>
                    </a:lnTo>
                    <a:lnTo>
                      <a:pt x="30" y="24"/>
                    </a:lnTo>
                    <a:lnTo>
                      <a:pt x="30" y="48"/>
                    </a:lnTo>
                    <a:lnTo>
                      <a:pt x="6" y="54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24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2" name="Freeform 478"/>
              <p:cNvSpPr>
                <a:spLocks noChangeAspect="1"/>
              </p:cNvSpPr>
              <p:nvPr/>
            </p:nvSpPr>
            <p:spPr bwMode="auto">
              <a:xfrm>
                <a:off x="4299" y="1698"/>
                <a:ext cx="48" cy="54"/>
              </a:xfrm>
              <a:custGeom>
                <a:avLst/>
                <a:gdLst>
                  <a:gd name="T0" fmla="*/ 48 w 48"/>
                  <a:gd name="T1" fmla="*/ 30 h 54"/>
                  <a:gd name="T2" fmla="*/ 36 w 48"/>
                  <a:gd name="T3" fmla="*/ 42 h 54"/>
                  <a:gd name="T4" fmla="*/ 30 w 48"/>
                  <a:gd name="T5" fmla="*/ 24 h 54"/>
                  <a:gd name="T6" fmla="*/ 30 w 48"/>
                  <a:gd name="T7" fmla="*/ 48 h 54"/>
                  <a:gd name="T8" fmla="*/ 6 w 48"/>
                  <a:gd name="T9" fmla="*/ 54 h 54"/>
                  <a:gd name="T10" fmla="*/ 0 w 48"/>
                  <a:gd name="T11" fmla="*/ 6 h 54"/>
                  <a:gd name="T12" fmla="*/ 18 w 48"/>
                  <a:gd name="T13" fmla="*/ 0 h 54"/>
                  <a:gd name="T14" fmla="*/ 42 w 48"/>
                  <a:gd name="T15" fmla="*/ 24 h 54"/>
                  <a:gd name="T16" fmla="*/ 48 w 48"/>
                  <a:gd name="T17" fmla="*/ 30 h 54"/>
                  <a:gd name="T18" fmla="*/ 48 w 48"/>
                  <a:gd name="T19" fmla="*/ 36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54"/>
                  <a:gd name="T32" fmla="*/ 48 w 48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54">
                    <a:moveTo>
                      <a:pt x="48" y="30"/>
                    </a:moveTo>
                    <a:lnTo>
                      <a:pt x="36" y="42"/>
                    </a:lnTo>
                    <a:lnTo>
                      <a:pt x="30" y="24"/>
                    </a:lnTo>
                    <a:lnTo>
                      <a:pt x="30" y="48"/>
                    </a:lnTo>
                    <a:lnTo>
                      <a:pt x="6" y="54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24"/>
                    </a:lnTo>
                    <a:lnTo>
                      <a:pt x="48" y="30"/>
                    </a:lnTo>
                    <a:lnTo>
                      <a:pt x="48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3" name="Freeform 479"/>
              <p:cNvSpPr>
                <a:spLocks noChangeAspect="1"/>
              </p:cNvSpPr>
              <p:nvPr/>
            </p:nvSpPr>
            <p:spPr bwMode="auto">
              <a:xfrm>
                <a:off x="3717" y="2340"/>
                <a:ext cx="312" cy="240"/>
              </a:xfrm>
              <a:custGeom>
                <a:avLst/>
                <a:gdLst>
                  <a:gd name="T0" fmla="*/ 312 w 312"/>
                  <a:gd name="T1" fmla="*/ 72 h 240"/>
                  <a:gd name="T2" fmla="*/ 276 w 312"/>
                  <a:gd name="T3" fmla="*/ 120 h 240"/>
                  <a:gd name="T4" fmla="*/ 282 w 312"/>
                  <a:gd name="T5" fmla="*/ 132 h 240"/>
                  <a:gd name="T6" fmla="*/ 246 w 312"/>
                  <a:gd name="T7" fmla="*/ 174 h 240"/>
                  <a:gd name="T8" fmla="*/ 240 w 312"/>
                  <a:gd name="T9" fmla="*/ 168 h 240"/>
                  <a:gd name="T10" fmla="*/ 240 w 312"/>
                  <a:gd name="T11" fmla="*/ 180 h 240"/>
                  <a:gd name="T12" fmla="*/ 204 w 312"/>
                  <a:gd name="T13" fmla="*/ 198 h 240"/>
                  <a:gd name="T14" fmla="*/ 204 w 312"/>
                  <a:gd name="T15" fmla="*/ 216 h 240"/>
                  <a:gd name="T16" fmla="*/ 186 w 312"/>
                  <a:gd name="T17" fmla="*/ 204 h 240"/>
                  <a:gd name="T18" fmla="*/ 198 w 312"/>
                  <a:gd name="T19" fmla="*/ 222 h 240"/>
                  <a:gd name="T20" fmla="*/ 186 w 312"/>
                  <a:gd name="T21" fmla="*/ 240 h 240"/>
                  <a:gd name="T22" fmla="*/ 168 w 312"/>
                  <a:gd name="T23" fmla="*/ 234 h 240"/>
                  <a:gd name="T24" fmla="*/ 138 w 312"/>
                  <a:gd name="T25" fmla="*/ 168 h 240"/>
                  <a:gd name="T26" fmla="*/ 60 w 312"/>
                  <a:gd name="T27" fmla="*/ 108 h 240"/>
                  <a:gd name="T28" fmla="*/ 30 w 312"/>
                  <a:gd name="T29" fmla="*/ 72 h 240"/>
                  <a:gd name="T30" fmla="*/ 0 w 312"/>
                  <a:gd name="T31" fmla="*/ 54 h 240"/>
                  <a:gd name="T32" fmla="*/ 12 w 312"/>
                  <a:gd name="T33" fmla="*/ 30 h 240"/>
                  <a:gd name="T34" fmla="*/ 54 w 312"/>
                  <a:gd name="T35" fmla="*/ 6 h 240"/>
                  <a:gd name="T36" fmla="*/ 144 w 312"/>
                  <a:gd name="T37" fmla="*/ 0 h 240"/>
                  <a:gd name="T38" fmla="*/ 162 w 312"/>
                  <a:gd name="T39" fmla="*/ 24 h 240"/>
                  <a:gd name="T40" fmla="*/ 228 w 312"/>
                  <a:gd name="T41" fmla="*/ 12 h 240"/>
                  <a:gd name="T42" fmla="*/ 306 w 312"/>
                  <a:gd name="T43" fmla="*/ 66 h 240"/>
                  <a:gd name="T44" fmla="*/ 312 w 312"/>
                  <a:gd name="T45" fmla="*/ 72 h 2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2"/>
                  <a:gd name="T70" fmla="*/ 0 h 240"/>
                  <a:gd name="T71" fmla="*/ 312 w 312"/>
                  <a:gd name="T72" fmla="*/ 240 h 2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2" h="240">
                    <a:moveTo>
                      <a:pt x="312" y="72"/>
                    </a:moveTo>
                    <a:lnTo>
                      <a:pt x="276" y="120"/>
                    </a:lnTo>
                    <a:lnTo>
                      <a:pt x="282" y="132"/>
                    </a:lnTo>
                    <a:lnTo>
                      <a:pt x="246" y="174"/>
                    </a:lnTo>
                    <a:lnTo>
                      <a:pt x="240" y="168"/>
                    </a:lnTo>
                    <a:lnTo>
                      <a:pt x="240" y="180"/>
                    </a:lnTo>
                    <a:lnTo>
                      <a:pt x="204" y="198"/>
                    </a:lnTo>
                    <a:lnTo>
                      <a:pt x="204" y="216"/>
                    </a:lnTo>
                    <a:lnTo>
                      <a:pt x="186" y="204"/>
                    </a:lnTo>
                    <a:lnTo>
                      <a:pt x="198" y="222"/>
                    </a:lnTo>
                    <a:lnTo>
                      <a:pt x="186" y="240"/>
                    </a:lnTo>
                    <a:lnTo>
                      <a:pt x="168" y="234"/>
                    </a:lnTo>
                    <a:lnTo>
                      <a:pt x="138" y="168"/>
                    </a:lnTo>
                    <a:lnTo>
                      <a:pt x="60" y="108"/>
                    </a:lnTo>
                    <a:lnTo>
                      <a:pt x="30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54" y="6"/>
                    </a:lnTo>
                    <a:lnTo>
                      <a:pt x="144" y="0"/>
                    </a:lnTo>
                    <a:lnTo>
                      <a:pt x="162" y="24"/>
                    </a:lnTo>
                    <a:lnTo>
                      <a:pt x="228" y="12"/>
                    </a:lnTo>
                    <a:lnTo>
                      <a:pt x="306" y="66"/>
                    </a:lnTo>
                    <a:lnTo>
                      <a:pt x="312" y="7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4" name="Freeform 480"/>
              <p:cNvSpPr>
                <a:spLocks noChangeAspect="1"/>
              </p:cNvSpPr>
              <p:nvPr/>
            </p:nvSpPr>
            <p:spPr bwMode="auto">
              <a:xfrm>
                <a:off x="3717" y="2340"/>
                <a:ext cx="312" cy="240"/>
              </a:xfrm>
              <a:custGeom>
                <a:avLst/>
                <a:gdLst>
                  <a:gd name="T0" fmla="*/ 312 w 312"/>
                  <a:gd name="T1" fmla="*/ 72 h 240"/>
                  <a:gd name="T2" fmla="*/ 276 w 312"/>
                  <a:gd name="T3" fmla="*/ 120 h 240"/>
                  <a:gd name="T4" fmla="*/ 282 w 312"/>
                  <a:gd name="T5" fmla="*/ 132 h 240"/>
                  <a:gd name="T6" fmla="*/ 246 w 312"/>
                  <a:gd name="T7" fmla="*/ 174 h 240"/>
                  <a:gd name="T8" fmla="*/ 240 w 312"/>
                  <a:gd name="T9" fmla="*/ 168 h 240"/>
                  <a:gd name="T10" fmla="*/ 240 w 312"/>
                  <a:gd name="T11" fmla="*/ 180 h 240"/>
                  <a:gd name="T12" fmla="*/ 204 w 312"/>
                  <a:gd name="T13" fmla="*/ 198 h 240"/>
                  <a:gd name="T14" fmla="*/ 204 w 312"/>
                  <a:gd name="T15" fmla="*/ 216 h 240"/>
                  <a:gd name="T16" fmla="*/ 186 w 312"/>
                  <a:gd name="T17" fmla="*/ 204 h 240"/>
                  <a:gd name="T18" fmla="*/ 198 w 312"/>
                  <a:gd name="T19" fmla="*/ 222 h 240"/>
                  <a:gd name="T20" fmla="*/ 186 w 312"/>
                  <a:gd name="T21" fmla="*/ 240 h 240"/>
                  <a:gd name="T22" fmla="*/ 168 w 312"/>
                  <a:gd name="T23" fmla="*/ 234 h 240"/>
                  <a:gd name="T24" fmla="*/ 138 w 312"/>
                  <a:gd name="T25" fmla="*/ 168 h 240"/>
                  <a:gd name="T26" fmla="*/ 60 w 312"/>
                  <a:gd name="T27" fmla="*/ 108 h 240"/>
                  <a:gd name="T28" fmla="*/ 30 w 312"/>
                  <a:gd name="T29" fmla="*/ 72 h 240"/>
                  <a:gd name="T30" fmla="*/ 0 w 312"/>
                  <a:gd name="T31" fmla="*/ 54 h 240"/>
                  <a:gd name="T32" fmla="*/ 12 w 312"/>
                  <a:gd name="T33" fmla="*/ 30 h 240"/>
                  <a:gd name="T34" fmla="*/ 54 w 312"/>
                  <a:gd name="T35" fmla="*/ 6 h 240"/>
                  <a:gd name="T36" fmla="*/ 144 w 312"/>
                  <a:gd name="T37" fmla="*/ 0 h 240"/>
                  <a:gd name="T38" fmla="*/ 162 w 312"/>
                  <a:gd name="T39" fmla="*/ 24 h 240"/>
                  <a:gd name="T40" fmla="*/ 228 w 312"/>
                  <a:gd name="T41" fmla="*/ 12 h 240"/>
                  <a:gd name="T42" fmla="*/ 306 w 312"/>
                  <a:gd name="T43" fmla="*/ 66 h 240"/>
                  <a:gd name="T44" fmla="*/ 312 w 312"/>
                  <a:gd name="T45" fmla="*/ 72 h 240"/>
                  <a:gd name="T46" fmla="*/ 312 w 312"/>
                  <a:gd name="T47" fmla="*/ 78 h 2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240"/>
                  <a:gd name="T74" fmla="*/ 312 w 312"/>
                  <a:gd name="T75" fmla="*/ 240 h 2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240">
                    <a:moveTo>
                      <a:pt x="312" y="72"/>
                    </a:moveTo>
                    <a:lnTo>
                      <a:pt x="276" y="120"/>
                    </a:lnTo>
                    <a:lnTo>
                      <a:pt x="282" y="132"/>
                    </a:lnTo>
                    <a:lnTo>
                      <a:pt x="246" y="174"/>
                    </a:lnTo>
                    <a:lnTo>
                      <a:pt x="240" y="168"/>
                    </a:lnTo>
                    <a:lnTo>
                      <a:pt x="240" y="180"/>
                    </a:lnTo>
                    <a:lnTo>
                      <a:pt x="204" y="198"/>
                    </a:lnTo>
                    <a:lnTo>
                      <a:pt x="204" y="216"/>
                    </a:lnTo>
                    <a:lnTo>
                      <a:pt x="186" y="204"/>
                    </a:lnTo>
                    <a:lnTo>
                      <a:pt x="198" y="222"/>
                    </a:lnTo>
                    <a:lnTo>
                      <a:pt x="186" y="240"/>
                    </a:lnTo>
                    <a:lnTo>
                      <a:pt x="168" y="234"/>
                    </a:lnTo>
                    <a:lnTo>
                      <a:pt x="138" y="168"/>
                    </a:lnTo>
                    <a:lnTo>
                      <a:pt x="60" y="108"/>
                    </a:lnTo>
                    <a:lnTo>
                      <a:pt x="30" y="72"/>
                    </a:lnTo>
                    <a:lnTo>
                      <a:pt x="0" y="54"/>
                    </a:lnTo>
                    <a:lnTo>
                      <a:pt x="12" y="30"/>
                    </a:lnTo>
                    <a:lnTo>
                      <a:pt x="54" y="6"/>
                    </a:lnTo>
                    <a:lnTo>
                      <a:pt x="144" y="0"/>
                    </a:lnTo>
                    <a:lnTo>
                      <a:pt x="162" y="24"/>
                    </a:lnTo>
                    <a:lnTo>
                      <a:pt x="228" y="12"/>
                    </a:lnTo>
                    <a:lnTo>
                      <a:pt x="306" y="66"/>
                    </a:lnTo>
                    <a:lnTo>
                      <a:pt x="312" y="72"/>
                    </a:lnTo>
                    <a:lnTo>
                      <a:pt x="312" y="7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5" name="Freeform 481"/>
              <p:cNvSpPr>
                <a:spLocks noChangeAspect="1"/>
              </p:cNvSpPr>
              <p:nvPr/>
            </p:nvSpPr>
            <p:spPr bwMode="auto">
              <a:xfrm>
                <a:off x="2457" y="1554"/>
                <a:ext cx="432" cy="288"/>
              </a:xfrm>
              <a:custGeom>
                <a:avLst/>
                <a:gdLst>
                  <a:gd name="T0" fmla="*/ 432 w 432"/>
                  <a:gd name="T1" fmla="*/ 204 h 288"/>
                  <a:gd name="T2" fmla="*/ 426 w 432"/>
                  <a:gd name="T3" fmla="*/ 210 h 288"/>
                  <a:gd name="T4" fmla="*/ 432 w 432"/>
                  <a:gd name="T5" fmla="*/ 234 h 288"/>
                  <a:gd name="T6" fmla="*/ 420 w 432"/>
                  <a:gd name="T7" fmla="*/ 264 h 288"/>
                  <a:gd name="T8" fmla="*/ 432 w 432"/>
                  <a:gd name="T9" fmla="*/ 288 h 288"/>
                  <a:gd name="T10" fmla="*/ 384 w 432"/>
                  <a:gd name="T11" fmla="*/ 258 h 288"/>
                  <a:gd name="T12" fmla="*/ 342 w 432"/>
                  <a:gd name="T13" fmla="*/ 264 h 288"/>
                  <a:gd name="T14" fmla="*/ 312 w 432"/>
                  <a:gd name="T15" fmla="*/ 246 h 288"/>
                  <a:gd name="T16" fmla="*/ 0 w 432"/>
                  <a:gd name="T17" fmla="*/ 228 h 288"/>
                  <a:gd name="T18" fmla="*/ 0 w 432"/>
                  <a:gd name="T19" fmla="*/ 186 h 288"/>
                  <a:gd name="T20" fmla="*/ 12 w 432"/>
                  <a:gd name="T21" fmla="*/ 72 h 288"/>
                  <a:gd name="T22" fmla="*/ 18 w 432"/>
                  <a:gd name="T23" fmla="*/ 0 h 288"/>
                  <a:gd name="T24" fmla="*/ 426 w 432"/>
                  <a:gd name="T25" fmla="*/ 18 h 288"/>
                  <a:gd name="T26" fmla="*/ 414 w 432"/>
                  <a:gd name="T27" fmla="*/ 42 h 288"/>
                  <a:gd name="T28" fmla="*/ 432 w 432"/>
                  <a:gd name="T29" fmla="*/ 66 h 288"/>
                  <a:gd name="T30" fmla="*/ 432 w 432"/>
                  <a:gd name="T31" fmla="*/ 180 h 288"/>
                  <a:gd name="T32" fmla="*/ 432 w 432"/>
                  <a:gd name="T33" fmla="*/ 204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2"/>
                  <a:gd name="T52" fmla="*/ 0 h 288"/>
                  <a:gd name="T53" fmla="*/ 432 w 432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2" h="288">
                    <a:moveTo>
                      <a:pt x="432" y="204"/>
                    </a:moveTo>
                    <a:lnTo>
                      <a:pt x="426" y="210"/>
                    </a:lnTo>
                    <a:lnTo>
                      <a:pt x="432" y="234"/>
                    </a:lnTo>
                    <a:lnTo>
                      <a:pt x="420" y="264"/>
                    </a:lnTo>
                    <a:lnTo>
                      <a:pt x="432" y="288"/>
                    </a:lnTo>
                    <a:lnTo>
                      <a:pt x="384" y="258"/>
                    </a:lnTo>
                    <a:lnTo>
                      <a:pt x="342" y="264"/>
                    </a:lnTo>
                    <a:lnTo>
                      <a:pt x="312" y="246"/>
                    </a:lnTo>
                    <a:lnTo>
                      <a:pt x="0" y="228"/>
                    </a:lnTo>
                    <a:lnTo>
                      <a:pt x="0" y="186"/>
                    </a:lnTo>
                    <a:lnTo>
                      <a:pt x="12" y="72"/>
                    </a:lnTo>
                    <a:lnTo>
                      <a:pt x="18" y="0"/>
                    </a:lnTo>
                    <a:lnTo>
                      <a:pt x="426" y="18"/>
                    </a:lnTo>
                    <a:lnTo>
                      <a:pt x="414" y="42"/>
                    </a:lnTo>
                    <a:lnTo>
                      <a:pt x="432" y="66"/>
                    </a:lnTo>
                    <a:lnTo>
                      <a:pt x="432" y="180"/>
                    </a:lnTo>
                    <a:lnTo>
                      <a:pt x="432" y="20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6" name="Freeform 482"/>
              <p:cNvSpPr>
                <a:spLocks noChangeAspect="1"/>
              </p:cNvSpPr>
              <p:nvPr/>
            </p:nvSpPr>
            <p:spPr bwMode="auto">
              <a:xfrm>
                <a:off x="2457" y="1554"/>
                <a:ext cx="432" cy="288"/>
              </a:xfrm>
              <a:custGeom>
                <a:avLst/>
                <a:gdLst>
                  <a:gd name="T0" fmla="*/ 432 w 432"/>
                  <a:gd name="T1" fmla="*/ 204 h 288"/>
                  <a:gd name="T2" fmla="*/ 426 w 432"/>
                  <a:gd name="T3" fmla="*/ 210 h 288"/>
                  <a:gd name="T4" fmla="*/ 432 w 432"/>
                  <a:gd name="T5" fmla="*/ 234 h 288"/>
                  <a:gd name="T6" fmla="*/ 420 w 432"/>
                  <a:gd name="T7" fmla="*/ 264 h 288"/>
                  <a:gd name="T8" fmla="*/ 432 w 432"/>
                  <a:gd name="T9" fmla="*/ 288 h 288"/>
                  <a:gd name="T10" fmla="*/ 384 w 432"/>
                  <a:gd name="T11" fmla="*/ 258 h 288"/>
                  <a:gd name="T12" fmla="*/ 342 w 432"/>
                  <a:gd name="T13" fmla="*/ 264 h 288"/>
                  <a:gd name="T14" fmla="*/ 312 w 432"/>
                  <a:gd name="T15" fmla="*/ 246 h 288"/>
                  <a:gd name="T16" fmla="*/ 0 w 432"/>
                  <a:gd name="T17" fmla="*/ 228 h 288"/>
                  <a:gd name="T18" fmla="*/ 0 w 432"/>
                  <a:gd name="T19" fmla="*/ 186 h 288"/>
                  <a:gd name="T20" fmla="*/ 12 w 432"/>
                  <a:gd name="T21" fmla="*/ 72 h 288"/>
                  <a:gd name="T22" fmla="*/ 18 w 432"/>
                  <a:gd name="T23" fmla="*/ 0 h 288"/>
                  <a:gd name="T24" fmla="*/ 426 w 432"/>
                  <a:gd name="T25" fmla="*/ 18 h 288"/>
                  <a:gd name="T26" fmla="*/ 414 w 432"/>
                  <a:gd name="T27" fmla="*/ 42 h 288"/>
                  <a:gd name="T28" fmla="*/ 432 w 432"/>
                  <a:gd name="T29" fmla="*/ 66 h 288"/>
                  <a:gd name="T30" fmla="*/ 432 w 432"/>
                  <a:gd name="T31" fmla="*/ 180 h 288"/>
                  <a:gd name="T32" fmla="*/ 432 w 432"/>
                  <a:gd name="T33" fmla="*/ 204 h 288"/>
                  <a:gd name="T34" fmla="*/ 432 w 432"/>
                  <a:gd name="T35" fmla="*/ 210 h 2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2"/>
                  <a:gd name="T55" fmla="*/ 0 h 288"/>
                  <a:gd name="T56" fmla="*/ 432 w 432"/>
                  <a:gd name="T57" fmla="*/ 288 h 2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2" h="288">
                    <a:moveTo>
                      <a:pt x="432" y="204"/>
                    </a:moveTo>
                    <a:lnTo>
                      <a:pt x="426" y="210"/>
                    </a:lnTo>
                    <a:lnTo>
                      <a:pt x="432" y="234"/>
                    </a:lnTo>
                    <a:lnTo>
                      <a:pt x="420" y="264"/>
                    </a:lnTo>
                    <a:lnTo>
                      <a:pt x="432" y="288"/>
                    </a:lnTo>
                    <a:lnTo>
                      <a:pt x="384" y="258"/>
                    </a:lnTo>
                    <a:lnTo>
                      <a:pt x="342" y="264"/>
                    </a:lnTo>
                    <a:lnTo>
                      <a:pt x="312" y="246"/>
                    </a:lnTo>
                    <a:lnTo>
                      <a:pt x="0" y="228"/>
                    </a:lnTo>
                    <a:lnTo>
                      <a:pt x="0" y="186"/>
                    </a:lnTo>
                    <a:lnTo>
                      <a:pt x="12" y="72"/>
                    </a:lnTo>
                    <a:lnTo>
                      <a:pt x="18" y="0"/>
                    </a:lnTo>
                    <a:lnTo>
                      <a:pt x="426" y="18"/>
                    </a:lnTo>
                    <a:lnTo>
                      <a:pt x="414" y="42"/>
                    </a:lnTo>
                    <a:lnTo>
                      <a:pt x="432" y="66"/>
                    </a:lnTo>
                    <a:lnTo>
                      <a:pt x="432" y="180"/>
                    </a:lnTo>
                    <a:lnTo>
                      <a:pt x="432" y="204"/>
                    </a:lnTo>
                    <a:lnTo>
                      <a:pt x="432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7" name="Freeform 483"/>
              <p:cNvSpPr>
                <a:spLocks noChangeAspect="1"/>
              </p:cNvSpPr>
              <p:nvPr/>
            </p:nvSpPr>
            <p:spPr bwMode="auto">
              <a:xfrm>
                <a:off x="3279" y="2232"/>
                <a:ext cx="522" cy="180"/>
              </a:xfrm>
              <a:custGeom>
                <a:avLst/>
                <a:gdLst>
                  <a:gd name="T0" fmla="*/ 522 w 522"/>
                  <a:gd name="T1" fmla="*/ 0 h 180"/>
                  <a:gd name="T2" fmla="*/ 522 w 522"/>
                  <a:gd name="T3" fmla="*/ 24 h 180"/>
                  <a:gd name="T4" fmla="*/ 504 w 522"/>
                  <a:gd name="T5" fmla="*/ 42 h 180"/>
                  <a:gd name="T6" fmla="*/ 474 w 522"/>
                  <a:gd name="T7" fmla="*/ 60 h 180"/>
                  <a:gd name="T8" fmla="*/ 468 w 522"/>
                  <a:gd name="T9" fmla="*/ 54 h 180"/>
                  <a:gd name="T10" fmla="*/ 450 w 522"/>
                  <a:gd name="T11" fmla="*/ 78 h 180"/>
                  <a:gd name="T12" fmla="*/ 402 w 522"/>
                  <a:gd name="T13" fmla="*/ 102 h 180"/>
                  <a:gd name="T14" fmla="*/ 390 w 522"/>
                  <a:gd name="T15" fmla="*/ 126 h 180"/>
                  <a:gd name="T16" fmla="*/ 372 w 522"/>
                  <a:gd name="T17" fmla="*/ 132 h 180"/>
                  <a:gd name="T18" fmla="*/ 372 w 522"/>
                  <a:gd name="T19" fmla="*/ 150 h 180"/>
                  <a:gd name="T20" fmla="*/ 294 w 522"/>
                  <a:gd name="T21" fmla="*/ 162 h 180"/>
                  <a:gd name="T22" fmla="*/ 132 w 522"/>
                  <a:gd name="T23" fmla="*/ 174 h 180"/>
                  <a:gd name="T24" fmla="*/ 0 w 522"/>
                  <a:gd name="T25" fmla="*/ 180 h 180"/>
                  <a:gd name="T26" fmla="*/ 12 w 522"/>
                  <a:gd name="T27" fmla="*/ 168 h 180"/>
                  <a:gd name="T28" fmla="*/ 0 w 522"/>
                  <a:gd name="T29" fmla="*/ 150 h 180"/>
                  <a:gd name="T30" fmla="*/ 18 w 522"/>
                  <a:gd name="T31" fmla="*/ 138 h 180"/>
                  <a:gd name="T32" fmla="*/ 18 w 522"/>
                  <a:gd name="T33" fmla="*/ 126 h 180"/>
                  <a:gd name="T34" fmla="*/ 30 w 522"/>
                  <a:gd name="T35" fmla="*/ 108 h 180"/>
                  <a:gd name="T36" fmla="*/ 30 w 522"/>
                  <a:gd name="T37" fmla="*/ 102 h 180"/>
                  <a:gd name="T38" fmla="*/ 36 w 522"/>
                  <a:gd name="T39" fmla="*/ 54 h 180"/>
                  <a:gd name="T40" fmla="*/ 42 w 522"/>
                  <a:gd name="T41" fmla="*/ 60 h 180"/>
                  <a:gd name="T42" fmla="*/ 126 w 522"/>
                  <a:gd name="T43" fmla="*/ 54 h 180"/>
                  <a:gd name="T44" fmla="*/ 126 w 522"/>
                  <a:gd name="T45" fmla="*/ 42 h 180"/>
                  <a:gd name="T46" fmla="*/ 402 w 522"/>
                  <a:gd name="T47" fmla="*/ 18 h 180"/>
                  <a:gd name="T48" fmla="*/ 522 w 522"/>
                  <a:gd name="T49" fmla="*/ 0 h 1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2"/>
                  <a:gd name="T76" fmla="*/ 0 h 180"/>
                  <a:gd name="T77" fmla="*/ 522 w 522"/>
                  <a:gd name="T78" fmla="*/ 180 h 1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2" h="180">
                    <a:moveTo>
                      <a:pt x="522" y="0"/>
                    </a:moveTo>
                    <a:lnTo>
                      <a:pt x="522" y="24"/>
                    </a:lnTo>
                    <a:lnTo>
                      <a:pt x="504" y="42"/>
                    </a:lnTo>
                    <a:lnTo>
                      <a:pt x="474" y="60"/>
                    </a:lnTo>
                    <a:lnTo>
                      <a:pt x="468" y="54"/>
                    </a:lnTo>
                    <a:lnTo>
                      <a:pt x="450" y="78"/>
                    </a:lnTo>
                    <a:lnTo>
                      <a:pt x="402" y="102"/>
                    </a:lnTo>
                    <a:lnTo>
                      <a:pt x="390" y="126"/>
                    </a:lnTo>
                    <a:lnTo>
                      <a:pt x="372" y="132"/>
                    </a:lnTo>
                    <a:lnTo>
                      <a:pt x="372" y="150"/>
                    </a:lnTo>
                    <a:lnTo>
                      <a:pt x="294" y="162"/>
                    </a:lnTo>
                    <a:lnTo>
                      <a:pt x="132" y="174"/>
                    </a:lnTo>
                    <a:lnTo>
                      <a:pt x="0" y="180"/>
                    </a:lnTo>
                    <a:lnTo>
                      <a:pt x="12" y="168"/>
                    </a:lnTo>
                    <a:lnTo>
                      <a:pt x="0" y="150"/>
                    </a:lnTo>
                    <a:lnTo>
                      <a:pt x="18" y="138"/>
                    </a:lnTo>
                    <a:lnTo>
                      <a:pt x="18" y="126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126" y="54"/>
                    </a:lnTo>
                    <a:lnTo>
                      <a:pt x="126" y="42"/>
                    </a:lnTo>
                    <a:lnTo>
                      <a:pt x="402" y="18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8" name="Freeform 484"/>
              <p:cNvSpPr>
                <a:spLocks noChangeAspect="1"/>
              </p:cNvSpPr>
              <p:nvPr/>
            </p:nvSpPr>
            <p:spPr bwMode="auto">
              <a:xfrm>
                <a:off x="3279" y="2232"/>
                <a:ext cx="522" cy="180"/>
              </a:xfrm>
              <a:custGeom>
                <a:avLst/>
                <a:gdLst>
                  <a:gd name="T0" fmla="*/ 522 w 522"/>
                  <a:gd name="T1" fmla="*/ 0 h 180"/>
                  <a:gd name="T2" fmla="*/ 522 w 522"/>
                  <a:gd name="T3" fmla="*/ 24 h 180"/>
                  <a:gd name="T4" fmla="*/ 504 w 522"/>
                  <a:gd name="T5" fmla="*/ 42 h 180"/>
                  <a:gd name="T6" fmla="*/ 474 w 522"/>
                  <a:gd name="T7" fmla="*/ 60 h 180"/>
                  <a:gd name="T8" fmla="*/ 468 w 522"/>
                  <a:gd name="T9" fmla="*/ 54 h 180"/>
                  <a:gd name="T10" fmla="*/ 450 w 522"/>
                  <a:gd name="T11" fmla="*/ 78 h 180"/>
                  <a:gd name="T12" fmla="*/ 402 w 522"/>
                  <a:gd name="T13" fmla="*/ 102 h 180"/>
                  <a:gd name="T14" fmla="*/ 390 w 522"/>
                  <a:gd name="T15" fmla="*/ 126 h 180"/>
                  <a:gd name="T16" fmla="*/ 372 w 522"/>
                  <a:gd name="T17" fmla="*/ 132 h 180"/>
                  <a:gd name="T18" fmla="*/ 372 w 522"/>
                  <a:gd name="T19" fmla="*/ 150 h 180"/>
                  <a:gd name="T20" fmla="*/ 294 w 522"/>
                  <a:gd name="T21" fmla="*/ 162 h 180"/>
                  <a:gd name="T22" fmla="*/ 132 w 522"/>
                  <a:gd name="T23" fmla="*/ 174 h 180"/>
                  <a:gd name="T24" fmla="*/ 0 w 522"/>
                  <a:gd name="T25" fmla="*/ 180 h 180"/>
                  <a:gd name="T26" fmla="*/ 12 w 522"/>
                  <a:gd name="T27" fmla="*/ 168 h 180"/>
                  <a:gd name="T28" fmla="*/ 0 w 522"/>
                  <a:gd name="T29" fmla="*/ 150 h 180"/>
                  <a:gd name="T30" fmla="*/ 18 w 522"/>
                  <a:gd name="T31" fmla="*/ 138 h 180"/>
                  <a:gd name="T32" fmla="*/ 18 w 522"/>
                  <a:gd name="T33" fmla="*/ 126 h 180"/>
                  <a:gd name="T34" fmla="*/ 30 w 522"/>
                  <a:gd name="T35" fmla="*/ 108 h 180"/>
                  <a:gd name="T36" fmla="*/ 30 w 522"/>
                  <a:gd name="T37" fmla="*/ 102 h 180"/>
                  <a:gd name="T38" fmla="*/ 36 w 522"/>
                  <a:gd name="T39" fmla="*/ 54 h 180"/>
                  <a:gd name="T40" fmla="*/ 42 w 522"/>
                  <a:gd name="T41" fmla="*/ 60 h 180"/>
                  <a:gd name="T42" fmla="*/ 126 w 522"/>
                  <a:gd name="T43" fmla="*/ 54 h 180"/>
                  <a:gd name="T44" fmla="*/ 126 w 522"/>
                  <a:gd name="T45" fmla="*/ 42 h 180"/>
                  <a:gd name="T46" fmla="*/ 402 w 522"/>
                  <a:gd name="T47" fmla="*/ 18 h 180"/>
                  <a:gd name="T48" fmla="*/ 522 w 522"/>
                  <a:gd name="T49" fmla="*/ 0 h 180"/>
                  <a:gd name="T50" fmla="*/ 522 w 522"/>
                  <a:gd name="T51" fmla="*/ 6 h 1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2"/>
                  <a:gd name="T79" fmla="*/ 0 h 180"/>
                  <a:gd name="T80" fmla="*/ 522 w 522"/>
                  <a:gd name="T81" fmla="*/ 180 h 1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2" h="180">
                    <a:moveTo>
                      <a:pt x="522" y="0"/>
                    </a:moveTo>
                    <a:lnTo>
                      <a:pt x="522" y="24"/>
                    </a:lnTo>
                    <a:lnTo>
                      <a:pt x="504" y="42"/>
                    </a:lnTo>
                    <a:lnTo>
                      <a:pt x="474" y="60"/>
                    </a:lnTo>
                    <a:lnTo>
                      <a:pt x="468" y="54"/>
                    </a:lnTo>
                    <a:lnTo>
                      <a:pt x="450" y="78"/>
                    </a:lnTo>
                    <a:lnTo>
                      <a:pt x="402" y="102"/>
                    </a:lnTo>
                    <a:lnTo>
                      <a:pt x="390" y="126"/>
                    </a:lnTo>
                    <a:lnTo>
                      <a:pt x="372" y="132"/>
                    </a:lnTo>
                    <a:lnTo>
                      <a:pt x="372" y="150"/>
                    </a:lnTo>
                    <a:lnTo>
                      <a:pt x="294" y="162"/>
                    </a:lnTo>
                    <a:lnTo>
                      <a:pt x="132" y="174"/>
                    </a:lnTo>
                    <a:lnTo>
                      <a:pt x="0" y="180"/>
                    </a:lnTo>
                    <a:lnTo>
                      <a:pt x="12" y="168"/>
                    </a:lnTo>
                    <a:lnTo>
                      <a:pt x="0" y="150"/>
                    </a:lnTo>
                    <a:lnTo>
                      <a:pt x="18" y="138"/>
                    </a:lnTo>
                    <a:lnTo>
                      <a:pt x="18" y="126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36" y="54"/>
                    </a:lnTo>
                    <a:lnTo>
                      <a:pt x="42" y="60"/>
                    </a:lnTo>
                    <a:lnTo>
                      <a:pt x="126" y="54"/>
                    </a:lnTo>
                    <a:lnTo>
                      <a:pt x="126" y="42"/>
                    </a:lnTo>
                    <a:lnTo>
                      <a:pt x="402" y="18"/>
                    </a:lnTo>
                    <a:lnTo>
                      <a:pt x="522" y="0"/>
                    </a:lnTo>
                    <a:lnTo>
                      <a:pt x="522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09" name="Freeform 485"/>
              <p:cNvSpPr>
                <a:spLocks noChangeAspect="1"/>
              </p:cNvSpPr>
              <p:nvPr/>
            </p:nvSpPr>
            <p:spPr bwMode="auto">
              <a:xfrm>
                <a:off x="2211" y="2292"/>
                <a:ext cx="864" cy="834"/>
              </a:xfrm>
              <a:custGeom>
                <a:avLst/>
                <a:gdLst>
                  <a:gd name="T0" fmla="*/ 828 w 864"/>
                  <a:gd name="T1" fmla="*/ 246 h 834"/>
                  <a:gd name="T2" fmla="*/ 864 w 864"/>
                  <a:gd name="T3" fmla="*/ 438 h 834"/>
                  <a:gd name="T4" fmla="*/ 858 w 864"/>
                  <a:gd name="T5" fmla="*/ 516 h 834"/>
                  <a:gd name="T6" fmla="*/ 846 w 864"/>
                  <a:gd name="T7" fmla="*/ 540 h 834"/>
                  <a:gd name="T8" fmla="*/ 804 w 864"/>
                  <a:gd name="T9" fmla="*/ 558 h 834"/>
                  <a:gd name="T10" fmla="*/ 792 w 864"/>
                  <a:gd name="T11" fmla="*/ 534 h 834"/>
                  <a:gd name="T12" fmla="*/ 768 w 864"/>
                  <a:gd name="T13" fmla="*/ 540 h 834"/>
                  <a:gd name="T14" fmla="*/ 756 w 864"/>
                  <a:gd name="T15" fmla="*/ 582 h 834"/>
                  <a:gd name="T16" fmla="*/ 678 w 864"/>
                  <a:gd name="T17" fmla="*/ 648 h 834"/>
                  <a:gd name="T18" fmla="*/ 684 w 864"/>
                  <a:gd name="T19" fmla="*/ 630 h 834"/>
                  <a:gd name="T20" fmla="*/ 678 w 864"/>
                  <a:gd name="T21" fmla="*/ 630 h 834"/>
                  <a:gd name="T22" fmla="*/ 666 w 864"/>
                  <a:gd name="T23" fmla="*/ 630 h 834"/>
                  <a:gd name="T24" fmla="*/ 660 w 864"/>
                  <a:gd name="T25" fmla="*/ 642 h 834"/>
                  <a:gd name="T26" fmla="*/ 654 w 864"/>
                  <a:gd name="T27" fmla="*/ 654 h 834"/>
                  <a:gd name="T28" fmla="*/ 642 w 864"/>
                  <a:gd name="T29" fmla="*/ 660 h 834"/>
                  <a:gd name="T30" fmla="*/ 636 w 864"/>
                  <a:gd name="T31" fmla="*/ 654 h 834"/>
                  <a:gd name="T32" fmla="*/ 624 w 864"/>
                  <a:gd name="T33" fmla="*/ 684 h 834"/>
                  <a:gd name="T34" fmla="*/ 606 w 864"/>
                  <a:gd name="T35" fmla="*/ 690 h 834"/>
                  <a:gd name="T36" fmla="*/ 612 w 864"/>
                  <a:gd name="T37" fmla="*/ 702 h 834"/>
                  <a:gd name="T38" fmla="*/ 594 w 864"/>
                  <a:gd name="T39" fmla="*/ 732 h 834"/>
                  <a:gd name="T40" fmla="*/ 588 w 864"/>
                  <a:gd name="T41" fmla="*/ 732 h 834"/>
                  <a:gd name="T42" fmla="*/ 576 w 864"/>
                  <a:gd name="T43" fmla="*/ 732 h 834"/>
                  <a:gd name="T44" fmla="*/ 594 w 864"/>
                  <a:gd name="T45" fmla="*/ 768 h 834"/>
                  <a:gd name="T46" fmla="*/ 546 w 864"/>
                  <a:gd name="T47" fmla="*/ 828 h 834"/>
                  <a:gd name="T48" fmla="*/ 462 w 864"/>
                  <a:gd name="T49" fmla="*/ 750 h 834"/>
                  <a:gd name="T50" fmla="*/ 408 w 864"/>
                  <a:gd name="T51" fmla="*/ 654 h 834"/>
                  <a:gd name="T52" fmla="*/ 336 w 864"/>
                  <a:gd name="T53" fmla="*/ 534 h 834"/>
                  <a:gd name="T54" fmla="*/ 252 w 864"/>
                  <a:gd name="T55" fmla="*/ 528 h 834"/>
                  <a:gd name="T56" fmla="*/ 216 w 864"/>
                  <a:gd name="T57" fmla="*/ 582 h 834"/>
                  <a:gd name="T58" fmla="*/ 126 w 864"/>
                  <a:gd name="T59" fmla="*/ 528 h 834"/>
                  <a:gd name="T60" fmla="*/ 6 w 864"/>
                  <a:gd name="T61" fmla="*/ 342 h 834"/>
                  <a:gd name="T62" fmla="*/ 234 w 864"/>
                  <a:gd name="T63" fmla="*/ 348 h 834"/>
                  <a:gd name="T64" fmla="*/ 456 w 864"/>
                  <a:gd name="T65" fmla="*/ 12 h 834"/>
                  <a:gd name="T66" fmla="*/ 468 w 864"/>
                  <a:gd name="T67" fmla="*/ 174 h 834"/>
                  <a:gd name="T68" fmla="*/ 498 w 864"/>
                  <a:gd name="T69" fmla="*/ 192 h 834"/>
                  <a:gd name="T70" fmla="*/ 564 w 864"/>
                  <a:gd name="T71" fmla="*/ 198 h 834"/>
                  <a:gd name="T72" fmla="*/ 594 w 864"/>
                  <a:gd name="T73" fmla="*/ 210 h 834"/>
                  <a:gd name="T74" fmla="*/ 624 w 864"/>
                  <a:gd name="T75" fmla="*/ 216 h 834"/>
                  <a:gd name="T76" fmla="*/ 642 w 864"/>
                  <a:gd name="T77" fmla="*/ 216 h 834"/>
                  <a:gd name="T78" fmla="*/ 660 w 864"/>
                  <a:gd name="T79" fmla="*/ 216 h 834"/>
                  <a:gd name="T80" fmla="*/ 750 w 864"/>
                  <a:gd name="T81" fmla="*/ 210 h 834"/>
                  <a:gd name="T82" fmla="*/ 798 w 864"/>
                  <a:gd name="T83" fmla="*/ 234 h 8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64"/>
                  <a:gd name="T127" fmla="*/ 0 h 834"/>
                  <a:gd name="T128" fmla="*/ 864 w 864"/>
                  <a:gd name="T129" fmla="*/ 834 h 8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64" h="834">
                    <a:moveTo>
                      <a:pt x="798" y="234"/>
                    </a:moveTo>
                    <a:lnTo>
                      <a:pt x="828" y="246"/>
                    </a:lnTo>
                    <a:lnTo>
                      <a:pt x="828" y="366"/>
                    </a:lnTo>
                    <a:lnTo>
                      <a:pt x="864" y="438"/>
                    </a:lnTo>
                    <a:lnTo>
                      <a:pt x="852" y="474"/>
                    </a:lnTo>
                    <a:lnTo>
                      <a:pt x="858" y="516"/>
                    </a:lnTo>
                    <a:lnTo>
                      <a:pt x="840" y="534"/>
                    </a:lnTo>
                    <a:lnTo>
                      <a:pt x="846" y="540"/>
                    </a:lnTo>
                    <a:lnTo>
                      <a:pt x="786" y="570"/>
                    </a:lnTo>
                    <a:lnTo>
                      <a:pt x="804" y="558"/>
                    </a:lnTo>
                    <a:lnTo>
                      <a:pt x="786" y="558"/>
                    </a:lnTo>
                    <a:lnTo>
                      <a:pt x="792" y="534"/>
                    </a:lnTo>
                    <a:lnTo>
                      <a:pt x="774" y="546"/>
                    </a:lnTo>
                    <a:lnTo>
                      <a:pt x="768" y="540"/>
                    </a:lnTo>
                    <a:lnTo>
                      <a:pt x="774" y="576"/>
                    </a:lnTo>
                    <a:lnTo>
                      <a:pt x="756" y="582"/>
                    </a:lnTo>
                    <a:lnTo>
                      <a:pt x="756" y="600"/>
                    </a:lnTo>
                    <a:lnTo>
                      <a:pt x="678" y="648"/>
                    </a:lnTo>
                    <a:lnTo>
                      <a:pt x="720" y="618"/>
                    </a:lnTo>
                    <a:lnTo>
                      <a:pt x="684" y="630"/>
                    </a:lnTo>
                    <a:lnTo>
                      <a:pt x="684" y="618"/>
                    </a:lnTo>
                    <a:lnTo>
                      <a:pt x="678" y="630"/>
                    </a:lnTo>
                    <a:lnTo>
                      <a:pt x="672" y="624"/>
                    </a:lnTo>
                    <a:lnTo>
                      <a:pt x="666" y="630"/>
                    </a:lnTo>
                    <a:lnTo>
                      <a:pt x="654" y="624"/>
                    </a:lnTo>
                    <a:lnTo>
                      <a:pt x="660" y="642"/>
                    </a:lnTo>
                    <a:lnTo>
                      <a:pt x="672" y="642"/>
                    </a:lnTo>
                    <a:lnTo>
                      <a:pt x="654" y="654"/>
                    </a:lnTo>
                    <a:lnTo>
                      <a:pt x="642" y="636"/>
                    </a:lnTo>
                    <a:lnTo>
                      <a:pt x="642" y="660"/>
                    </a:lnTo>
                    <a:lnTo>
                      <a:pt x="636" y="666"/>
                    </a:lnTo>
                    <a:lnTo>
                      <a:pt x="636" y="654"/>
                    </a:lnTo>
                    <a:lnTo>
                      <a:pt x="612" y="672"/>
                    </a:lnTo>
                    <a:lnTo>
                      <a:pt x="624" y="684"/>
                    </a:lnTo>
                    <a:lnTo>
                      <a:pt x="594" y="684"/>
                    </a:lnTo>
                    <a:lnTo>
                      <a:pt x="606" y="690"/>
                    </a:lnTo>
                    <a:lnTo>
                      <a:pt x="606" y="702"/>
                    </a:lnTo>
                    <a:lnTo>
                      <a:pt x="612" y="702"/>
                    </a:lnTo>
                    <a:lnTo>
                      <a:pt x="600" y="732"/>
                    </a:lnTo>
                    <a:lnTo>
                      <a:pt x="594" y="732"/>
                    </a:lnTo>
                    <a:lnTo>
                      <a:pt x="594" y="720"/>
                    </a:lnTo>
                    <a:lnTo>
                      <a:pt x="588" y="732"/>
                    </a:lnTo>
                    <a:lnTo>
                      <a:pt x="576" y="720"/>
                    </a:lnTo>
                    <a:lnTo>
                      <a:pt x="576" y="732"/>
                    </a:lnTo>
                    <a:lnTo>
                      <a:pt x="600" y="732"/>
                    </a:lnTo>
                    <a:lnTo>
                      <a:pt x="594" y="768"/>
                    </a:lnTo>
                    <a:lnTo>
                      <a:pt x="618" y="834"/>
                    </a:lnTo>
                    <a:lnTo>
                      <a:pt x="546" y="828"/>
                    </a:lnTo>
                    <a:lnTo>
                      <a:pt x="480" y="798"/>
                    </a:lnTo>
                    <a:lnTo>
                      <a:pt x="462" y="750"/>
                    </a:lnTo>
                    <a:lnTo>
                      <a:pt x="456" y="702"/>
                    </a:lnTo>
                    <a:lnTo>
                      <a:pt x="408" y="654"/>
                    </a:lnTo>
                    <a:lnTo>
                      <a:pt x="372" y="570"/>
                    </a:lnTo>
                    <a:lnTo>
                      <a:pt x="336" y="534"/>
                    </a:lnTo>
                    <a:lnTo>
                      <a:pt x="276" y="516"/>
                    </a:lnTo>
                    <a:lnTo>
                      <a:pt x="252" y="528"/>
                    </a:lnTo>
                    <a:lnTo>
                      <a:pt x="234" y="564"/>
                    </a:lnTo>
                    <a:lnTo>
                      <a:pt x="216" y="582"/>
                    </a:lnTo>
                    <a:lnTo>
                      <a:pt x="198" y="576"/>
                    </a:lnTo>
                    <a:lnTo>
                      <a:pt x="126" y="528"/>
                    </a:lnTo>
                    <a:lnTo>
                      <a:pt x="108" y="450"/>
                    </a:lnTo>
                    <a:lnTo>
                      <a:pt x="6" y="342"/>
                    </a:lnTo>
                    <a:lnTo>
                      <a:pt x="0" y="330"/>
                    </a:lnTo>
                    <a:lnTo>
                      <a:pt x="234" y="348"/>
                    </a:lnTo>
                    <a:lnTo>
                      <a:pt x="264" y="0"/>
                    </a:lnTo>
                    <a:lnTo>
                      <a:pt x="456" y="12"/>
                    </a:lnTo>
                    <a:lnTo>
                      <a:pt x="444" y="162"/>
                    </a:lnTo>
                    <a:lnTo>
                      <a:pt x="468" y="174"/>
                    </a:lnTo>
                    <a:lnTo>
                      <a:pt x="486" y="174"/>
                    </a:lnTo>
                    <a:lnTo>
                      <a:pt x="498" y="192"/>
                    </a:lnTo>
                    <a:lnTo>
                      <a:pt x="540" y="204"/>
                    </a:lnTo>
                    <a:lnTo>
                      <a:pt x="564" y="198"/>
                    </a:lnTo>
                    <a:lnTo>
                      <a:pt x="582" y="222"/>
                    </a:lnTo>
                    <a:lnTo>
                      <a:pt x="594" y="210"/>
                    </a:lnTo>
                    <a:lnTo>
                      <a:pt x="612" y="228"/>
                    </a:lnTo>
                    <a:lnTo>
                      <a:pt x="624" y="216"/>
                    </a:lnTo>
                    <a:lnTo>
                      <a:pt x="630" y="234"/>
                    </a:lnTo>
                    <a:lnTo>
                      <a:pt x="642" y="216"/>
                    </a:lnTo>
                    <a:lnTo>
                      <a:pt x="648" y="222"/>
                    </a:lnTo>
                    <a:lnTo>
                      <a:pt x="660" y="216"/>
                    </a:lnTo>
                    <a:lnTo>
                      <a:pt x="678" y="234"/>
                    </a:lnTo>
                    <a:lnTo>
                      <a:pt x="750" y="210"/>
                    </a:lnTo>
                    <a:lnTo>
                      <a:pt x="798" y="240"/>
                    </a:lnTo>
                    <a:lnTo>
                      <a:pt x="798" y="234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0" name="Freeform 486"/>
              <p:cNvSpPr>
                <a:spLocks noChangeAspect="1"/>
              </p:cNvSpPr>
              <p:nvPr/>
            </p:nvSpPr>
            <p:spPr bwMode="auto">
              <a:xfrm>
                <a:off x="2211" y="2292"/>
                <a:ext cx="864" cy="834"/>
              </a:xfrm>
              <a:custGeom>
                <a:avLst/>
                <a:gdLst>
                  <a:gd name="T0" fmla="*/ 828 w 864"/>
                  <a:gd name="T1" fmla="*/ 246 h 834"/>
                  <a:gd name="T2" fmla="*/ 864 w 864"/>
                  <a:gd name="T3" fmla="*/ 438 h 834"/>
                  <a:gd name="T4" fmla="*/ 858 w 864"/>
                  <a:gd name="T5" fmla="*/ 516 h 834"/>
                  <a:gd name="T6" fmla="*/ 846 w 864"/>
                  <a:gd name="T7" fmla="*/ 540 h 834"/>
                  <a:gd name="T8" fmla="*/ 804 w 864"/>
                  <a:gd name="T9" fmla="*/ 558 h 834"/>
                  <a:gd name="T10" fmla="*/ 792 w 864"/>
                  <a:gd name="T11" fmla="*/ 534 h 834"/>
                  <a:gd name="T12" fmla="*/ 768 w 864"/>
                  <a:gd name="T13" fmla="*/ 540 h 834"/>
                  <a:gd name="T14" fmla="*/ 756 w 864"/>
                  <a:gd name="T15" fmla="*/ 582 h 834"/>
                  <a:gd name="T16" fmla="*/ 678 w 864"/>
                  <a:gd name="T17" fmla="*/ 648 h 834"/>
                  <a:gd name="T18" fmla="*/ 684 w 864"/>
                  <a:gd name="T19" fmla="*/ 630 h 834"/>
                  <a:gd name="T20" fmla="*/ 678 w 864"/>
                  <a:gd name="T21" fmla="*/ 630 h 834"/>
                  <a:gd name="T22" fmla="*/ 666 w 864"/>
                  <a:gd name="T23" fmla="*/ 630 h 834"/>
                  <a:gd name="T24" fmla="*/ 660 w 864"/>
                  <a:gd name="T25" fmla="*/ 642 h 834"/>
                  <a:gd name="T26" fmla="*/ 654 w 864"/>
                  <a:gd name="T27" fmla="*/ 654 h 834"/>
                  <a:gd name="T28" fmla="*/ 642 w 864"/>
                  <a:gd name="T29" fmla="*/ 660 h 834"/>
                  <a:gd name="T30" fmla="*/ 636 w 864"/>
                  <a:gd name="T31" fmla="*/ 654 h 834"/>
                  <a:gd name="T32" fmla="*/ 624 w 864"/>
                  <a:gd name="T33" fmla="*/ 684 h 834"/>
                  <a:gd name="T34" fmla="*/ 606 w 864"/>
                  <a:gd name="T35" fmla="*/ 690 h 834"/>
                  <a:gd name="T36" fmla="*/ 612 w 864"/>
                  <a:gd name="T37" fmla="*/ 702 h 834"/>
                  <a:gd name="T38" fmla="*/ 594 w 864"/>
                  <a:gd name="T39" fmla="*/ 732 h 834"/>
                  <a:gd name="T40" fmla="*/ 588 w 864"/>
                  <a:gd name="T41" fmla="*/ 732 h 834"/>
                  <a:gd name="T42" fmla="*/ 576 w 864"/>
                  <a:gd name="T43" fmla="*/ 732 h 834"/>
                  <a:gd name="T44" fmla="*/ 594 w 864"/>
                  <a:gd name="T45" fmla="*/ 768 h 834"/>
                  <a:gd name="T46" fmla="*/ 546 w 864"/>
                  <a:gd name="T47" fmla="*/ 828 h 834"/>
                  <a:gd name="T48" fmla="*/ 462 w 864"/>
                  <a:gd name="T49" fmla="*/ 750 h 834"/>
                  <a:gd name="T50" fmla="*/ 408 w 864"/>
                  <a:gd name="T51" fmla="*/ 654 h 834"/>
                  <a:gd name="T52" fmla="*/ 336 w 864"/>
                  <a:gd name="T53" fmla="*/ 534 h 834"/>
                  <a:gd name="T54" fmla="*/ 252 w 864"/>
                  <a:gd name="T55" fmla="*/ 528 h 834"/>
                  <a:gd name="T56" fmla="*/ 216 w 864"/>
                  <a:gd name="T57" fmla="*/ 582 h 834"/>
                  <a:gd name="T58" fmla="*/ 126 w 864"/>
                  <a:gd name="T59" fmla="*/ 528 h 834"/>
                  <a:gd name="T60" fmla="*/ 6 w 864"/>
                  <a:gd name="T61" fmla="*/ 342 h 834"/>
                  <a:gd name="T62" fmla="*/ 234 w 864"/>
                  <a:gd name="T63" fmla="*/ 348 h 834"/>
                  <a:gd name="T64" fmla="*/ 456 w 864"/>
                  <a:gd name="T65" fmla="*/ 12 h 834"/>
                  <a:gd name="T66" fmla="*/ 468 w 864"/>
                  <a:gd name="T67" fmla="*/ 174 h 834"/>
                  <a:gd name="T68" fmla="*/ 498 w 864"/>
                  <a:gd name="T69" fmla="*/ 192 h 834"/>
                  <a:gd name="T70" fmla="*/ 564 w 864"/>
                  <a:gd name="T71" fmla="*/ 198 h 834"/>
                  <a:gd name="T72" fmla="*/ 594 w 864"/>
                  <a:gd name="T73" fmla="*/ 210 h 834"/>
                  <a:gd name="T74" fmla="*/ 624 w 864"/>
                  <a:gd name="T75" fmla="*/ 216 h 834"/>
                  <a:gd name="T76" fmla="*/ 642 w 864"/>
                  <a:gd name="T77" fmla="*/ 216 h 834"/>
                  <a:gd name="T78" fmla="*/ 660 w 864"/>
                  <a:gd name="T79" fmla="*/ 216 h 834"/>
                  <a:gd name="T80" fmla="*/ 750 w 864"/>
                  <a:gd name="T81" fmla="*/ 210 h 834"/>
                  <a:gd name="T82" fmla="*/ 798 w 864"/>
                  <a:gd name="T83" fmla="*/ 234 h 8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64"/>
                  <a:gd name="T127" fmla="*/ 0 h 834"/>
                  <a:gd name="T128" fmla="*/ 864 w 864"/>
                  <a:gd name="T129" fmla="*/ 834 h 8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64" h="834">
                    <a:moveTo>
                      <a:pt x="798" y="234"/>
                    </a:moveTo>
                    <a:lnTo>
                      <a:pt x="828" y="246"/>
                    </a:lnTo>
                    <a:lnTo>
                      <a:pt x="828" y="366"/>
                    </a:lnTo>
                    <a:lnTo>
                      <a:pt x="864" y="438"/>
                    </a:lnTo>
                    <a:lnTo>
                      <a:pt x="852" y="474"/>
                    </a:lnTo>
                    <a:lnTo>
                      <a:pt x="858" y="516"/>
                    </a:lnTo>
                    <a:lnTo>
                      <a:pt x="840" y="534"/>
                    </a:lnTo>
                    <a:lnTo>
                      <a:pt x="846" y="540"/>
                    </a:lnTo>
                    <a:lnTo>
                      <a:pt x="786" y="570"/>
                    </a:lnTo>
                    <a:lnTo>
                      <a:pt x="804" y="558"/>
                    </a:lnTo>
                    <a:lnTo>
                      <a:pt x="786" y="558"/>
                    </a:lnTo>
                    <a:lnTo>
                      <a:pt x="792" y="534"/>
                    </a:lnTo>
                    <a:lnTo>
                      <a:pt x="774" y="546"/>
                    </a:lnTo>
                    <a:lnTo>
                      <a:pt x="768" y="540"/>
                    </a:lnTo>
                    <a:lnTo>
                      <a:pt x="774" y="576"/>
                    </a:lnTo>
                    <a:lnTo>
                      <a:pt x="756" y="582"/>
                    </a:lnTo>
                    <a:lnTo>
                      <a:pt x="756" y="600"/>
                    </a:lnTo>
                    <a:lnTo>
                      <a:pt x="678" y="648"/>
                    </a:lnTo>
                    <a:lnTo>
                      <a:pt x="720" y="618"/>
                    </a:lnTo>
                    <a:lnTo>
                      <a:pt x="684" y="630"/>
                    </a:lnTo>
                    <a:lnTo>
                      <a:pt x="684" y="618"/>
                    </a:lnTo>
                    <a:lnTo>
                      <a:pt x="678" y="630"/>
                    </a:lnTo>
                    <a:lnTo>
                      <a:pt x="672" y="624"/>
                    </a:lnTo>
                    <a:lnTo>
                      <a:pt x="666" y="630"/>
                    </a:lnTo>
                    <a:lnTo>
                      <a:pt x="654" y="624"/>
                    </a:lnTo>
                    <a:lnTo>
                      <a:pt x="660" y="642"/>
                    </a:lnTo>
                    <a:lnTo>
                      <a:pt x="672" y="642"/>
                    </a:lnTo>
                    <a:lnTo>
                      <a:pt x="654" y="654"/>
                    </a:lnTo>
                    <a:lnTo>
                      <a:pt x="642" y="636"/>
                    </a:lnTo>
                    <a:lnTo>
                      <a:pt x="642" y="660"/>
                    </a:lnTo>
                    <a:lnTo>
                      <a:pt x="636" y="666"/>
                    </a:lnTo>
                    <a:lnTo>
                      <a:pt x="636" y="654"/>
                    </a:lnTo>
                    <a:lnTo>
                      <a:pt x="612" y="672"/>
                    </a:lnTo>
                    <a:lnTo>
                      <a:pt x="624" y="684"/>
                    </a:lnTo>
                    <a:lnTo>
                      <a:pt x="594" y="684"/>
                    </a:lnTo>
                    <a:lnTo>
                      <a:pt x="606" y="690"/>
                    </a:lnTo>
                    <a:lnTo>
                      <a:pt x="606" y="702"/>
                    </a:lnTo>
                    <a:lnTo>
                      <a:pt x="612" y="702"/>
                    </a:lnTo>
                    <a:lnTo>
                      <a:pt x="600" y="732"/>
                    </a:lnTo>
                    <a:lnTo>
                      <a:pt x="594" y="732"/>
                    </a:lnTo>
                    <a:lnTo>
                      <a:pt x="594" y="720"/>
                    </a:lnTo>
                    <a:lnTo>
                      <a:pt x="588" y="732"/>
                    </a:lnTo>
                    <a:lnTo>
                      <a:pt x="576" y="720"/>
                    </a:lnTo>
                    <a:lnTo>
                      <a:pt x="576" y="732"/>
                    </a:lnTo>
                    <a:lnTo>
                      <a:pt x="600" y="732"/>
                    </a:lnTo>
                    <a:lnTo>
                      <a:pt x="594" y="768"/>
                    </a:lnTo>
                    <a:lnTo>
                      <a:pt x="618" y="834"/>
                    </a:lnTo>
                    <a:lnTo>
                      <a:pt x="546" y="828"/>
                    </a:lnTo>
                    <a:lnTo>
                      <a:pt x="480" y="798"/>
                    </a:lnTo>
                    <a:lnTo>
                      <a:pt x="462" y="750"/>
                    </a:lnTo>
                    <a:lnTo>
                      <a:pt x="456" y="702"/>
                    </a:lnTo>
                    <a:lnTo>
                      <a:pt x="408" y="654"/>
                    </a:lnTo>
                    <a:lnTo>
                      <a:pt x="372" y="570"/>
                    </a:lnTo>
                    <a:lnTo>
                      <a:pt x="336" y="534"/>
                    </a:lnTo>
                    <a:lnTo>
                      <a:pt x="276" y="516"/>
                    </a:lnTo>
                    <a:lnTo>
                      <a:pt x="252" y="528"/>
                    </a:lnTo>
                    <a:lnTo>
                      <a:pt x="234" y="564"/>
                    </a:lnTo>
                    <a:lnTo>
                      <a:pt x="216" y="582"/>
                    </a:lnTo>
                    <a:lnTo>
                      <a:pt x="198" y="576"/>
                    </a:lnTo>
                    <a:lnTo>
                      <a:pt x="126" y="528"/>
                    </a:lnTo>
                    <a:lnTo>
                      <a:pt x="108" y="450"/>
                    </a:lnTo>
                    <a:lnTo>
                      <a:pt x="6" y="342"/>
                    </a:lnTo>
                    <a:lnTo>
                      <a:pt x="0" y="330"/>
                    </a:lnTo>
                    <a:lnTo>
                      <a:pt x="234" y="348"/>
                    </a:lnTo>
                    <a:lnTo>
                      <a:pt x="264" y="0"/>
                    </a:lnTo>
                    <a:lnTo>
                      <a:pt x="456" y="12"/>
                    </a:lnTo>
                    <a:lnTo>
                      <a:pt x="444" y="162"/>
                    </a:lnTo>
                    <a:lnTo>
                      <a:pt x="468" y="174"/>
                    </a:lnTo>
                    <a:lnTo>
                      <a:pt x="486" y="174"/>
                    </a:lnTo>
                    <a:lnTo>
                      <a:pt x="498" y="192"/>
                    </a:lnTo>
                    <a:lnTo>
                      <a:pt x="540" y="204"/>
                    </a:lnTo>
                    <a:lnTo>
                      <a:pt x="564" y="198"/>
                    </a:lnTo>
                    <a:lnTo>
                      <a:pt x="582" y="222"/>
                    </a:lnTo>
                    <a:lnTo>
                      <a:pt x="594" y="210"/>
                    </a:lnTo>
                    <a:lnTo>
                      <a:pt x="612" y="228"/>
                    </a:lnTo>
                    <a:lnTo>
                      <a:pt x="624" y="216"/>
                    </a:lnTo>
                    <a:lnTo>
                      <a:pt x="630" y="234"/>
                    </a:lnTo>
                    <a:lnTo>
                      <a:pt x="642" y="216"/>
                    </a:lnTo>
                    <a:lnTo>
                      <a:pt x="648" y="222"/>
                    </a:lnTo>
                    <a:lnTo>
                      <a:pt x="660" y="216"/>
                    </a:lnTo>
                    <a:lnTo>
                      <a:pt x="678" y="234"/>
                    </a:lnTo>
                    <a:lnTo>
                      <a:pt x="750" y="210"/>
                    </a:lnTo>
                    <a:lnTo>
                      <a:pt x="798" y="240"/>
                    </a:lnTo>
                    <a:lnTo>
                      <a:pt x="798" y="234"/>
                    </a:lnTo>
                    <a:lnTo>
                      <a:pt x="798" y="24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1" name="Freeform 487"/>
              <p:cNvSpPr>
                <a:spLocks noChangeAspect="1"/>
              </p:cNvSpPr>
              <p:nvPr/>
            </p:nvSpPr>
            <p:spPr bwMode="auto">
              <a:xfrm>
                <a:off x="1803" y="1776"/>
                <a:ext cx="348" cy="438"/>
              </a:xfrm>
              <a:custGeom>
                <a:avLst/>
                <a:gdLst>
                  <a:gd name="T0" fmla="*/ 306 w 348"/>
                  <a:gd name="T1" fmla="*/ 438 h 438"/>
                  <a:gd name="T2" fmla="*/ 0 w 348"/>
                  <a:gd name="T3" fmla="*/ 384 h 438"/>
                  <a:gd name="T4" fmla="*/ 78 w 348"/>
                  <a:gd name="T5" fmla="*/ 0 h 438"/>
                  <a:gd name="T6" fmla="*/ 132 w 348"/>
                  <a:gd name="T7" fmla="*/ 12 h 438"/>
                  <a:gd name="T8" fmla="*/ 246 w 348"/>
                  <a:gd name="T9" fmla="*/ 30 h 438"/>
                  <a:gd name="T10" fmla="*/ 234 w 348"/>
                  <a:gd name="T11" fmla="*/ 108 h 438"/>
                  <a:gd name="T12" fmla="*/ 348 w 348"/>
                  <a:gd name="T13" fmla="*/ 126 h 438"/>
                  <a:gd name="T14" fmla="*/ 312 w 348"/>
                  <a:gd name="T15" fmla="*/ 390 h 438"/>
                  <a:gd name="T16" fmla="*/ 306 w 348"/>
                  <a:gd name="T17" fmla="*/ 438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8"/>
                  <a:gd name="T28" fmla="*/ 0 h 438"/>
                  <a:gd name="T29" fmla="*/ 348 w 348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8" h="438">
                    <a:moveTo>
                      <a:pt x="306" y="438"/>
                    </a:moveTo>
                    <a:lnTo>
                      <a:pt x="0" y="384"/>
                    </a:lnTo>
                    <a:lnTo>
                      <a:pt x="78" y="0"/>
                    </a:lnTo>
                    <a:lnTo>
                      <a:pt x="132" y="12"/>
                    </a:lnTo>
                    <a:lnTo>
                      <a:pt x="246" y="30"/>
                    </a:lnTo>
                    <a:lnTo>
                      <a:pt x="234" y="108"/>
                    </a:lnTo>
                    <a:lnTo>
                      <a:pt x="348" y="126"/>
                    </a:lnTo>
                    <a:lnTo>
                      <a:pt x="312" y="390"/>
                    </a:lnTo>
                    <a:lnTo>
                      <a:pt x="306" y="438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2" name="Freeform 488"/>
              <p:cNvSpPr>
                <a:spLocks noChangeAspect="1"/>
              </p:cNvSpPr>
              <p:nvPr/>
            </p:nvSpPr>
            <p:spPr bwMode="auto">
              <a:xfrm>
                <a:off x="1803" y="1776"/>
                <a:ext cx="348" cy="444"/>
              </a:xfrm>
              <a:custGeom>
                <a:avLst/>
                <a:gdLst>
                  <a:gd name="T0" fmla="*/ 306 w 348"/>
                  <a:gd name="T1" fmla="*/ 438 h 444"/>
                  <a:gd name="T2" fmla="*/ 0 w 348"/>
                  <a:gd name="T3" fmla="*/ 384 h 444"/>
                  <a:gd name="T4" fmla="*/ 78 w 348"/>
                  <a:gd name="T5" fmla="*/ 0 h 444"/>
                  <a:gd name="T6" fmla="*/ 132 w 348"/>
                  <a:gd name="T7" fmla="*/ 12 h 444"/>
                  <a:gd name="T8" fmla="*/ 246 w 348"/>
                  <a:gd name="T9" fmla="*/ 30 h 444"/>
                  <a:gd name="T10" fmla="*/ 234 w 348"/>
                  <a:gd name="T11" fmla="*/ 108 h 444"/>
                  <a:gd name="T12" fmla="*/ 348 w 348"/>
                  <a:gd name="T13" fmla="*/ 126 h 444"/>
                  <a:gd name="T14" fmla="*/ 312 w 348"/>
                  <a:gd name="T15" fmla="*/ 390 h 444"/>
                  <a:gd name="T16" fmla="*/ 306 w 348"/>
                  <a:gd name="T17" fmla="*/ 438 h 444"/>
                  <a:gd name="T18" fmla="*/ 306 w 348"/>
                  <a:gd name="T19" fmla="*/ 444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8"/>
                  <a:gd name="T31" fmla="*/ 0 h 444"/>
                  <a:gd name="T32" fmla="*/ 348 w 348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8" h="444">
                    <a:moveTo>
                      <a:pt x="306" y="438"/>
                    </a:moveTo>
                    <a:lnTo>
                      <a:pt x="0" y="384"/>
                    </a:lnTo>
                    <a:lnTo>
                      <a:pt x="78" y="0"/>
                    </a:lnTo>
                    <a:lnTo>
                      <a:pt x="132" y="12"/>
                    </a:lnTo>
                    <a:lnTo>
                      <a:pt x="246" y="30"/>
                    </a:lnTo>
                    <a:lnTo>
                      <a:pt x="234" y="108"/>
                    </a:lnTo>
                    <a:lnTo>
                      <a:pt x="348" y="126"/>
                    </a:lnTo>
                    <a:lnTo>
                      <a:pt x="312" y="390"/>
                    </a:lnTo>
                    <a:lnTo>
                      <a:pt x="306" y="438"/>
                    </a:lnTo>
                    <a:lnTo>
                      <a:pt x="306" y="4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3" name="Freeform 489"/>
              <p:cNvSpPr>
                <a:spLocks noChangeAspect="1"/>
              </p:cNvSpPr>
              <p:nvPr/>
            </p:nvSpPr>
            <p:spPr bwMode="auto">
              <a:xfrm>
                <a:off x="4155" y="1470"/>
                <a:ext cx="102" cy="198"/>
              </a:xfrm>
              <a:custGeom>
                <a:avLst/>
                <a:gdLst>
                  <a:gd name="T0" fmla="*/ 90 w 102"/>
                  <a:gd name="T1" fmla="*/ 186 h 198"/>
                  <a:gd name="T2" fmla="*/ 66 w 102"/>
                  <a:gd name="T3" fmla="*/ 192 h 198"/>
                  <a:gd name="T4" fmla="*/ 48 w 102"/>
                  <a:gd name="T5" fmla="*/ 198 h 198"/>
                  <a:gd name="T6" fmla="*/ 42 w 102"/>
                  <a:gd name="T7" fmla="*/ 192 h 198"/>
                  <a:gd name="T8" fmla="*/ 30 w 102"/>
                  <a:gd name="T9" fmla="*/ 138 h 198"/>
                  <a:gd name="T10" fmla="*/ 24 w 102"/>
                  <a:gd name="T11" fmla="*/ 138 h 198"/>
                  <a:gd name="T12" fmla="*/ 12 w 102"/>
                  <a:gd name="T13" fmla="*/ 102 h 198"/>
                  <a:gd name="T14" fmla="*/ 0 w 102"/>
                  <a:gd name="T15" fmla="*/ 30 h 198"/>
                  <a:gd name="T16" fmla="*/ 96 w 102"/>
                  <a:gd name="T17" fmla="*/ 0 h 198"/>
                  <a:gd name="T18" fmla="*/ 102 w 102"/>
                  <a:gd name="T19" fmla="*/ 42 h 198"/>
                  <a:gd name="T20" fmla="*/ 84 w 102"/>
                  <a:gd name="T21" fmla="*/ 66 h 198"/>
                  <a:gd name="T22" fmla="*/ 78 w 102"/>
                  <a:gd name="T23" fmla="*/ 120 h 198"/>
                  <a:gd name="T24" fmla="*/ 90 w 102"/>
                  <a:gd name="T25" fmla="*/ 186 h 1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98"/>
                  <a:gd name="T41" fmla="*/ 102 w 102"/>
                  <a:gd name="T42" fmla="*/ 198 h 1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98">
                    <a:moveTo>
                      <a:pt x="90" y="186"/>
                    </a:moveTo>
                    <a:lnTo>
                      <a:pt x="66" y="192"/>
                    </a:lnTo>
                    <a:lnTo>
                      <a:pt x="48" y="198"/>
                    </a:lnTo>
                    <a:lnTo>
                      <a:pt x="42" y="192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02"/>
                    </a:lnTo>
                    <a:lnTo>
                      <a:pt x="0" y="30"/>
                    </a:lnTo>
                    <a:lnTo>
                      <a:pt x="96" y="0"/>
                    </a:lnTo>
                    <a:lnTo>
                      <a:pt x="102" y="42"/>
                    </a:lnTo>
                    <a:lnTo>
                      <a:pt x="84" y="66"/>
                    </a:lnTo>
                    <a:lnTo>
                      <a:pt x="78" y="120"/>
                    </a:lnTo>
                    <a:lnTo>
                      <a:pt x="90" y="186"/>
                    </a:lnTo>
                    <a:close/>
                  </a:path>
                </a:pathLst>
              </a:custGeom>
              <a:solidFill>
                <a:srgbClr val="E8D898"/>
              </a:solidFill>
              <a:ln w="9525">
                <a:solidFill>
                  <a:srgbClr val="E8D89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4" name="Freeform 490"/>
              <p:cNvSpPr>
                <a:spLocks noChangeAspect="1"/>
              </p:cNvSpPr>
              <p:nvPr/>
            </p:nvSpPr>
            <p:spPr bwMode="auto">
              <a:xfrm>
                <a:off x="4155" y="1470"/>
                <a:ext cx="102" cy="198"/>
              </a:xfrm>
              <a:custGeom>
                <a:avLst/>
                <a:gdLst>
                  <a:gd name="T0" fmla="*/ 90 w 102"/>
                  <a:gd name="T1" fmla="*/ 186 h 198"/>
                  <a:gd name="T2" fmla="*/ 66 w 102"/>
                  <a:gd name="T3" fmla="*/ 192 h 198"/>
                  <a:gd name="T4" fmla="*/ 48 w 102"/>
                  <a:gd name="T5" fmla="*/ 198 h 198"/>
                  <a:gd name="T6" fmla="*/ 42 w 102"/>
                  <a:gd name="T7" fmla="*/ 192 h 198"/>
                  <a:gd name="T8" fmla="*/ 30 w 102"/>
                  <a:gd name="T9" fmla="*/ 138 h 198"/>
                  <a:gd name="T10" fmla="*/ 24 w 102"/>
                  <a:gd name="T11" fmla="*/ 138 h 198"/>
                  <a:gd name="T12" fmla="*/ 12 w 102"/>
                  <a:gd name="T13" fmla="*/ 102 h 198"/>
                  <a:gd name="T14" fmla="*/ 0 w 102"/>
                  <a:gd name="T15" fmla="*/ 30 h 198"/>
                  <a:gd name="T16" fmla="*/ 96 w 102"/>
                  <a:gd name="T17" fmla="*/ 0 h 198"/>
                  <a:gd name="T18" fmla="*/ 102 w 102"/>
                  <a:gd name="T19" fmla="*/ 42 h 198"/>
                  <a:gd name="T20" fmla="*/ 84 w 102"/>
                  <a:gd name="T21" fmla="*/ 66 h 198"/>
                  <a:gd name="T22" fmla="*/ 78 w 102"/>
                  <a:gd name="T23" fmla="*/ 120 h 198"/>
                  <a:gd name="T24" fmla="*/ 90 w 102"/>
                  <a:gd name="T25" fmla="*/ 186 h 198"/>
                  <a:gd name="T26" fmla="*/ 90 w 102"/>
                  <a:gd name="T27" fmla="*/ 192 h 1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2"/>
                  <a:gd name="T43" fmla="*/ 0 h 198"/>
                  <a:gd name="T44" fmla="*/ 102 w 102"/>
                  <a:gd name="T45" fmla="*/ 198 h 1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2" h="198">
                    <a:moveTo>
                      <a:pt x="90" y="186"/>
                    </a:moveTo>
                    <a:lnTo>
                      <a:pt x="66" y="192"/>
                    </a:lnTo>
                    <a:lnTo>
                      <a:pt x="48" y="198"/>
                    </a:lnTo>
                    <a:lnTo>
                      <a:pt x="42" y="192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02"/>
                    </a:lnTo>
                    <a:lnTo>
                      <a:pt x="0" y="30"/>
                    </a:lnTo>
                    <a:lnTo>
                      <a:pt x="96" y="0"/>
                    </a:lnTo>
                    <a:lnTo>
                      <a:pt x="102" y="42"/>
                    </a:lnTo>
                    <a:lnTo>
                      <a:pt x="84" y="66"/>
                    </a:lnTo>
                    <a:lnTo>
                      <a:pt x="78" y="120"/>
                    </a:lnTo>
                    <a:lnTo>
                      <a:pt x="90" y="186"/>
                    </a:lnTo>
                    <a:lnTo>
                      <a:pt x="90" y="1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5" name="Freeform 491"/>
              <p:cNvSpPr>
                <a:spLocks noChangeAspect="1"/>
              </p:cNvSpPr>
              <p:nvPr/>
            </p:nvSpPr>
            <p:spPr bwMode="auto">
              <a:xfrm>
                <a:off x="4167" y="2052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0 h 18"/>
                  <a:gd name="T6" fmla="*/ 6 w 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8"/>
                  <a:gd name="T14" fmla="*/ 6 w 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6" name="Freeform 492"/>
              <p:cNvSpPr>
                <a:spLocks noChangeAspect="1"/>
              </p:cNvSpPr>
              <p:nvPr/>
            </p:nvSpPr>
            <p:spPr bwMode="auto">
              <a:xfrm>
                <a:off x="4167" y="2052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0 h 18"/>
                  <a:gd name="T6" fmla="*/ 6 w 6"/>
                  <a:gd name="T7" fmla="*/ 0 h 18"/>
                  <a:gd name="T8" fmla="*/ 6 w 6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7" name="Freeform 493"/>
              <p:cNvSpPr>
                <a:spLocks noChangeAspect="1"/>
              </p:cNvSpPr>
              <p:nvPr/>
            </p:nvSpPr>
            <p:spPr bwMode="auto">
              <a:xfrm>
                <a:off x="4137" y="2052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6 w 24"/>
                  <a:gd name="T3" fmla="*/ 78 h 78"/>
                  <a:gd name="T4" fmla="*/ 0 w 24"/>
                  <a:gd name="T5" fmla="*/ 54 h 78"/>
                  <a:gd name="T6" fmla="*/ 12 w 24"/>
                  <a:gd name="T7" fmla="*/ 12 h 78"/>
                  <a:gd name="T8" fmla="*/ 12 w 24"/>
                  <a:gd name="T9" fmla="*/ 6 h 78"/>
                  <a:gd name="T10" fmla="*/ 24 w 24"/>
                  <a:gd name="T11" fmla="*/ 0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8"/>
                  <a:gd name="T20" fmla="*/ 24 w 24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8">
                    <a:moveTo>
                      <a:pt x="24" y="0"/>
                    </a:moveTo>
                    <a:lnTo>
                      <a:pt x="6" y="78"/>
                    </a:lnTo>
                    <a:lnTo>
                      <a:pt x="0" y="54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8" name="Freeform 494"/>
              <p:cNvSpPr>
                <a:spLocks noChangeAspect="1"/>
              </p:cNvSpPr>
              <p:nvPr/>
            </p:nvSpPr>
            <p:spPr bwMode="auto">
              <a:xfrm>
                <a:off x="4137" y="2052"/>
                <a:ext cx="24" cy="78"/>
              </a:xfrm>
              <a:custGeom>
                <a:avLst/>
                <a:gdLst>
                  <a:gd name="T0" fmla="*/ 24 w 24"/>
                  <a:gd name="T1" fmla="*/ 0 h 78"/>
                  <a:gd name="T2" fmla="*/ 6 w 24"/>
                  <a:gd name="T3" fmla="*/ 78 h 78"/>
                  <a:gd name="T4" fmla="*/ 0 w 24"/>
                  <a:gd name="T5" fmla="*/ 54 h 78"/>
                  <a:gd name="T6" fmla="*/ 12 w 24"/>
                  <a:gd name="T7" fmla="*/ 12 h 78"/>
                  <a:gd name="T8" fmla="*/ 12 w 24"/>
                  <a:gd name="T9" fmla="*/ 6 h 78"/>
                  <a:gd name="T10" fmla="*/ 24 w 24"/>
                  <a:gd name="T11" fmla="*/ 0 h 78"/>
                  <a:gd name="T12" fmla="*/ 24 w 24"/>
                  <a:gd name="T13" fmla="*/ 6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78"/>
                  <a:gd name="T23" fmla="*/ 24 w 2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78">
                    <a:moveTo>
                      <a:pt x="24" y="0"/>
                    </a:moveTo>
                    <a:lnTo>
                      <a:pt x="6" y="78"/>
                    </a:lnTo>
                    <a:lnTo>
                      <a:pt x="0" y="54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24" y="0"/>
                    </a:lnTo>
                    <a:lnTo>
                      <a:pt x="24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19" name="Freeform 495"/>
              <p:cNvSpPr>
                <a:spLocks noChangeAspect="1"/>
              </p:cNvSpPr>
              <p:nvPr/>
            </p:nvSpPr>
            <p:spPr bwMode="auto">
              <a:xfrm>
                <a:off x="3681" y="1980"/>
                <a:ext cx="474" cy="270"/>
              </a:xfrm>
              <a:custGeom>
                <a:avLst/>
                <a:gdLst>
                  <a:gd name="T0" fmla="*/ 474 w 474"/>
                  <a:gd name="T1" fmla="*/ 192 h 270"/>
                  <a:gd name="T2" fmla="*/ 468 w 474"/>
                  <a:gd name="T3" fmla="*/ 186 h 270"/>
                  <a:gd name="T4" fmla="*/ 474 w 474"/>
                  <a:gd name="T5" fmla="*/ 192 h 270"/>
                  <a:gd name="T6" fmla="*/ 468 w 474"/>
                  <a:gd name="T7" fmla="*/ 198 h 270"/>
                  <a:gd name="T8" fmla="*/ 120 w 474"/>
                  <a:gd name="T9" fmla="*/ 252 h 270"/>
                  <a:gd name="T10" fmla="*/ 0 w 474"/>
                  <a:gd name="T11" fmla="*/ 270 h 270"/>
                  <a:gd name="T12" fmla="*/ 30 w 474"/>
                  <a:gd name="T13" fmla="*/ 258 h 270"/>
                  <a:gd name="T14" fmla="*/ 90 w 474"/>
                  <a:gd name="T15" fmla="*/ 186 h 270"/>
                  <a:gd name="T16" fmla="*/ 96 w 474"/>
                  <a:gd name="T17" fmla="*/ 198 h 270"/>
                  <a:gd name="T18" fmla="*/ 114 w 474"/>
                  <a:gd name="T19" fmla="*/ 210 h 270"/>
                  <a:gd name="T20" fmla="*/ 186 w 474"/>
                  <a:gd name="T21" fmla="*/ 180 h 270"/>
                  <a:gd name="T22" fmla="*/ 198 w 474"/>
                  <a:gd name="T23" fmla="*/ 162 h 270"/>
                  <a:gd name="T24" fmla="*/ 192 w 474"/>
                  <a:gd name="T25" fmla="*/ 156 h 270"/>
                  <a:gd name="T26" fmla="*/ 216 w 474"/>
                  <a:gd name="T27" fmla="*/ 84 h 270"/>
                  <a:gd name="T28" fmla="*/ 240 w 474"/>
                  <a:gd name="T29" fmla="*/ 90 h 270"/>
                  <a:gd name="T30" fmla="*/ 252 w 474"/>
                  <a:gd name="T31" fmla="*/ 60 h 270"/>
                  <a:gd name="T32" fmla="*/ 264 w 474"/>
                  <a:gd name="T33" fmla="*/ 60 h 270"/>
                  <a:gd name="T34" fmla="*/ 282 w 474"/>
                  <a:gd name="T35" fmla="*/ 24 h 270"/>
                  <a:gd name="T36" fmla="*/ 282 w 474"/>
                  <a:gd name="T37" fmla="*/ 0 h 270"/>
                  <a:gd name="T38" fmla="*/ 318 w 474"/>
                  <a:gd name="T39" fmla="*/ 18 h 270"/>
                  <a:gd name="T40" fmla="*/ 324 w 474"/>
                  <a:gd name="T41" fmla="*/ 6 h 270"/>
                  <a:gd name="T42" fmla="*/ 360 w 474"/>
                  <a:gd name="T43" fmla="*/ 24 h 270"/>
                  <a:gd name="T44" fmla="*/ 372 w 474"/>
                  <a:gd name="T45" fmla="*/ 36 h 270"/>
                  <a:gd name="T46" fmla="*/ 360 w 474"/>
                  <a:gd name="T47" fmla="*/ 66 h 270"/>
                  <a:gd name="T48" fmla="*/ 366 w 474"/>
                  <a:gd name="T49" fmla="*/ 78 h 270"/>
                  <a:gd name="T50" fmla="*/ 372 w 474"/>
                  <a:gd name="T51" fmla="*/ 66 h 270"/>
                  <a:gd name="T52" fmla="*/ 384 w 474"/>
                  <a:gd name="T53" fmla="*/ 84 h 270"/>
                  <a:gd name="T54" fmla="*/ 432 w 474"/>
                  <a:gd name="T55" fmla="*/ 96 h 270"/>
                  <a:gd name="T56" fmla="*/ 426 w 474"/>
                  <a:gd name="T57" fmla="*/ 120 h 270"/>
                  <a:gd name="T58" fmla="*/ 390 w 474"/>
                  <a:gd name="T59" fmla="*/ 96 h 270"/>
                  <a:gd name="T60" fmla="*/ 420 w 474"/>
                  <a:gd name="T61" fmla="*/ 120 h 270"/>
                  <a:gd name="T62" fmla="*/ 432 w 474"/>
                  <a:gd name="T63" fmla="*/ 120 h 270"/>
                  <a:gd name="T64" fmla="*/ 426 w 474"/>
                  <a:gd name="T65" fmla="*/ 126 h 270"/>
                  <a:gd name="T66" fmla="*/ 438 w 474"/>
                  <a:gd name="T67" fmla="*/ 132 h 270"/>
                  <a:gd name="T68" fmla="*/ 438 w 474"/>
                  <a:gd name="T69" fmla="*/ 138 h 270"/>
                  <a:gd name="T70" fmla="*/ 426 w 474"/>
                  <a:gd name="T71" fmla="*/ 138 h 270"/>
                  <a:gd name="T72" fmla="*/ 432 w 474"/>
                  <a:gd name="T73" fmla="*/ 150 h 270"/>
                  <a:gd name="T74" fmla="*/ 402 w 474"/>
                  <a:gd name="T75" fmla="*/ 132 h 270"/>
                  <a:gd name="T76" fmla="*/ 444 w 474"/>
                  <a:gd name="T77" fmla="*/ 162 h 270"/>
                  <a:gd name="T78" fmla="*/ 438 w 474"/>
                  <a:gd name="T79" fmla="*/ 168 h 270"/>
                  <a:gd name="T80" fmla="*/ 402 w 474"/>
                  <a:gd name="T81" fmla="*/ 150 h 270"/>
                  <a:gd name="T82" fmla="*/ 396 w 474"/>
                  <a:gd name="T83" fmla="*/ 156 h 270"/>
                  <a:gd name="T84" fmla="*/ 414 w 474"/>
                  <a:gd name="T85" fmla="*/ 156 h 270"/>
                  <a:gd name="T86" fmla="*/ 432 w 474"/>
                  <a:gd name="T87" fmla="*/ 174 h 270"/>
                  <a:gd name="T88" fmla="*/ 462 w 474"/>
                  <a:gd name="T89" fmla="*/ 168 h 270"/>
                  <a:gd name="T90" fmla="*/ 474 w 474"/>
                  <a:gd name="T91" fmla="*/ 192 h 2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74"/>
                  <a:gd name="T139" fmla="*/ 0 h 270"/>
                  <a:gd name="T140" fmla="*/ 474 w 474"/>
                  <a:gd name="T141" fmla="*/ 270 h 2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74" h="270">
                    <a:moveTo>
                      <a:pt x="474" y="192"/>
                    </a:moveTo>
                    <a:lnTo>
                      <a:pt x="468" y="186"/>
                    </a:lnTo>
                    <a:lnTo>
                      <a:pt x="474" y="192"/>
                    </a:lnTo>
                    <a:lnTo>
                      <a:pt x="468" y="198"/>
                    </a:lnTo>
                    <a:lnTo>
                      <a:pt x="120" y="252"/>
                    </a:lnTo>
                    <a:lnTo>
                      <a:pt x="0" y="270"/>
                    </a:lnTo>
                    <a:lnTo>
                      <a:pt x="30" y="258"/>
                    </a:lnTo>
                    <a:lnTo>
                      <a:pt x="90" y="186"/>
                    </a:lnTo>
                    <a:lnTo>
                      <a:pt x="96" y="198"/>
                    </a:lnTo>
                    <a:lnTo>
                      <a:pt x="114" y="210"/>
                    </a:lnTo>
                    <a:lnTo>
                      <a:pt x="186" y="180"/>
                    </a:lnTo>
                    <a:lnTo>
                      <a:pt x="198" y="162"/>
                    </a:lnTo>
                    <a:lnTo>
                      <a:pt x="192" y="156"/>
                    </a:lnTo>
                    <a:lnTo>
                      <a:pt x="216" y="84"/>
                    </a:lnTo>
                    <a:lnTo>
                      <a:pt x="240" y="90"/>
                    </a:lnTo>
                    <a:lnTo>
                      <a:pt x="252" y="60"/>
                    </a:lnTo>
                    <a:lnTo>
                      <a:pt x="264" y="60"/>
                    </a:lnTo>
                    <a:lnTo>
                      <a:pt x="282" y="24"/>
                    </a:lnTo>
                    <a:lnTo>
                      <a:pt x="282" y="0"/>
                    </a:lnTo>
                    <a:lnTo>
                      <a:pt x="318" y="18"/>
                    </a:lnTo>
                    <a:lnTo>
                      <a:pt x="324" y="6"/>
                    </a:lnTo>
                    <a:lnTo>
                      <a:pt x="360" y="24"/>
                    </a:lnTo>
                    <a:lnTo>
                      <a:pt x="372" y="36"/>
                    </a:lnTo>
                    <a:lnTo>
                      <a:pt x="360" y="66"/>
                    </a:lnTo>
                    <a:lnTo>
                      <a:pt x="366" y="78"/>
                    </a:lnTo>
                    <a:lnTo>
                      <a:pt x="372" y="66"/>
                    </a:lnTo>
                    <a:lnTo>
                      <a:pt x="384" y="84"/>
                    </a:lnTo>
                    <a:lnTo>
                      <a:pt x="432" y="96"/>
                    </a:lnTo>
                    <a:lnTo>
                      <a:pt x="426" y="120"/>
                    </a:lnTo>
                    <a:lnTo>
                      <a:pt x="390" y="96"/>
                    </a:lnTo>
                    <a:lnTo>
                      <a:pt x="420" y="120"/>
                    </a:lnTo>
                    <a:lnTo>
                      <a:pt x="432" y="120"/>
                    </a:lnTo>
                    <a:lnTo>
                      <a:pt x="426" y="126"/>
                    </a:lnTo>
                    <a:lnTo>
                      <a:pt x="438" y="132"/>
                    </a:lnTo>
                    <a:lnTo>
                      <a:pt x="438" y="138"/>
                    </a:lnTo>
                    <a:lnTo>
                      <a:pt x="426" y="138"/>
                    </a:lnTo>
                    <a:lnTo>
                      <a:pt x="432" y="150"/>
                    </a:lnTo>
                    <a:lnTo>
                      <a:pt x="402" y="132"/>
                    </a:lnTo>
                    <a:lnTo>
                      <a:pt x="444" y="162"/>
                    </a:lnTo>
                    <a:lnTo>
                      <a:pt x="438" y="168"/>
                    </a:lnTo>
                    <a:lnTo>
                      <a:pt x="402" y="150"/>
                    </a:lnTo>
                    <a:lnTo>
                      <a:pt x="396" y="156"/>
                    </a:lnTo>
                    <a:lnTo>
                      <a:pt x="414" y="156"/>
                    </a:lnTo>
                    <a:lnTo>
                      <a:pt x="432" y="174"/>
                    </a:lnTo>
                    <a:lnTo>
                      <a:pt x="462" y="168"/>
                    </a:lnTo>
                    <a:lnTo>
                      <a:pt x="474" y="192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0" name="Freeform 496"/>
              <p:cNvSpPr>
                <a:spLocks noChangeAspect="1"/>
              </p:cNvSpPr>
              <p:nvPr/>
            </p:nvSpPr>
            <p:spPr bwMode="auto">
              <a:xfrm>
                <a:off x="3681" y="1980"/>
                <a:ext cx="474" cy="270"/>
              </a:xfrm>
              <a:custGeom>
                <a:avLst/>
                <a:gdLst>
                  <a:gd name="T0" fmla="*/ 474 w 474"/>
                  <a:gd name="T1" fmla="*/ 192 h 270"/>
                  <a:gd name="T2" fmla="*/ 468 w 474"/>
                  <a:gd name="T3" fmla="*/ 186 h 270"/>
                  <a:gd name="T4" fmla="*/ 474 w 474"/>
                  <a:gd name="T5" fmla="*/ 192 h 270"/>
                  <a:gd name="T6" fmla="*/ 468 w 474"/>
                  <a:gd name="T7" fmla="*/ 198 h 270"/>
                  <a:gd name="T8" fmla="*/ 120 w 474"/>
                  <a:gd name="T9" fmla="*/ 252 h 270"/>
                  <a:gd name="T10" fmla="*/ 0 w 474"/>
                  <a:gd name="T11" fmla="*/ 270 h 270"/>
                  <a:gd name="T12" fmla="*/ 30 w 474"/>
                  <a:gd name="T13" fmla="*/ 258 h 270"/>
                  <a:gd name="T14" fmla="*/ 90 w 474"/>
                  <a:gd name="T15" fmla="*/ 186 h 270"/>
                  <a:gd name="T16" fmla="*/ 96 w 474"/>
                  <a:gd name="T17" fmla="*/ 198 h 270"/>
                  <a:gd name="T18" fmla="*/ 114 w 474"/>
                  <a:gd name="T19" fmla="*/ 210 h 270"/>
                  <a:gd name="T20" fmla="*/ 186 w 474"/>
                  <a:gd name="T21" fmla="*/ 180 h 270"/>
                  <a:gd name="T22" fmla="*/ 198 w 474"/>
                  <a:gd name="T23" fmla="*/ 162 h 270"/>
                  <a:gd name="T24" fmla="*/ 192 w 474"/>
                  <a:gd name="T25" fmla="*/ 156 h 270"/>
                  <a:gd name="T26" fmla="*/ 216 w 474"/>
                  <a:gd name="T27" fmla="*/ 84 h 270"/>
                  <a:gd name="T28" fmla="*/ 240 w 474"/>
                  <a:gd name="T29" fmla="*/ 90 h 270"/>
                  <a:gd name="T30" fmla="*/ 252 w 474"/>
                  <a:gd name="T31" fmla="*/ 60 h 270"/>
                  <a:gd name="T32" fmla="*/ 264 w 474"/>
                  <a:gd name="T33" fmla="*/ 60 h 270"/>
                  <a:gd name="T34" fmla="*/ 282 w 474"/>
                  <a:gd name="T35" fmla="*/ 24 h 270"/>
                  <a:gd name="T36" fmla="*/ 282 w 474"/>
                  <a:gd name="T37" fmla="*/ 0 h 270"/>
                  <a:gd name="T38" fmla="*/ 318 w 474"/>
                  <a:gd name="T39" fmla="*/ 18 h 270"/>
                  <a:gd name="T40" fmla="*/ 324 w 474"/>
                  <a:gd name="T41" fmla="*/ 6 h 270"/>
                  <a:gd name="T42" fmla="*/ 360 w 474"/>
                  <a:gd name="T43" fmla="*/ 24 h 270"/>
                  <a:gd name="T44" fmla="*/ 372 w 474"/>
                  <a:gd name="T45" fmla="*/ 36 h 270"/>
                  <a:gd name="T46" fmla="*/ 360 w 474"/>
                  <a:gd name="T47" fmla="*/ 66 h 270"/>
                  <a:gd name="T48" fmla="*/ 366 w 474"/>
                  <a:gd name="T49" fmla="*/ 78 h 270"/>
                  <a:gd name="T50" fmla="*/ 372 w 474"/>
                  <a:gd name="T51" fmla="*/ 66 h 270"/>
                  <a:gd name="T52" fmla="*/ 384 w 474"/>
                  <a:gd name="T53" fmla="*/ 84 h 270"/>
                  <a:gd name="T54" fmla="*/ 432 w 474"/>
                  <a:gd name="T55" fmla="*/ 96 h 270"/>
                  <a:gd name="T56" fmla="*/ 426 w 474"/>
                  <a:gd name="T57" fmla="*/ 120 h 270"/>
                  <a:gd name="T58" fmla="*/ 390 w 474"/>
                  <a:gd name="T59" fmla="*/ 96 h 270"/>
                  <a:gd name="T60" fmla="*/ 420 w 474"/>
                  <a:gd name="T61" fmla="*/ 120 h 270"/>
                  <a:gd name="T62" fmla="*/ 432 w 474"/>
                  <a:gd name="T63" fmla="*/ 120 h 270"/>
                  <a:gd name="T64" fmla="*/ 426 w 474"/>
                  <a:gd name="T65" fmla="*/ 126 h 270"/>
                  <a:gd name="T66" fmla="*/ 438 w 474"/>
                  <a:gd name="T67" fmla="*/ 132 h 270"/>
                  <a:gd name="T68" fmla="*/ 438 w 474"/>
                  <a:gd name="T69" fmla="*/ 138 h 270"/>
                  <a:gd name="T70" fmla="*/ 426 w 474"/>
                  <a:gd name="T71" fmla="*/ 138 h 270"/>
                  <a:gd name="T72" fmla="*/ 432 w 474"/>
                  <a:gd name="T73" fmla="*/ 150 h 270"/>
                  <a:gd name="T74" fmla="*/ 402 w 474"/>
                  <a:gd name="T75" fmla="*/ 132 h 270"/>
                  <a:gd name="T76" fmla="*/ 444 w 474"/>
                  <a:gd name="T77" fmla="*/ 162 h 270"/>
                  <a:gd name="T78" fmla="*/ 438 w 474"/>
                  <a:gd name="T79" fmla="*/ 168 h 270"/>
                  <a:gd name="T80" fmla="*/ 402 w 474"/>
                  <a:gd name="T81" fmla="*/ 150 h 270"/>
                  <a:gd name="T82" fmla="*/ 396 w 474"/>
                  <a:gd name="T83" fmla="*/ 156 h 270"/>
                  <a:gd name="T84" fmla="*/ 414 w 474"/>
                  <a:gd name="T85" fmla="*/ 156 h 270"/>
                  <a:gd name="T86" fmla="*/ 432 w 474"/>
                  <a:gd name="T87" fmla="*/ 174 h 270"/>
                  <a:gd name="T88" fmla="*/ 462 w 474"/>
                  <a:gd name="T89" fmla="*/ 168 h 270"/>
                  <a:gd name="T90" fmla="*/ 474 w 474"/>
                  <a:gd name="T91" fmla="*/ 192 h 270"/>
                  <a:gd name="T92" fmla="*/ 474 w 474"/>
                  <a:gd name="T93" fmla="*/ 198 h 2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4"/>
                  <a:gd name="T142" fmla="*/ 0 h 270"/>
                  <a:gd name="T143" fmla="*/ 474 w 474"/>
                  <a:gd name="T144" fmla="*/ 270 h 27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4" h="270">
                    <a:moveTo>
                      <a:pt x="474" y="192"/>
                    </a:moveTo>
                    <a:lnTo>
                      <a:pt x="468" y="186"/>
                    </a:lnTo>
                    <a:lnTo>
                      <a:pt x="474" y="192"/>
                    </a:lnTo>
                    <a:lnTo>
                      <a:pt x="468" y="198"/>
                    </a:lnTo>
                    <a:lnTo>
                      <a:pt x="120" y="252"/>
                    </a:lnTo>
                    <a:lnTo>
                      <a:pt x="0" y="270"/>
                    </a:lnTo>
                    <a:lnTo>
                      <a:pt x="30" y="258"/>
                    </a:lnTo>
                    <a:lnTo>
                      <a:pt x="90" y="186"/>
                    </a:lnTo>
                    <a:lnTo>
                      <a:pt x="96" y="198"/>
                    </a:lnTo>
                    <a:lnTo>
                      <a:pt x="114" y="210"/>
                    </a:lnTo>
                    <a:lnTo>
                      <a:pt x="186" y="180"/>
                    </a:lnTo>
                    <a:lnTo>
                      <a:pt x="198" y="162"/>
                    </a:lnTo>
                    <a:lnTo>
                      <a:pt x="192" y="156"/>
                    </a:lnTo>
                    <a:lnTo>
                      <a:pt x="216" y="84"/>
                    </a:lnTo>
                    <a:lnTo>
                      <a:pt x="240" y="90"/>
                    </a:lnTo>
                    <a:lnTo>
                      <a:pt x="252" y="60"/>
                    </a:lnTo>
                    <a:lnTo>
                      <a:pt x="264" y="60"/>
                    </a:lnTo>
                    <a:lnTo>
                      <a:pt x="282" y="24"/>
                    </a:lnTo>
                    <a:lnTo>
                      <a:pt x="282" y="0"/>
                    </a:lnTo>
                    <a:lnTo>
                      <a:pt x="318" y="18"/>
                    </a:lnTo>
                    <a:lnTo>
                      <a:pt x="324" y="6"/>
                    </a:lnTo>
                    <a:lnTo>
                      <a:pt x="360" y="24"/>
                    </a:lnTo>
                    <a:lnTo>
                      <a:pt x="372" y="36"/>
                    </a:lnTo>
                    <a:lnTo>
                      <a:pt x="360" y="66"/>
                    </a:lnTo>
                    <a:lnTo>
                      <a:pt x="366" y="78"/>
                    </a:lnTo>
                    <a:lnTo>
                      <a:pt x="372" y="66"/>
                    </a:lnTo>
                    <a:lnTo>
                      <a:pt x="384" y="84"/>
                    </a:lnTo>
                    <a:lnTo>
                      <a:pt x="432" y="96"/>
                    </a:lnTo>
                    <a:lnTo>
                      <a:pt x="426" y="120"/>
                    </a:lnTo>
                    <a:lnTo>
                      <a:pt x="390" y="96"/>
                    </a:lnTo>
                    <a:lnTo>
                      <a:pt x="420" y="120"/>
                    </a:lnTo>
                    <a:lnTo>
                      <a:pt x="432" y="120"/>
                    </a:lnTo>
                    <a:lnTo>
                      <a:pt x="426" y="126"/>
                    </a:lnTo>
                    <a:lnTo>
                      <a:pt x="438" y="132"/>
                    </a:lnTo>
                    <a:lnTo>
                      <a:pt x="438" y="138"/>
                    </a:lnTo>
                    <a:lnTo>
                      <a:pt x="426" y="138"/>
                    </a:lnTo>
                    <a:lnTo>
                      <a:pt x="432" y="150"/>
                    </a:lnTo>
                    <a:lnTo>
                      <a:pt x="402" y="132"/>
                    </a:lnTo>
                    <a:lnTo>
                      <a:pt x="444" y="162"/>
                    </a:lnTo>
                    <a:lnTo>
                      <a:pt x="438" y="168"/>
                    </a:lnTo>
                    <a:lnTo>
                      <a:pt x="402" y="150"/>
                    </a:lnTo>
                    <a:lnTo>
                      <a:pt x="396" y="156"/>
                    </a:lnTo>
                    <a:lnTo>
                      <a:pt x="414" y="156"/>
                    </a:lnTo>
                    <a:lnTo>
                      <a:pt x="432" y="174"/>
                    </a:lnTo>
                    <a:lnTo>
                      <a:pt x="462" y="168"/>
                    </a:lnTo>
                    <a:lnTo>
                      <a:pt x="474" y="192"/>
                    </a:lnTo>
                    <a:lnTo>
                      <a:pt x="474" y="1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1" name="Freeform 497"/>
              <p:cNvSpPr>
                <a:spLocks noChangeAspect="1"/>
              </p:cNvSpPr>
              <p:nvPr/>
            </p:nvSpPr>
            <p:spPr bwMode="auto">
              <a:xfrm>
                <a:off x="1419" y="1140"/>
                <a:ext cx="408" cy="300"/>
              </a:xfrm>
              <a:custGeom>
                <a:avLst/>
                <a:gdLst>
                  <a:gd name="T0" fmla="*/ 30 w 408"/>
                  <a:gd name="T1" fmla="*/ 192 h 300"/>
                  <a:gd name="T2" fmla="*/ 0 w 408"/>
                  <a:gd name="T3" fmla="*/ 180 h 300"/>
                  <a:gd name="T4" fmla="*/ 6 w 408"/>
                  <a:gd name="T5" fmla="*/ 156 h 300"/>
                  <a:gd name="T6" fmla="*/ 6 w 408"/>
                  <a:gd name="T7" fmla="*/ 174 h 300"/>
                  <a:gd name="T8" fmla="*/ 18 w 408"/>
                  <a:gd name="T9" fmla="*/ 150 h 300"/>
                  <a:gd name="T10" fmla="*/ 6 w 408"/>
                  <a:gd name="T11" fmla="*/ 150 h 300"/>
                  <a:gd name="T12" fmla="*/ 12 w 408"/>
                  <a:gd name="T13" fmla="*/ 132 h 300"/>
                  <a:gd name="T14" fmla="*/ 24 w 408"/>
                  <a:gd name="T15" fmla="*/ 132 h 300"/>
                  <a:gd name="T16" fmla="*/ 12 w 408"/>
                  <a:gd name="T17" fmla="*/ 126 h 300"/>
                  <a:gd name="T18" fmla="*/ 12 w 408"/>
                  <a:gd name="T19" fmla="*/ 66 h 300"/>
                  <a:gd name="T20" fmla="*/ 6 w 408"/>
                  <a:gd name="T21" fmla="*/ 48 h 300"/>
                  <a:gd name="T22" fmla="*/ 12 w 408"/>
                  <a:gd name="T23" fmla="*/ 18 h 300"/>
                  <a:gd name="T24" fmla="*/ 48 w 408"/>
                  <a:gd name="T25" fmla="*/ 42 h 300"/>
                  <a:gd name="T26" fmla="*/ 84 w 408"/>
                  <a:gd name="T27" fmla="*/ 60 h 300"/>
                  <a:gd name="T28" fmla="*/ 96 w 408"/>
                  <a:gd name="T29" fmla="*/ 72 h 300"/>
                  <a:gd name="T30" fmla="*/ 102 w 408"/>
                  <a:gd name="T31" fmla="*/ 66 h 300"/>
                  <a:gd name="T32" fmla="*/ 108 w 408"/>
                  <a:gd name="T33" fmla="*/ 72 h 300"/>
                  <a:gd name="T34" fmla="*/ 108 w 408"/>
                  <a:gd name="T35" fmla="*/ 84 h 300"/>
                  <a:gd name="T36" fmla="*/ 96 w 408"/>
                  <a:gd name="T37" fmla="*/ 84 h 300"/>
                  <a:gd name="T38" fmla="*/ 66 w 408"/>
                  <a:gd name="T39" fmla="*/ 114 h 300"/>
                  <a:gd name="T40" fmla="*/ 72 w 408"/>
                  <a:gd name="T41" fmla="*/ 114 h 300"/>
                  <a:gd name="T42" fmla="*/ 108 w 408"/>
                  <a:gd name="T43" fmla="*/ 90 h 300"/>
                  <a:gd name="T44" fmla="*/ 108 w 408"/>
                  <a:gd name="T45" fmla="*/ 78 h 300"/>
                  <a:gd name="T46" fmla="*/ 114 w 408"/>
                  <a:gd name="T47" fmla="*/ 84 h 300"/>
                  <a:gd name="T48" fmla="*/ 114 w 408"/>
                  <a:gd name="T49" fmla="*/ 96 h 300"/>
                  <a:gd name="T50" fmla="*/ 96 w 408"/>
                  <a:gd name="T51" fmla="*/ 102 h 300"/>
                  <a:gd name="T52" fmla="*/ 102 w 408"/>
                  <a:gd name="T53" fmla="*/ 114 h 300"/>
                  <a:gd name="T54" fmla="*/ 96 w 408"/>
                  <a:gd name="T55" fmla="*/ 132 h 300"/>
                  <a:gd name="T56" fmla="*/ 96 w 408"/>
                  <a:gd name="T57" fmla="*/ 120 h 300"/>
                  <a:gd name="T58" fmla="*/ 84 w 408"/>
                  <a:gd name="T59" fmla="*/ 132 h 300"/>
                  <a:gd name="T60" fmla="*/ 84 w 408"/>
                  <a:gd name="T61" fmla="*/ 120 h 300"/>
                  <a:gd name="T62" fmla="*/ 66 w 408"/>
                  <a:gd name="T63" fmla="*/ 132 h 300"/>
                  <a:gd name="T64" fmla="*/ 78 w 408"/>
                  <a:gd name="T65" fmla="*/ 144 h 300"/>
                  <a:gd name="T66" fmla="*/ 114 w 408"/>
                  <a:gd name="T67" fmla="*/ 126 h 300"/>
                  <a:gd name="T68" fmla="*/ 114 w 408"/>
                  <a:gd name="T69" fmla="*/ 102 h 300"/>
                  <a:gd name="T70" fmla="*/ 132 w 408"/>
                  <a:gd name="T71" fmla="*/ 78 h 300"/>
                  <a:gd name="T72" fmla="*/ 114 w 408"/>
                  <a:gd name="T73" fmla="*/ 42 h 300"/>
                  <a:gd name="T74" fmla="*/ 132 w 408"/>
                  <a:gd name="T75" fmla="*/ 36 h 300"/>
                  <a:gd name="T76" fmla="*/ 126 w 408"/>
                  <a:gd name="T77" fmla="*/ 0 h 300"/>
                  <a:gd name="T78" fmla="*/ 408 w 408"/>
                  <a:gd name="T79" fmla="*/ 72 h 300"/>
                  <a:gd name="T80" fmla="*/ 366 w 408"/>
                  <a:gd name="T81" fmla="*/ 300 h 300"/>
                  <a:gd name="T82" fmla="*/ 258 w 408"/>
                  <a:gd name="T83" fmla="*/ 276 h 300"/>
                  <a:gd name="T84" fmla="*/ 132 w 408"/>
                  <a:gd name="T85" fmla="*/ 276 h 300"/>
                  <a:gd name="T86" fmla="*/ 102 w 408"/>
                  <a:gd name="T87" fmla="*/ 258 h 300"/>
                  <a:gd name="T88" fmla="*/ 72 w 408"/>
                  <a:gd name="T89" fmla="*/ 264 h 300"/>
                  <a:gd name="T90" fmla="*/ 48 w 408"/>
                  <a:gd name="T91" fmla="*/ 252 h 300"/>
                  <a:gd name="T92" fmla="*/ 54 w 408"/>
                  <a:gd name="T93" fmla="*/ 216 h 300"/>
                  <a:gd name="T94" fmla="*/ 24 w 408"/>
                  <a:gd name="T95" fmla="*/ 198 h 300"/>
                  <a:gd name="T96" fmla="*/ 30 w 408"/>
                  <a:gd name="T97" fmla="*/ 192 h 3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8"/>
                  <a:gd name="T148" fmla="*/ 0 h 300"/>
                  <a:gd name="T149" fmla="*/ 408 w 408"/>
                  <a:gd name="T150" fmla="*/ 300 h 3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8" h="300">
                    <a:moveTo>
                      <a:pt x="30" y="192"/>
                    </a:moveTo>
                    <a:lnTo>
                      <a:pt x="0" y="180"/>
                    </a:lnTo>
                    <a:lnTo>
                      <a:pt x="6" y="156"/>
                    </a:lnTo>
                    <a:lnTo>
                      <a:pt x="6" y="174"/>
                    </a:lnTo>
                    <a:lnTo>
                      <a:pt x="18" y="150"/>
                    </a:lnTo>
                    <a:lnTo>
                      <a:pt x="6" y="150"/>
                    </a:lnTo>
                    <a:lnTo>
                      <a:pt x="12" y="132"/>
                    </a:lnTo>
                    <a:lnTo>
                      <a:pt x="24" y="132"/>
                    </a:lnTo>
                    <a:lnTo>
                      <a:pt x="12" y="126"/>
                    </a:lnTo>
                    <a:lnTo>
                      <a:pt x="12" y="66"/>
                    </a:lnTo>
                    <a:lnTo>
                      <a:pt x="6" y="48"/>
                    </a:lnTo>
                    <a:lnTo>
                      <a:pt x="12" y="18"/>
                    </a:lnTo>
                    <a:lnTo>
                      <a:pt x="48" y="42"/>
                    </a:lnTo>
                    <a:lnTo>
                      <a:pt x="84" y="60"/>
                    </a:lnTo>
                    <a:lnTo>
                      <a:pt x="96" y="72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08" y="84"/>
                    </a:lnTo>
                    <a:lnTo>
                      <a:pt x="96" y="84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96" y="102"/>
                    </a:lnTo>
                    <a:lnTo>
                      <a:pt x="102" y="114"/>
                    </a:lnTo>
                    <a:lnTo>
                      <a:pt x="96" y="132"/>
                    </a:lnTo>
                    <a:lnTo>
                      <a:pt x="96" y="120"/>
                    </a:lnTo>
                    <a:lnTo>
                      <a:pt x="84" y="132"/>
                    </a:lnTo>
                    <a:lnTo>
                      <a:pt x="84" y="120"/>
                    </a:lnTo>
                    <a:lnTo>
                      <a:pt x="66" y="132"/>
                    </a:lnTo>
                    <a:lnTo>
                      <a:pt x="78" y="144"/>
                    </a:lnTo>
                    <a:lnTo>
                      <a:pt x="114" y="126"/>
                    </a:lnTo>
                    <a:lnTo>
                      <a:pt x="114" y="102"/>
                    </a:lnTo>
                    <a:lnTo>
                      <a:pt x="132" y="78"/>
                    </a:lnTo>
                    <a:lnTo>
                      <a:pt x="114" y="42"/>
                    </a:lnTo>
                    <a:lnTo>
                      <a:pt x="132" y="36"/>
                    </a:lnTo>
                    <a:lnTo>
                      <a:pt x="126" y="0"/>
                    </a:lnTo>
                    <a:lnTo>
                      <a:pt x="408" y="72"/>
                    </a:lnTo>
                    <a:lnTo>
                      <a:pt x="366" y="300"/>
                    </a:lnTo>
                    <a:lnTo>
                      <a:pt x="258" y="276"/>
                    </a:lnTo>
                    <a:lnTo>
                      <a:pt x="132" y="276"/>
                    </a:lnTo>
                    <a:lnTo>
                      <a:pt x="102" y="258"/>
                    </a:lnTo>
                    <a:lnTo>
                      <a:pt x="72" y="264"/>
                    </a:lnTo>
                    <a:lnTo>
                      <a:pt x="48" y="252"/>
                    </a:lnTo>
                    <a:lnTo>
                      <a:pt x="54" y="216"/>
                    </a:lnTo>
                    <a:lnTo>
                      <a:pt x="24" y="198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2" name="Freeform 498"/>
              <p:cNvSpPr>
                <a:spLocks noChangeAspect="1"/>
              </p:cNvSpPr>
              <p:nvPr/>
            </p:nvSpPr>
            <p:spPr bwMode="auto">
              <a:xfrm>
                <a:off x="1419" y="1140"/>
                <a:ext cx="408" cy="300"/>
              </a:xfrm>
              <a:custGeom>
                <a:avLst/>
                <a:gdLst>
                  <a:gd name="T0" fmla="*/ 30 w 408"/>
                  <a:gd name="T1" fmla="*/ 192 h 300"/>
                  <a:gd name="T2" fmla="*/ 0 w 408"/>
                  <a:gd name="T3" fmla="*/ 180 h 300"/>
                  <a:gd name="T4" fmla="*/ 6 w 408"/>
                  <a:gd name="T5" fmla="*/ 156 h 300"/>
                  <a:gd name="T6" fmla="*/ 6 w 408"/>
                  <a:gd name="T7" fmla="*/ 174 h 300"/>
                  <a:gd name="T8" fmla="*/ 18 w 408"/>
                  <a:gd name="T9" fmla="*/ 150 h 300"/>
                  <a:gd name="T10" fmla="*/ 6 w 408"/>
                  <a:gd name="T11" fmla="*/ 150 h 300"/>
                  <a:gd name="T12" fmla="*/ 12 w 408"/>
                  <a:gd name="T13" fmla="*/ 132 h 300"/>
                  <a:gd name="T14" fmla="*/ 24 w 408"/>
                  <a:gd name="T15" fmla="*/ 132 h 300"/>
                  <a:gd name="T16" fmla="*/ 12 w 408"/>
                  <a:gd name="T17" fmla="*/ 126 h 300"/>
                  <a:gd name="T18" fmla="*/ 12 w 408"/>
                  <a:gd name="T19" fmla="*/ 66 h 300"/>
                  <a:gd name="T20" fmla="*/ 6 w 408"/>
                  <a:gd name="T21" fmla="*/ 48 h 300"/>
                  <a:gd name="T22" fmla="*/ 12 w 408"/>
                  <a:gd name="T23" fmla="*/ 18 h 300"/>
                  <a:gd name="T24" fmla="*/ 48 w 408"/>
                  <a:gd name="T25" fmla="*/ 42 h 300"/>
                  <a:gd name="T26" fmla="*/ 84 w 408"/>
                  <a:gd name="T27" fmla="*/ 60 h 300"/>
                  <a:gd name="T28" fmla="*/ 96 w 408"/>
                  <a:gd name="T29" fmla="*/ 72 h 300"/>
                  <a:gd name="T30" fmla="*/ 102 w 408"/>
                  <a:gd name="T31" fmla="*/ 66 h 300"/>
                  <a:gd name="T32" fmla="*/ 108 w 408"/>
                  <a:gd name="T33" fmla="*/ 72 h 300"/>
                  <a:gd name="T34" fmla="*/ 108 w 408"/>
                  <a:gd name="T35" fmla="*/ 84 h 300"/>
                  <a:gd name="T36" fmla="*/ 96 w 408"/>
                  <a:gd name="T37" fmla="*/ 84 h 300"/>
                  <a:gd name="T38" fmla="*/ 66 w 408"/>
                  <a:gd name="T39" fmla="*/ 114 h 300"/>
                  <a:gd name="T40" fmla="*/ 84 w 408"/>
                  <a:gd name="T41" fmla="*/ 114 h 300"/>
                  <a:gd name="T42" fmla="*/ 72 w 408"/>
                  <a:gd name="T43" fmla="*/ 114 h 300"/>
                  <a:gd name="T44" fmla="*/ 108 w 408"/>
                  <a:gd name="T45" fmla="*/ 90 h 300"/>
                  <a:gd name="T46" fmla="*/ 108 w 408"/>
                  <a:gd name="T47" fmla="*/ 78 h 300"/>
                  <a:gd name="T48" fmla="*/ 114 w 408"/>
                  <a:gd name="T49" fmla="*/ 84 h 300"/>
                  <a:gd name="T50" fmla="*/ 114 w 408"/>
                  <a:gd name="T51" fmla="*/ 96 h 300"/>
                  <a:gd name="T52" fmla="*/ 96 w 408"/>
                  <a:gd name="T53" fmla="*/ 102 h 300"/>
                  <a:gd name="T54" fmla="*/ 102 w 408"/>
                  <a:gd name="T55" fmla="*/ 114 h 300"/>
                  <a:gd name="T56" fmla="*/ 96 w 408"/>
                  <a:gd name="T57" fmla="*/ 132 h 300"/>
                  <a:gd name="T58" fmla="*/ 96 w 408"/>
                  <a:gd name="T59" fmla="*/ 120 h 300"/>
                  <a:gd name="T60" fmla="*/ 84 w 408"/>
                  <a:gd name="T61" fmla="*/ 132 h 300"/>
                  <a:gd name="T62" fmla="*/ 84 w 408"/>
                  <a:gd name="T63" fmla="*/ 120 h 300"/>
                  <a:gd name="T64" fmla="*/ 66 w 408"/>
                  <a:gd name="T65" fmla="*/ 132 h 300"/>
                  <a:gd name="T66" fmla="*/ 78 w 408"/>
                  <a:gd name="T67" fmla="*/ 144 h 300"/>
                  <a:gd name="T68" fmla="*/ 114 w 408"/>
                  <a:gd name="T69" fmla="*/ 126 h 300"/>
                  <a:gd name="T70" fmla="*/ 114 w 408"/>
                  <a:gd name="T71" fmla="*/ 102 h 300"/>
                  <a:gd name="T72" fmla="*/ 132 w 408"/>
                  <a:gd name="T73" fmla="*/ 78 h 300"/>
                  <a:gd name="T74" fmla="*/ 114 w 408"/>
                  <a:gd name="T75" fmla="*/ 42 h 300"/>
                  <a:gd name="T76" fmla="*/ 132 w 408"/>
                  <a:gd name="T77" fmla="*/ 36 h 300"/>
                  <a:gd name="T78" fmla="*/ 126 w 408"/>
                  <a:gd name="T79" fmla="*/ 0 h 300"/>
                  <a:gd name="T80" fmla="*/ 408 w 408"/>
                  <a:gd name="T81" fmla="*/ 72 h 300"/>
                  <a:gd name="T82" fmla="*/ 366 w 408"/>
                  <a:gd name="T83" fmla="*/ 300 h 300"/>
                  <a:gd name="T84" fmla="*/ 258 w 408"/>
                  <a:gd name="T85" fmla="*/ 276 h 300"/>
                  <a:gd name="T86" fmla="*/ 132 w 408"/>
                  <a:gd name="T87" fmla="*/ 276 h 300"/>
                  <a:gd name="T88" fmla="*/ 102 w 408"/>
                  <a:gd name="T89" fmla="*/ 258 h 300"/>
                  <a:gd name="T90" fmla="*/ 72 w 408"/>
                  <a:gd name="T91" fmla="*/ 264 h 300"/>
                  <a:gd name="T92" fmla="*/ 48 w 408"/>
                  <a:gd name="T93" fmla="*/ 252 h 300"/>
                  <a:gd name="T94" fmla="*/ 54 w 408"/>
                  <a:gd name="T95" fmla="*/ 216 h 300"/>
                  <a:gd name="T96" fmla="*/ 24 w 408"/>
                  <a:gd name="T97" fmla="*/ 198 h 300"/>
                  <a:gd name="T98" fmla="*/ 30 w 408"/>
                  <a:gd name="T99" fmla="*/ 192 h 300"/>
                  <a:gd name="T100" fmla="*/ 30 w 408"/>
                  <a:gd name="T101" fmla="*/ 198 h 3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300"/>
                  <a:gd name="T155" fmla="*/ 408 w 408"/>
                  <a:gd name="T156" fmla="*/ 300 h 3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300">
                    <a:moveTo>
                      <a:pt x="30" y="192"/>
                    </a:moveTo>
                    <a:lnTo>
                      <a:pt x="0" y="180"/>
                    </a:lnTo>
                    <a:lnTo>
                      <a:pt x="6" y="156"/>
                    </a:lnTo>
                    <a:lnTo>
                      <a:pt x="6" y="174"/>
                    </a:lnTo>
                    <a:lnTo>
                      <a:pt x="18" y="150"/>
                    </a:lnTo>
                    <a:lnTo>
                      <a:pt x="6" y="150"/>
                    </a:lnTo>
                    <a:lnTo>
                      <a:pt x="12" y="132"/>
                    </a:lnTo>
                    <a:lnTo>
                      <a:pt x="24" y="132"/>
                    </a:lnTo>
                    <a:lnTo>
                      <a:pt x="12" y="126"/>
                    </a:lnTo>
                    <a:lnTo>
                      <a:pt x="12" y="66"/>
                    </a:lnTo>
                    <a:lnTo>
                      <a:pt x="6" y="48"/>
                    </a:lnTo>
                    <a:lnTo>
                      <a:pt x="12" y="18"/>
                    </a:lnTo>
                    <a:lnTo>
                      <a:pt x="48" y="42"/>
                    </a:lnTo>
                    <a:lnTo>
                      <a:pt x="84" y="60"/>
                    </a:lnTo>
                    <a:lnTo>
                      <a:pt x="96" y="72"/>
                    </a:lnTo>
                    <a:lnTo>
                      <a:pt x="102" y="66"/>
                    </a:lnTo>
                    <a:lnTo>
                      <a:pt x="108" y="72"/>
                    </a:lnTo>
                    <a:lnTo>
                      <a:pt x="108" y="84"/>
                    </a:lnTo>
                    <a:lnTo>
                      <a:pt x="96" y="84"/>
                    </a:lnTo>
                    <a:lnTo>
                      <a:pt x="66" y="114"/>
                    </a:lnTo>
                    <a:lnTo>
                      <a:pt x="84" y="114"/>
                    </a:lnTo>
                    <a:lnTo>
                      <a:pt x="72" y="114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96" y="102"/>
                    </a:lnTo>
                    <a:lnTo>
                      <a:pt x="102" y="114"/>
                    </a:lnTo>
                    <a:lnTo>
                      <a:pt x="96" y="132"/>
                    </a:lnTo>
                    <a:lnTo>
                      <a:pt x="96" y="120"/>
                    </a:lnTo>
                    <a:lnTo>
                      <a:pt x="84" y="132"/>
                    </a:lnTo>
                    <a:lnTo>
                      <a:pt x="84" y="120"/>
                    </a:lnTo>
                    <a:lnTo>
                      <a:pt x="66" y="132"/>
                    </a:lnTo>
                    <a:lnTo>
                      <a:pt x="78" y="144"/>
                    </a:lnTo>
                    <a:lnTo>
                      <a:pt x="114" y="126"/>
                    </a:lnTo>
                    <a:lnTo>
                      <a:pt x="114" y="102"/>
                    </a:lnTo>
                    <a:lnTo>
                      <a:pt x="132" y="78"/>
                    </a:lnTo>
                    <a:lnTo>
                      <a:pt x="114" y="42"/>
                    </a:lnTo>
                    <a:lnTo>
                      <a:pt x="132" y="36"/>
                    </a:lnTo>
                    <a:lnTo>
                      <a:pt x="126" y="0"/>
                    </a:lnTo>
                    <a:lnTo>
                      <a:pt x="408" y="72"/>
                    </a:lnTo>
                    <a:lnTo>
                      <a:pt x="366" y="300"/>
                    </a:lnTo>
                    <a:lnTo>
                      <a:pt x="258" y="276"/>
                    </a:lnTo>
                    <a:lnTo>
                      <a:pt x="132" y="276"/>
                    </a:lnTo>
                    <a:lnTo>
                      <a:pt x="102" y="258"/>
                    </a:lnTo>
                    <a:lnTo>
                      <a:pt x="72" y="264"/>
                    </a:lnTo>
                    <a:lnTo>
                      <a:pt x="48" y="252"/>
                    </a:lnTo>
                    <a:lnTo>
                      <a:pt x="54" y="216"/>
                    </a:lnTo>
                    <a:lnTo>
                      <a:pt x="24" y="198"/>
                    </a:lnTo>
                    <a:lnTo>
                      <a:pt x="30" y="192"/>
                    </a:lnTo>
                    <a:lnTo>
                      <a:pt x="30" y="19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3" name="Freeform 499"/>
              <p:cNvSpPr>
                <a:spLocks noChangeAspect="1"/>
              </p:cNvSpPr>
              <p:nvPr/>
            </p:nvSpPr>
            <p:spPr bwMode="auto">
              <a:xfrm>
                <a:off x="3723" y="1908"/>
                <a:ext cx="282" cy="282"/>
              </a:xfrm>
              <a:custGeom>
                <a:avLst/>
                <a:gdLst>
                  <a:gd name="T0" fmla="*/ 168 w 282"/>
                  <a:gd name="T1" fmla="*/ 66 h 282"/>
                  <a:gd name="T2" fmla="*/ 180 w 282"/>
                  <a:gd name="T3" fmla="*/ 102 h 282"/>
                  <a:gd name="T4" fmla="*/ 216 w 282"/>
                  <a:gd name="T5" fmla="*/ 66 h 282"/>
                  <a:gd name="T6" fmla="*/ 234 w 282"/>
                  <a:gd name="T7" fmla="*/ 72 h 282"/>
                  <a:gd name="T8" fmla="*/ 246 w 282"/>
                  <a:gd name="T9" fmla="*/ 54 h 282"/>
                  <a:gd name="T10" fmla="*/ 270 w 282"/>
                  <a:gd name="T11" fmla="*/ 54 h 282"/>
                  <a:gd name="T12" fmla="*/ 282 w 282"/>
                  <a:gd name="T13" fmla="*/ 78 h 282"/>
                  <a:gd name="T14" fmla="*/ 276 w 282"/>
                  <a:gd name="T15" fmla="*/ 90 h 282"/>
                  <a:gd name="T16" fmla="*/ 240 w 282"/>
                  <a:gd name="T17" fmla="*/ 72 h 282"/>
                  <a:gd name="T18" fmla="*/ 240 w 282"/>
                  <a:gd name="T19" fmla="*/ 96 h 282"/>
                  <a:gd name="T20" fmla="*/ 222 w 282"/>
                  <a:gd name="T21" fmla="*/ 132 h 282"/>
                  <a:gd name="T22" fmla="*/ 210 w 282"/>
                  <a:gd name="T23" fmla="*/ 132 h 282"/>
                  <a:gd name="T24" fmla="*/ 198 w 282"/>
                  <a:gd name="T25" fmla="*/ 162 h 282"/>
                  <a:gd name="T26" fmla="*/ 174 w 282"/>
                  <a:gd name="T27" fmla="*/ 156 h 282"/>
                  <a:gd name="T28" fmla="*/ 150 w 282"/>
                  <a:gd name="T29" fmla="*/ 228 h 282"/>
                  <a:gd name="T30" fmla="*/ 156 w 282"/>
                  <a:gd name="T31" fmla="*/ 234 h 282"/>
                  <a:gd name="T32" fmla="*/ 144 w 282"/>
                  <a:gd name="T33" fmla="*/ 252 h 282"/>
                  <a:gd name="T34" fmla="*/ 72 w 282"/>
                  <a:gd name="T35" fmla="*/ 282 h 282"/>
                  <a:gd name="T36" fmla="*/ 54 w 282"/>
                  <a:gd name="T37" fmla="*/ 270 h 282"/>
                  <a:gd name="T38" fmla="*/ 48 w 282"/>
                  <a:gd name="T39" fmla="*/ 258 h 282"/>
                  <a:gd name="T40" fmla="*/ 12 w 282"/>
                  <a:gd name="T41" fmla="*/ 228 h 282"/>
                  <a:gd name="T42" fmla="*/ 0 w 282"/>
                  <a:gd name="T43" fmla="*/ 192 h 282"/>
                  <a:gd name="T44" fmla="*/ 6 w 282"/>
                  <a:gd name="T45" fmla="*/ 192 h 282"/>
                  <a:gd name="T46" fmla="*/ 24 w 282"/>
                  <a:gd name="T47" fmla="*/ 174 h 282"/>
                  <a:gd name="T48" fmla="*/ 24 w 282"/>
                  <a:gd name="T49" fmla="*/ 144 h 282"/>
                  <a:gd name="T50" fmla="*/ 42 w 282"/>
                  <a:gd name="T51" fmla="*/ 144 h 282"/>
                  <a:gd name="T52" fmla="*/ 48 w 282"/>
                  <a:gd name="T53" fmla="*/ 120 h 282"/>
                  <a:gd name="T54" fmla="*/ 90 w 282"/>
                  <a:gd name="T55" fmla="*/ 84 h 282"/>
                  <a:gd name="T56" fmla="*/ 96 w 282"/>
                  <a:gd name="T57" fmla="*/ 30 h 282"/>
                  <a:gd name="T58" fmla="*/ 90 w 282"/>
                  <a:gd name="T59" fmla="*/ 6 h 282"/>
                  <a:gd name="T60" fmla="*/ 96 w 282"/>
                  <a:gd name="T61" fmla="*/ 0 h 282"/>
                  <a:gd name="T62" fmla="*/ 108 w 282"/>
                  <a:gd name="T63" fmla="*/ 72 h 282"/>
                  <a:gd name="T64" fmla="*/ 156 w 282"/>
                  <a:gd name="T65" fmla="*/ 66 h 282"/>
                  <a:gd name="T66" fmla="*/ 168 w 282"/>
                  <a:gd name="T67" fmla="*/ 66 h 2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2"/>
                  <a:gd name="T103" fmla="*/ 0 h 282"/>
                  <a:gd name="T104" fmla="*/ 282 w 282"/>
                  <a:gd name="T105" fmla="*/ 282 h 2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2" h="282">
                    <a:moveTo>
                      <a:pt x="168" y="66"/>
                    </a:moveTo>
                    <a:lnTo>
                      <a:pt x="180" y="102"/>
                    </a:lnTo>
                    <a:lnTo>
                      <a:pt x="216" y="66"/>
                    </a:lnTo>
                    <a:lnTo>
                      <a:pt x="234" y="72"/>
                    </a:lnTo>
                    <a:lnTo>
                      <a:pt x="246" y="54"/>
                    </a:lnTo>
                    <a:lnTo>
                      <a:pt x="270" y="54"/>
                    </a:lnTo>
                    <a:lnTo>
                      <a:pt x="282" y="78"/>
                    </a:lnTo>
                    <a:lnTo>
                      <a:pt x="276" y="90"/>
                    </a:lnTo>
                    <a:lnTo>
                      <a:pt x="240" y="72"/>
                    </a:lnTo>
                    <a:lnTo>
                      <a:pt x="240" y="96"/>
                    </a:lnTo>
                    <a:lnTo>
                      <a:pt x="222" y="132"/>
                    </a:lnTo>
                    <a:lnTo>
                      <a:pt x="210" y="132"/>
                    </a:lnTo>
                    <a:lnTo>
                      <a:pt x="198" y="162"/>
                    </a:lnTo>
                    <a:lnTo>
                      <a:pt x="174" y="156"/>
                    </a:lnTo>
                    <a:lnTo>
                      <a:pt x="150" y="228"/>
                    </a:lnTo>
                    <a:lnTo>
                      <a:pt x="156" y="234"/>
                    </a:lnTo>
                    <a:lnTo>
                      <a:pt x="144" y="252"/>
                    </a:lnTo>
                    <a:lnTo>
                      <a:pt x="72" y="282"/>
                    </a:lnTo>
                    <a:lnTo>
                      <a:pt x="54" y="270"/>
                    </a:lnTo>
                    <a:lnTo>
                      <a:pt x="48" y="258"/>
                    </a:lnTo>
                    <a:lnTo>
                      <a:pt x="12" y="228"/>
                    </a:lnTo>
                    <a:lnTo>
                      <a:pt x="0" y="192"/>
                    </a:lnTo>
                    <a:lnTo>
                      <a:pt x="6" y="192"/>
                    </a:lnTo>
                    <a:lnTo>
                      <a:pt x="24" y="174"/>
                    </a:lnTo>
                    <a:lnTo>
                      <a:pt x="24" y="144"/>
                    </a:lnTo>
                    <a:lnTo>
                      <a:pt x="42" y="144"/>
                    </a:lnTo>
                    <a:lnTo>
                      <a:pt x="48" y="120"/>
                    </a:lnTo>
                    <a:lnTo>
                      <a:pt x="90" y="84"/>
                    </a:lnTo>
                    <a:lnTo>
                      <a:pt x="96" y="30"/>
                    </a:lnTo>
                    <a:lnTo>
                      <a:pt x="90" y="6"/>
                    </a:lnTo>
                    <a:lnTo>
                      <a:pt x="96" y="0"/>
                    </a:lnTo>
                    <a:lnTo>
                      <a:pt x="108" y="72"/>
                    </a:lnTo>
                    <a:lnTo>
                      <a:pt x="156" y="66"/>
                    </a:ln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solidFill>
                  <a:srgbClr val="FF8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4" name="Freeform 500"/>
              <p:cNvSpPr>
                <a:spLocks noChangeAspect="1"/>
              </p:cNvSpPr>
              <p:nvPr/>
            </p:nvSpPr>
            <p:spPr bwMode="auto">
              <a:xfrm>
                <a:off x="3723" y="1908"/>
                <a:ext cx="282" cy="282"/>
              </a:xfrm>
              <a:custGeom>
                <a:avLst/>
                <a:gdLst>
                  <a:gd name="T0" fmla="*/ 168 w 282"/>
                  <a:gd name="T1" fmla="*/ 66 h 282"/>
                  <a:gd name="T2" fmla="*/ 180 w 282"/>
                  <a:gd name="T3" fmla="*/ 102 h 282"/>
                  <a:gd name="T4" fmla="*/ 216 w 282"/>
                  <a:gd name="T5" fmla="*/ 66 h 282"/>
                  <a:gd name="T6" fmla="*/ 234 w 282"/>
                  <a:gd name="T7" fmla="*/ 72 h 282"/>
                  <a:gd name="T8" fmla="*/ 246 w 282"/>
                  <a:gd name="T9" fmla="*/ 54 h 282"/>
                  <a:gd name="T10" fmla="*/ 270 w 282"/>
                  <a:gd name="T11" fmla="*/ 54 h 282"/>
                  <a:gd name="T12" fmla="*/ 282 w 282"/>
                  <a:gd name="T13" fmla="*/ 78 h 282"/>
                  <a:gd name="T14" fmla="*/ 276 w 282"/>
                  <a:gd name="T15" fmla="*/ 90 h 282"/>
                  <a:gd name="T16" fmla="*/ 240 w 282"/>
                  <a:gd name="T17" fmla="*/ 72 h 282"/>
                  <a:gd name="T18" fmla="*/ 240 w 282"/>
                  <a:gd name="T19" fmla="*/ 96 h 282"/>
                  <a:gd name="T20" fmla="*/ 222 w 282"/>
                  <a:gd name="T21" fmla="*/ 132 h 282"/>
                  <a:gd name="T22" fmla="*/ 210 w 282"/>
                  <a:gd name="T23" fmla="*/ 132 h 282"/>
                  <a:gd name="T24" fmla="*/ 198 w 282"/>
                  <a:gd name="T25" fmla="*/ 162 h 282"/>
                  <a:gd name="T26" fmla="*/ 174 w 282"/>
                  <a:gd name="T27" fmla="*/ 156 h 282"/>
                  <a:gd name="T28" fmla="*/ 150 w 282"/>
                  <a:gd name="T29" fmla="*/ 228 h 282"/>
                  <a:gd name="T30" fmla="*/ 156 w 282"/>
                  <a:gd name="T31" fmla="*/ 234 h 282"/>
                  <a:gd name="T32" fmla="*/ 144 w 282"/>
                  <a:gd name="T33" fmla="*/ 252 h 282"/>
                  <a:gd name="T34" fmla="*/ 72 w 282"/>
                  <a:gd name="T35" fmla="*/ 282 h 282"/>
                  <a:gd name="T36" fmla="*/ 54 w 282"/>
                  <a:gd name="T37" fmla="*/ 270 h 282"/>
                  <a:gd name="T38" fmla="*/ 48 w 282"/>
                  <a:gd name="T39" fmla="*/ 258 h 282"/>
                  <a:gd name="T40" fmla="*/ 12 w 282"/>
                  <a:gd name="T41" fmla="*/ 228 h 282"/>
                  <a:gd name="T42" fmla="*/ 0 w 282"/>
                  <a:gd name="T43" fmla="*/ 192 h 282"/>
                  <a:gd name="T44" fmla="*/ 6 w 282"/>
                  <a:gd name="T45" fmla="*/ 192 h 282"/>
                  <a:gd name="T46" fmla="*/ 24 w 282"/>
                  <a:gd name="T47" fmla="*/ 174 h 282"/>
                  <a:gd name="T48" fmla="*/ 24 w 282"/>
                  <a:gd name="T49" fmla="*/ 144 h 282"/>
                  <a:gd name="T50" fmla="*/ 42 w 282"/>
                  <a:gd name="T51" fmla="*/ 144 h 282"/>
                  <a:gd name="T52" fmla="*/ 48 w 282"/>
                  <a:gd name="T53" fmla="*/ 120 h 282"/>
                  <a:gd name="T54" fmla="*/ 90 w 282"/>
                  <a:gd name="T55" fmla="*/ 84 h 282"/>
                  <a:gd name="T56" fmla="*/ 96 w 282"/>
                  <a:gd name="T57" fmla="*/ 30 h 282"/>
                  <a:gd name="T58" fmla="*/ 90 w 282"/>
                  <a:gd name="T59" fmla="*/ 6 h 282"/>
                  <a:gd name="T60" fmla="*/ 96 w 282"/>
                  <a:gd name="T61" fmla="*/ 0 h 282"/>
                  <a:gd name="T62" fmla="*/ 108 w 282"/>
                  <a:gd name="T63" fmla="*/ 72 h 282"/>
                  <a:gd name="T64" fmla="*/ 156 w 282"/>
                  <a:gd name="T65" fmla="*/ 66 h 282"/>
                  <a:gd name="T66" fmla="*/ 168 w 282"/>
                  <a:gd name="T67" fmla="*/ 66 h 282"/>
                  <a:gd name="T68" fmla="*/ 168 w 282"/>
                  <a:gd name="T69" fmla="*/ 72 h 2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2"/>
                  <a:gd name="T106" fmla="*/ 0 h 282"/>
                  <a:gd name="T107" fmla="*/ 282 w 282"/>
                  <a:gd name="T108" fmla="*/ 282 h 2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2" h="282">
                    <a:moveTo>
                      <a:pt x="168" y="66"/>
                    </a:moveTo>
                    <a:lnTo>
                      <a:pt x="180" y="102"/>
                    </a:lnTo>
                    <a:lnTo>
                      <a:pt x="216" y="66"/>
                    </a:lnTo>
                    <a:lnTo>
                      <a:pt x="234" y="72"/>
                    </a:lnTo>
                    <a:lnTo>
                      <a:pt x="246" y="54"/>
                    </a:lnTo>
                    <a:lnTo>
                      <a:pt x="270" y="54"/>
                    </a:lnTo>
                    <a:lnTo>
                      <a:pt x="282" y="78"/>
                    </a:lnTo>
                    <a:lnTo>
                      <a:pt x="276" y="90"/>
                    </a:lnTo>
                    <a:lnTo>
                      <a:pt x="240" y="72"/>
                    </a:lnTo>
                    <a:lnTo>
                      <a:pt x="240" y="96"/>
                    </a:lnTo>
                    <a:lnTo>
                      <a:pt x="222" y="132"/>
                    </a:lnTo>
                    <a:lnTo>
                      <a:pt x="210" y="132"/>
                    </a:lnTo>
                    <a:lnTo>
                      <a:pt x="198" y="162"/>
                    </a:lnTo>
                    <a:lnTo>
                      <a:pt x="174" y="156"/>
                    </a:lnTo>
                    <a:lnTo>
                      <a:pt x="150" y="228"/>
                    </a:lnTo>
                    <a:lnTo>
                      <a:pt x="156" y="234"/>
                    </a:lnTo>
                    <a:lnTo>
                      <a:pt x="144" y="252"/>
                    </a:lnTo>
                    <a:lnTo>
                      <a:pt x="72" y="282"/>
                    </a:lnTo>
                    <a:lnTo>
                      <a:pt x="54" y="270"/>
                    </a:lnTo>
                    <a:lnTo>
                      <a:pt x="48" y="258"/>
                    </a:lnTo>
                    <a:lnTo>
                      <a:pt x="12" y="228"/>
                    </a:lnTo>
                    <a:lnTo>
                      <a:pt x="0" y="192"/>
                    </a:lnTo>
                    <a:lnTo>
                      <a:pt x="6" y="192"/>
                    </a:lnTo>
                    <a:lnTo>
                      <a:pt x="24" y="174"/>
                    </a:lnTo>
                    <a:lnTo>
                      <a:pt x="24" y="144"/>
                    </a:lnTo>
                    <a:lnTo>
                      <a:pt x="42" y="144"/>
                    </a:lnTo>
                    <a:lnTo>
                      <a:pt x="48" y="120"/>
                    </a:lnTo>
                    <a:lnTo>
                      <a:pt x="90" y="84"/>
                    </a:lnTo>
                    <a:lnTo>
                      <a:pt x="96" y="30"/>
                    </a:lnTo>
                    <a:lnTo>
                      <a:pt x="90" y="6"/>
                    </a:lnTo>
                    <a:lnTo>
                      <a:pt x="96" y="0"/>
                    </a:lnTo>
                    <a:lnTo>
                      <a:pt x="108" y="72"/>
                    </a:lnTo>
                    <a:lnTo>
                      <a:pt x="156" y="66"/>
                    </a:lnTo>
                    <a:lnTo>
                      <a:pt x="168" y="66"/>
                    </a:lnTo>
                    <a:lnTo>
                      <a:pt x="168" y="7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5" name="Freeform 501"/>
              <p:cNvSpPr>
                <a:spLocks noChangeAspect="1"/>
              </p:cNvSpPr>
              <p:nvPr/>
            </p:nvSpPr>
            <p:spPr bwMode="auto">
              <a:xfrm>
                <a:off x="3081" y="1488"/>
                <a:ext cx="330" cy="342"/>
              </a:xfrm>
              <a:custGeom>
                <a:avLst/>
                <a:gdLst>
                  <a:gd name="T0" fmla="*/ 138 w 330"/>
                  <a:gd name="T1" fmla="*/ 342 h 342"/>
                  <a:gd name="T2" fmla="*/ 114 w 330"/>
                  <a:gd name="T3" fmla="*/ 324 h 342"/>
                  <a:gd name="T4" fmla="*/ 108 w 330"/>
                  <a:gd name="T5" fmla="*/ 300 h 342"/>
                  <a:gd name="T6" fmla="*/ 114 w 330"/>
                  <a:gd name="T7" fmla="*/ 282 h 342"/>
                  <a:gd name="T8" fmla="*/ 102 w 330"/>
                  <a:gd name="T9" fmla="*/ 264 h 342"/>
                  <a:gd name="T10" fmla="*/ 90 w 330"/>
                  <a:gd name="T11" fmla="*/ 228 h 342"/>
                  <a:gd name="T12" fmla="*/ 12 w 330"/>
                  <a:gd name="T13" fmla="*/ 174 h 342"/>
                  <a:gd name="T14" fmla="*/ 18 w 330"/>
                  <a:gd name="T15" fmla="*/ 120 h 342"/>
                  <a:gd name="T16" fmla="*/ 0 w 330"/>
                  <a:gd name="T17" fmla="*/ 108 h 342"/>
                  <a:gd name="T18" fmla="*/ 12 w 330"/>
                  <a:gd name="T19" fmla="*/ 84 h 342"/>
                  <a:gd name="T20" fmla="*/ 36 w 330"/>
                  <a:gd name="T21" fmla="*/ 72 h 342"/>
                  <a:gd name="T22" fmla="*/ 36 w 330"/>
                  <a:gd name="T23" fmla="*/ 24 h 342"/>
                  <a:gd name="T24" fmla="*/ 42 w 330"/>
                  <a:gd name="T25" fmla="*/ 18 h 342"/>
                  <a:gd name="T26" fmla="*/ 60 w 330"/>
                  <a:gd name="T27" fmla="*/ 24 h 342"/>
                  <a:gd name="T28" fmla="*/ 114 w 330"/>
                  <a:gd name="T29" fmla="*/ 0 h 342"/>
                  <a:gd name="T30" fmla="*/ 108 w 330"/>
                  <a:gd name="T31" fmla="*/ 24 h 342"/>
                  <a:gd name="T32" fmla="*/ 138 w 330"/>
                  <a:gd name="T33" fmla="*/ 30 h 342"/>
                  <a:gd name="T34" fmla="*/ 150 w 330"/>
                  <a:gd name="T35" fmla="*/ 42 h 342"/>
                  <a:gd name="T36" fmla="*/ 264 w 330"/>
                  <a:gd name="T37" fmla="*/ 66 h 342"/>
                  <a:gd name="T38" fmla="*/ 282 w 330"/>
                  <a:gd name="T39" fmla="*/ 84 h 342"/>
                  <a:gd name="T40" fmla="*/ 276 w 330"/>
                  <a:gd name="T41" fmla="*/ 108 h 342"/>
                  <a:gd name="T42" fmla="*/ 288 w 330"/>
                  <a:gd name="T43" fmla="*/ 108 h 342"/>
                  <a:gd name="T44" fmla="*/ 288 w 330"/>
                  <a:gd name="T45" fmla="*/ 126 h 342"/>
                  <a:gd name="T46" fmla="*/ 300 w 330"/>
                  <a:gd name="T47" fmla="*/ 126 h 342"/>
                  <a:gd name="T48" fmla="*/ 276 w 330"/>
                  <a:gd name="T49" fmla="*/ 162 h 342"/>
                  <a:gd name="T50" fmla="*/ 282 w 330"/>
                  <a:gd name="T51" fmla="*/ 174 h 342"/>
                  <a:gd name="T52" fmla="*/ 330 w 330"/>
                  <a:gd name="T53" fmla="*/ 114 h 342"/>
                  <a:gd name="T54" fmla="*/ 300 w 330"/>
                  <a:gd name="T55" fmla="*/ 210 h 342"/>
                  <a:gd name="T56" fmla="*/ 294 w 330"/>
                  <a:gd name="T57" fmla="*/ 270 h 342"/>
                  <a:gd name="T58" fmla="*/ 300 w 330"/>
                  <a:gd name="T59" fmla="*/ 330 h 342"/>
                  <a:gd name="T60" fmla="*/ 150 w 330"/>
                  <a:gd name="T61" fmla="*/ 342 h 342"/>
                  <a:gd name="T62" fmla="*/ 138 w 330"/>
                  <a:gd name="T63" fmla="*/ 342 h 3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342"/>
                  <a:gd name="T98" fmla="*/ 330 w 330"/>
                  <a:gd name="T99" fmla="*/ 342 h 3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342">
                    <a:moveTo>
                      <a:pt x="138" y="342"/>
                    </a:moveTo>
                    <a:lnTo>
                      <a:pt x="114" y="324"/>
                    </a:lnTo>
                    <a:lnTo>
                      <a:pt x="108" y="300"/>
                    </a:lnTo>
                    <a:lnTo>
                      <a:pt x="114" y="282"/>
                    </a:lnTo>
                    <a:lnTo>
                      <a:pt x="102" y="264"/>
                    </a:lnTo>
                    <a:lnTo>
                      <a:pt x="90" y="228"/>
                    </a:lnTo>
                    <a:lnTo>
                      <a:pt x="12" y="174"/>
                    </a:lnTo>
                    <a:lnTo>
                      <a:pt x="18" y="120"/>
                    </a:lnTo>
                    <a:lnTo>
                      <a:pt x="0" y="108"/>
                    </a:lnTo>
                    <a:lnTo>
                      <a:pt x="12" y="84"/>
                    </a:lnTo>
                    <a:lnTo>
                      <a:pt x="36" y="7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60" y="24"/>
                    </a:lnTo>
                    <a:lnTo>
                      <a:pt x="114" y="0"/>
                    </a:lnTo>
                    <a:lnTo>
                      <a:pt x="108" y="24"/>
                    </a:lnTo>
                    <a:lnTo>
                      <a:pt x="138" y="30"/>
                    </a:lnTo>
                    <a:lnTo>
                      <a:pt x="150" y="42"/>
                    </a:lnTo>
                    <a:lnTo>
                      <a:pt x="264" y="66"/>
                    </a:lnTo>
                    <a:lnTo>
                      <a:pt x="282" y="84"/>
                    </a:lnTo>
                    <a:lnTo>
                      <a:pt x="276" y="108"/>
                    </a:lnTo>
                    <a:lnTo>
                      <a:pt x="288" y="108"/>
                    </a:lnTo>
                    <a:lnTo>
                      <a:pt x="288" y="126"/>
                    </a:lnTo>
                    <a:lnTo>
                      <a:pt x="300" y="126"/>
                    </a:lnTo>
                    <a:lnTo>
                      <a:pt x="276" y="162"/>
                    </a:lnTo>
                    <a:lnTo>
                      <a:pt x="282" y="174"/>
                    </a:lnTo>
                    <a:lnTo>
                      <a:pt x="330" y="114"/>
                    </a:lnTo>
                    <a:lnTo>
                      <a:pt x="300" y="210"/>
                    </a:lnTo>
                    <a:lnTo>
                      <a:pt x="294" y="270"/>
                    </a:lnTo>
                    <a:lnTo>
                      <a:pt x="300" y="330"/>
                    </a:lnTo>
                    <a:lnTo>
                      <a:pt x="150" y="342"/>
                    </a:lnTo>
                    <a:lnTo>
                      <a:pt x="138" y="342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6" name="Freeform 502"/>
              <p:cNvSpPr>
                <a:spLocks noChangeAspect="1"/>
              </p:cNvSpPr>
              <p:nvPr/>
            </p:nvSpPr>
            <p:spPr bwMode="auto">
              <a:xfrm>
                <a:off x="3081" y="1488"/>
                <a:ext cx="330" cy="348"/>
              </a:xfrm>
              <a:custGeom>
                <a:avLst/>
                <a:gdLst>
                  <a:gd name="T0" fmla="*/ 138 w 330"/>
                  <a:gd name="T1" fmla="*/ 342 h 348"/>
                  <a:gd name="T2" fmla="*/ 114 w 330"/>
                  <a:gd name="T3" fmla="*/ 324 h 348"/>
                  <a:gd name="T4" fmla="*/ 108 w 330"/>
                  <a:gd name="T5" fmla="*/ 300 h 348"/>
                  <a:gd name="T6" fmla="*/ 114 w 330"/>
                  <a:gd name="T7" fmla="*/ 282 h 348"/>
                  <a:gd name="T8" fmla="*/ 102 w 330"/>
                  <a:gd name="T9" fmla="*/ 264 h 348"/>
                  <a:gd name="T10" fmla="*/ 90 w 330"/>
                  <a:gd name="T11" fmla="*/ 228 h 348"/>
                  <a:gd name="T12" fmla="*/ 12 w 330"/>
                  <a:gd name="T13" fmla="*/ 174 h 348"/>
                  <a:gd name="T14" fmla="*/ 18 w 330"/>
                  <a:gd name="T15" fmla="*/ 120 h 348"/>
                  <a:gd name="T16" fmla="*/ 0 w 330"/>
                  <a:gd name="T17" fmla="*/ 108 h 348"/>
                  <a:gd name="T18" fmla="*/ 12 w 330"/>
                  <a:gd name="T19" fmla="*/ 84 h 348"/>
                  <a:gd name="T20" fmla="*/ 36 w 330"/>
                  <a:gd name="T21" fmla="*/ 72 h 348"/>
                  <a:gd name="T22" fmla="*/ 36 w 330"/>
                  <a:gd name="T23" fmla="*/ 24 h 348"/>
                  <a:gd name="T24" fmla="*/ 42 w 330"/>
                  <a:gd name="T25" fmla="*/ 18 h 348"/>
                  <a:gd name="T26" fmla="*/ 60 w 330"/>
                  <a:gd name="T27" fmla="*/ 24 h 348"/>
                  <a:gd name="T28" fmla="*/ 114 w 330"/>
                  <a:gd name="T29" fmla="*/ 0 h 348"/>
                  <a:gd name="T30" fmla="*/ 108 w 330"/>
                  <a:gd name="T31" fmla="*/ 24 h 348"/>
                  <a:gd name="T32" fmla="*/ 138 w 330"/>
                  <a:gd name="T33" fmla="*/ 30 h 348"/>
                  <a:gd name="T34" fmla="*/ 150 w 330"/>
                  <a:gd name="T35" fmla="*/ 42 h 348"/>
                  <a:gd name="T36" fmla="*/ 264 w 330"/>
                  <a:gd name="T37" fmla="*/ 66 h 348"/>
                  <a:gd name="T38" fmla="*/ 282 w 330"/>
                  <a:gd name="T39" fmla="*/ 84 h 348"/>
                  <a:gd name="T40" fmla="*/ 276 w 330"/>
                  <a:gd name="T41" fmla="*/ 108 h 348"/>
                  <a:gd name="T42" fmla="*/ 288 w 330"/>
                  <a:gd name="T43" fmla="*/ 108 h 348"/>
                  <a:gd name="T44" fmla="*/ 288 w 330"/>
                  <a:gd name="T45" fmla="*/ 126 h 348"/>
                  <a:gd name="T46" fmla="*/ 300 w 330"/>
                  <a:gd name="T47" fmla="*/ 126 h 348"/>
                  <a:gd name="T48" fmla="*/ 276 w 330"/>
                  <a:gd name="T49" fmla="*/ 162 h 348"/>
                  <a:gd name="T50" fmla="*/ 282 w 330"/>
                  <a:gd name="T51" fmla="*/ 174 h 348"/>
                  <a:gd name="T52" fmla="*/ 330 w 330"/>
                  <a:gd name="T53" fmla="*/ 114 h 348"/>
                  <a:gd name="T54" fmla="*/ 300 w 330"/>
                  <a:gd name="T55" fmla="*/ 210 h 348"/>
                  <a:gd name="T56" fmla="*/ 294 w 330"/>
                  <a:gd name="T57" fmla="*/ 270 h 348"/>
                  <a:gd name="T58" fmla="*/ 300 w 330"/>
                  <a:gd name="T59" fmla="*/ 330 h 348"/>
                  <a:gd name="T60" fmla="*/ 150 w 330"/>
                  <a:gd name="T61" fmla="*/ 342 h 348"/>
                  <a:gd name="T62" fmla="*/ 138 w 330"/>
                  <a:gd name="T63" fmla="*/ 342 h 348"/>
                  <a:gd name="T64" fmla="*/ 138 w 330"/>
                  <a:gd name="T65" fmla="*/ 348 h 3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348"/>
                  <a:gd name="T101" fmla="*/ 330 w 330"/>
                  <a:gd name="T102" fmla="*/ 348 h 3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348">
                    <a:moveTo>
                      <a:pt x="138" y="342"/>
                    </a:moveTo>
                    <a:lnTo>
                      <a:pt x="114" y="324"/>
                    </a:lnTo>
                    <a:lnTo>
                      <a:pt x="108" y="300"/>
                    </a:lnTo>
                    <a:lnTo>
                      <a:pt x="114" y="282"/>
                    </a:lnTo>
                    <a:lnTo>
                      <a:pt x="102" y="264"/>
                    </a:lnTo>
                    <a:lnTo>
                      <a:pt x="90" y="228"/>
                    </a:lnTo>
                    <a:lnTo>
                      <a:pt x="12" y="174"/>
                    </a:lnTo>
                    <a:lnTo>
                      <a:pt x="18" y="120"/>
                    </a:lnTo>
                    <a:lnTo>
                      <a:pt x="0" y="108"/>
                    </a:lnTo>
                    <a:lnTo>
                      <a:pt x="12" y="84"/>
                    </a:lnTo>
                    <a:lnTo>
                      <a:pt x="36" y="7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60" y="24"/>
                    </a:lnTo>
                    <a:lnTo>
                      <a:pt x="114" y="0"/>
                    </a:lnTo>
                    <a:lnTo>
                      <a:pt x="108" y="24"/>
                    </a:lnTo>
                    <a:lnTo>
                      <a:pt x="138" y="30"/>
                    </a:lnTo>
                    <a:lnTo>
                      <a:pt x="150" y="42"/>
                    </a:lnTo>
                    <a:lnTo>
                      <a:pt x="264" y="66"/>
                    </a:lnTo>
                    <a:lnTo>
                      <a:pt x="282" y="84"/>
                    </a:lnTo>
                    <a:lnTo>
                      <a:pt x="276" y="108"/>
                    </a:lnTo>
                    <a:lnTo>
                      <a:pt x="288" y="108"/>
                    </a:lnTo>
                    <a:lnTo>
                      <a:pt x="288" y="126"/>
                    </a:lnTo>
                    <a:lnTo>
                      <a:pt x="300" y="126"/>
                    </a:lnTo>
                    <a:lnTo>
                      <a:pt x="276" y="162"/>
                    </a:lnTo>
                    <a:lnTo>
                      <a:pt x="282" y="174"/>
                    </a:lnTo>
                    <a:lnTo>
                      <a:pt x="330" y="114"/>
                    </a:lnTo>
                    <a:lnTo>
                      <a:pt x="300" y="210"/>
                    </a:lnTo>
                    <a:lnTo>
                      <a:pt x="294" y="270"/>
                    </a:lnTo>
                    <a:lnTo>
                      <a:pt x="300" y="330"/>
                    </a:lnTo>
                    <a:lnTo>
                      <a:pt x="150" y="342"/>
                    </a:lnTo>
                    <a:lnTo>
                      <a:pt x="138" y="342"/>
                    </a:lnTo>
                    <a:lnTo>
                      <a:pt x="138" y="3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7" name="Freeform 503"/>
              <p:cNvSpPr>
                <a:spLocks noChangeAspect="1"/>
              </p:cNvSpPr>
              <p:nvPr/>
            </p:nvSpPr>
            <p:spPr bwMode="auto">
              <a:xfrm>
                <a:off x="2037" y="1578"/>
                <a:ext cx="432" cy="354"/>
              </a:xfrm>
              <a:custGeom>
                <a:avLst/>
                <a:gdLst>
                  <a:gd name="T0" fmla="*/ 420 w 432"/>
                  <a:gd name="T1" fmla="*/ 204 h 354"/>
                  <a:gd name="T2" fmla="*/ 408 w 432"/>
                  <a:gd name="T3" fmla="*/ 354 h 354"/>
                  <a:gd name="T4" fmla="*/ 114 w 432"/>
                  <a:gd name="T5" fmla="*/ 324 h 354"/>
                  <a:gd name="T6" fmla="*/ 0 w 432"/>
                  <a:gd name="T7" fmla="*/ 306 h 354"/>
                  <a:gd name="T8" fmla="*/ 12 w 432"/>
                  <a:gd name="T9" fmla="*/ 228 h 354"/>
                  <a:gd name="T10" fmla="*/ 42 w 432"/>
                  <a:gd name="T11" fmla="*/ 36 h 354"/>
                  <a:gd name="T12" fmla="*/ 48 w 432"/>
                  <a:gd name="T13" fmla="*/ 0 h 354"/>
                  <a:gd name="T14" fmla="*/ 432 w 432"/>
                  <a:gd name="T15" fmla="*/ 48 h 354"/>
                  <a:gd name="T16" fmla="*/ 420 w 432"/>
                  <a:gd name="T17" fmla="*/ 162 h 354"/>
                  <a:gd name="T18" fmla="*/ 420 w 432"/>
                  <a:gd name="T19" fmla="*/ 20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2"/>
                  <a:gd name="T31" fmla="*/ 0 h 354"/>
                  <a:gd name="T32" fmla="*/ 432 w 432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2" h="354">
                    <a:moveTo>
                      <a:pt x="420" y="204"/>
                    </a:moveTo>
                    <a:lnTo>
                      <a:pt x="408" y="354"/>
                    </a:lnTo>
                    <a:lnTo>
                      <a:pt x="114" y="324"/>
                    </a:lnTo>
                    <a:lnTo>
                      <a:pt x="0" y="306"/>
                    </a:lnTo>
                    <a:lnTo>
                      <a:pt x="12" y="228"/>
                    </a:lnTo>
                    <a:lnTo>
                      <a:pt x="42" y="36"/>
                    </a:lnTo>
                    <a:lnTo>
                      <a:pt x="48" y="0"/>
                    </a:lnTo>
                    <a:lnTo>
                      <a:pt x="432" y="48"/>
                    </a:lnTo>
                    <a:lnTo>
                      <a:pt x="420" y="162"/>
                    </a:lnTo>
                    <a:lnTo>
                      <a:pt x="420" y="204"/>
                    </a:lnTo>
                    <a:close/>
                  </a:path>
                </a:pathLst>
              </a:custGeom>
              <a:solidFill>
                <a:srgbClr val="FFAA00"/>
              </a:solidFill>
              <a:ln w="9525">
                <a:solidFill>
                  <a:srgbClr val="FFA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28" name="Freeform 504"/>
              <p:cNvSpPr>
                <a:spLocks noChangeAspect="1"/>
              </p:cNvSpPr>
              <p:nvPr/>
            </p:nvSpPr>
            <p:spPr bwMode="auto">
              <a:xfrm>
                <a:off x="2037" y="1578"/>
                <a:ext cx="432" cy="354"/>
              </a:xfrm>
              <a:custGeom>
                <a:avLst/>
                <a:gdLst>
                  <a:gd name="T0" fmla="*/ 420 w 432"/>
                  <a:gd name="T1" fmla="*/ 204 h 354"/>
                  <a:gd name="T2" fmla="*/ 408 w 432"/>
                  <a:gd name="T3" fmla="*/ 354 h 354"/>
                  <a:gd name="T4" fmla="*/ 114 w 432"/>
                  <a:gd name="T5" fmla="*/ 324 h 354"/>
                  <a:gd name="T6" fmla="*/ 0 w 432"/>
                  <a:gd name="T7" fmla="*/ 306 h 354"/>
                  <a:gd name="T8" fmla="*/ 12 w 432"/>
                  <a:gd name="T9" fmla="*/ 228 h 354"/>
                  <a:gd name="T10" fmla="*/ 42 w 432"/>
                  <a:gd name="T11" fmla="*/ 36 h 354"/>
                  <a:gd name="T12" fmla="*/ 48 w 432"/>
                  <a:gd name="T13" fmla="*/ 0 h 354"/>
                  <a:gd name="T14" fmla="*/ 432 w 432"/>
                  <a:gd name="T15" fmla="*/ 48 h 354"/>
                  <a:gd name="T16" fmla="*/ 420 w 432"/>
                  <a:gd name="T17" fmla="*/ 162 h 354"/>
                  <a:gd name="T18" fmla="*/ 420 w 432"/>
                  <a:gd name="T19" fmla="*/ 204 h 354"/>
                  <a:gd name="T20" fmla="*/ 420 w 432"/>
                  <a:gd name="T21" fmla="*/ 210 h 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354"/>
                  <a:gd name="T35" fmla="*/ 432 w 432"/>
                  <a:gd name="T36" fmla="*/ 354 h 3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354">
                    <a:moveTo>
                      <a:pt x="420" y="204"/>
                    </a:moveTo>
                    <a:lnTo>
                      <a:pt x="408" y="354"/>
                    </a:lnTo>
                    <a:lnTo>
                      <a:pt x="114" y="324"/>
                    </a:lnTo>
                    <a:lnTo>
                      <a:pt x="0" y="306"/>
                    </a:lnTo>
                    <a:lnTo>
                      <a:pt x="12" y="228"/>
                    </a:lnTo>
                    <a:lnTo>
                      <a:pt x="42" y="36"/>
                    </a:lnTo>
                    <a:lnTo>
                      <a:pt x="48" y="0"/>
                    </a:lnTo>
                    <a:lnTo>
                      <a:pt x="432" y="48"/>
                    </a:lnTo>
                    <a:lnTo>
                      <a:pt x="420" y="162"/>
                    </a:lnTo>
                    <a:lnTo>
                      <a:pt x="420" y="204"/>
                    </a:lnTo>
                    <a:lnTo>
                      <a:pt x="420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05" name="Rectangle 505"/>
            <p:cNvSpPr>
              <a:spLocks noChangeArrowheads="1"/>
            </p:cNvSpPr>
            <p:nvPr/>
          </p:nvSpPr>
          <p:spPr bwMode="auto">
            <a:xfrm>
              <a:off x="2639" y="2592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2000</a:t>
              </a:r>
            </a:p>
          </p:txBody>
        </p:sp>
      </p:grpSp>
      <p:grpSp>
        <p:nvGrpSpPr>
          <p:cNvPr id="838" name="Group 765"/>
          <p:cNvGrpSpPr>
            <a:grpSpLocks/>
          </p:cNvGrpSpPr>
          <p:nvPr/>
        </p:nvGrpSpPr>
        <p:grpSpPr bwMode="auto">
          <a:xfrm>
            <a:off x="1692089" y="3839848"/>
            <a:ext cx="5835253" cy="258365"/>
            <a:chOff x="405" y="3383"/>
            <a:chExt cx="4901" cy="217"/>
          </a:xfrm>
        </p:grpSpPr>
        <p:sp>
          <p:nvSpPr>
            <p:cNvPr id="839" name="Text Box 766"/>
            <p:cNvSpPr txBox="1">
              <a:spLocks noChangeArrowheads="1"/>
            </p:cNvSpPr>
            <p:nvPr/>
          </p:nvSpPr>
          <p:spPr bwMode="auto">
            <a:xfrm>
              <a:off x="405" y="3383"/>
              <a:ext cx="4901" cy="213"/>
            </a:xfrm>
            <a:prstGeom prst="rect">
              <a:avLst/>
            </a:prstGeom>
            <a:solidFill>
              <a:schemeClr val="bg1"/>
            </a:solidFill>
            <a:ln w="8001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2">
                      <a:lumMod val="75000"/>
                    </a:schemeClr>
                  </a:solidFill>
                </a:rPr>
                <a:t>      No Data         &lt;4.5%         4.5%–5.9%           6.0%–7.4%        7.5%–8.9%            </a:t>
              </a:r>
              <a:r>
                <a:rPr lang="en-US" sz="1050" u="sng" dirty="0">
                  <a:solidFill>
                    <a:schemeClr val="tx2">
                      <a:lumMod val="75000"/>
                    </a:schemeClr>
                  </a:solidFill>
                </a:rPr>
                <a:t>&gt;</a:t>
              </a:r>
              <a:r>
                <a:rPr lang="en-US" sz="1050" dirty="0">
                  <a:solidFill>
                    <a:schemeClr val="tx2">
                      <a:lumMod val="75000"/>
                    </a:schemeClr>
                  </a:solidFill>
                </a:rPr>
                <a:t>9.0%</a:t>
              </a:r>
            </a:p>
          </p:txBody>
        </p:sp>
        <p:sp>
          <p:nvSpPr>
            <p:cNvPr id="840" name="Rectangle 767"/>
            <p:cNvSpPr>
              <a:spLocks noChangeArrowheads="1"/>
            </p:cNvSpPr>
            <p:nvPr/>
          </p:nvSpPr>
          <p:spPr bwMode="auto">
            <a:xfrm>
              <a:off x="405" y="3383"/>
              <a:ext cx="469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1" name="Rectangle 768"/>
            <p:cNvSpPr>
              <a:spLocks noChangeArrowheads="1"/>
            </p:cNvSpPr>
            <p:nvPr/>
          </p:nvSpPr>
          <p:spPr bwMode="auto">
            <a:xfrm>
              <a:off x="472" y="3437"/>
              <a:ext cx="86" cy="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2" name="Rectangle 769"/>
            <p:cNvSpPr>
              <a:spLocks noChangeArrowheads="1"/>
            </p:cNvSpPr>
            <p:nvPr/>
          </p:nvSpPr>
          <p:spPr bwMode="auto">
            <a:xfrm>
              <a:off x="1223" y="3437"/>
              <a:ext cx="86" cy="86"/>
            </a:xfrm>
            <a:prstGeom prst="rect">
              <a:avLst/>
            </a:prstGeom>
            <a:solidFill>
              <a:srgbClr val="E8D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3" name="Rectangle 770"/>
            <p:cNvSpPr>
              <a:spLocks noChangeArrowheads="1"/>
            </p:cNvSpPr>
            <p:nvPr/>
          </p:nvSpPr>
          <p:spPr bwMode="auto">
            <a:xfrm>
              <a:off x="1809" y="3437"/>
              <a:ext cx="86" cy="86"/>
            </a:xfrm>
            <a:prstGeom prst="rect">
              <a:avLst/>
            </a:prstGeom>
            <a:solidFill>
              <a:srgbClr val="FFA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4" name="Rectangle 771"/>
            <p:cNvSpPr>
              <a:spLocks noChangeArrowheads="1"/>
            </p:cNvSpPr>
            <p:nvPr/>
          </p:nvSpPr>
          <p:spPr bwMode="auto">
            <a:xfrm>
              <a:off x="2717" y="3437"/>
              <a:ext cx="86" cy="86"/>
            </a:xfrm>
            <a:prstGeom prst="rect">
              <a:avLst/>
            </a:prstGeom>
            <a:solidFill>
              <a:srgbClr val="FF8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5" name="Rectangle 772"/>
            <p:cNvSpPr>
              <a:spLocks noChangeArrowheads="1"/>
            </p:cNvSpPr>
            <p:nvPr/>
          </p:nvSpPr>
          <p:spPr bwMode="auto">
            <a:xfrm>
              <a:off x="3543" y="3453"/>
              <a:ext cx="86" cy="86"/>
            </a:xfrm>
            <a:prstGeom prst="rect">
              <a:avLst/>
            </a:prstGeom>
            <a:solidFill>
              <a:srgbClr val="FF45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6" name="Rectangle 773"/>
            <p:cNvSpPr>
              <a:spLocks noChangeArrowheads="1"/>
            </p:cNvSpPr>
            <p:nvPr/>
          </p:nvSpPr>
          <p:spPr bwMode="auto">
            <a:xfrm>
              <a:off x="4484" y="3445"/>
              <a:ext cx="86" cy="86"/>
            </a:xfrm>
            <a:prstGeom prst="rect">
              <a:avLst/>
            </a:prstGeom>
            <a:solidFill>
              <a:srgbClr val="B222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850" name="Rectangle 505"/>
          <p:cNvSpPr>
            <a:spLocks noChangeArrowheads="1"/>
          </p:cNvSpPr>
          <p:nvPr/>
        </p:nvSpPr>
        <p:spPr bwMode="auto">
          <a:xfrm>
            <a:off x="6051647" y="1294118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01496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5725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Month 12: M/I, Steady State C-peptide, </a:t>
            </a:r>
            <a:br>
              <a:rPr lang="en-US" sz="3200" dirty="0"/>
            </a:br>
            <a:r>
              <a:rPr lang="en-US" sz="3200" dirty="0"/>
              <a:t>ACPRmax, ACPRg by Treatment Group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" y="1047750"/>
            <a:ext cx="8991600" cy="3048000"/>
            <a:chOff x="76200" y="1047750"/>
            <a:chExt cx="8991600" cy="3048000"/>
          </a:xfrm>
        </p:grpSpPr>
        <p:pic>
          <p:nvPicPr>
            <p:cNvPr id="9219" name="Picture 3" descr="C:\Users\bsc-default\Documents\R\RISE Adult Followup\ADA MI and Responses Adult169 M12.png"/>
            <p:cNvPicPr>
              <a:picLocks noChangeAspect="1" noChangeArrowheads="1"/>
            </p:cNvPicPr>
            <p:nvPr/>
          </p:nvPicPr>
          <p:blipFill>
            <a:blip r:embed="rId3" cstate="print"/>
            <a:srcRect r="25000"/>
            <a:stretch>
              <a:fillRect/>
            </a:stretch>
          </p:blipFill>
          <p:spPr bwMode="auto">
            <a:xfrm>
              <a:off x="2209800" y="1047750"/>
              <a:ext cx="6858000" cy="3048000"/>
            </a:xfrm>
            <a:prstGeom prst="rect">
              <a:avLst/>
            </a:prstGeom>
            <a:noFill/>
          </p:spPr>
        </p:pic>
        <p:pic>
          <p:nvPicPr>
            <p:cNvPr id="6" name="Picture 3" descr="C:\Users\bsc-default\Documents\R\RISE Adult Followup\ADA MI and Responses Adult169 M12.png"/>
            <p:cNvPicPr>
              <a:picLocks noChangeAspect="1" noChangeArrowheads="1"/>
            </p:cNvPicPr>
            <p:nvPr/>
          </p:nvPicPr>
          <p:blipFill>
            <a:blip r:embed="rId3" cstate="print"/>
            <a:srcRect l="75833"/>
            <a:stretch>
              <a:fillRect/>
            </a:stretch>
          </p:blipFill>
          <p:spPr bwMode="auto">
            <a:xfrm>
              <a:off x="76200" y="1047750"/>
              <a:ext cx="2209800" cy="30480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457200" y="3784600"/>
            <a:ext cx="8382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24018"/>
            <a:ext cx="20574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639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1047750"/>
            <a:ext cx="9067800" cy="3048000"/>
            <a:chOff x="76200" y="1047750"/>
            <a:chExt cx="9067800" cy="3048000"/>
          </a:xfrm>
        </p:grpSpPr>
        <p:pic>
          <p:nvPicPr>
            <p:cNvPr id="9218" name="Picture 2" descr="C:\Users\bsc-default\Documents\R\RISE Adult Followup\ADA MI and Responses Adult169 M15.png"/>
            <p:cNvPicPr>
              <a:picLocks noChangeAspect="1" noChangeArrowheads="1"/>
            </p:cNvPicPr>
            <p:nvPr/>
          </p:nvPicPr>
          <p:blipFill>
            <a:blip r:embed="rId3" cstate="print"/>
            <a:srcRect r="24167"/>
            <a:stretch>
              <a:fillRect/>
            </a:stretch>
          </p:blipFill>
          <p:spPr bwMode="auto">
            <a:xfrm>
              <a:off x="2209800" y="1047750"/>
              <a:ext cx="6934200" cy="3048000"/>
            </a:xfrm>
            <a:prstGeom prst="rect">
              <a:avLst/>
            </a:prstGeom>
            <a:noFill/>
          </p:spPr>
        </p:pic>
        <p:pic>
          <p:nvPicPr>
            <p:cNvPr id="6" name="Picture 2" descr="C:\Users\bsc-default\Documents\R\RISE Adult Followup\ADA MI and Responses Adult169 M15.png"/>
            <p:cNvPicPr>
              <a:picLocks noChangeAspect="1" noChangeArrowheads="1"/>
            </p:cNvPicPr>
            <p:nvPr/>
          </p:nvPicPr>
          <p:blipFill>
            <a:blip r:embed="rId3" cstate="print"/>
            <a:srcRect l="75833"/>
            <a:stretch>
              <a:fillRect/>
            </a:stretch>
          </p:blipFill>
          <p:spPr bwMode="auto">
            <a:xfrm>
              <a:off x="76200" y="1047750"/>
              <a:ext cx="2209800" cy="3048000"/>
            </a:xfrm>
            <a:prstGeom prst="rect">
              <a:avLst/>
            </a:prstGeom>
            <a:noFill/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5725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Month 15: M/I, Steady State C-peptide, </a:t>
            </a:r>
            <a:br>
              <a:rPr lang="en-US" sz="3200" dirty="0"/>
            </a:br>
            <a:r>
              <a:rPr lang="en-US" sz="3200" dirty="0"/>
              <a:t>ACPRmax, ACPRg by Treatment Group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784600"/>
            <a:ext cx="8382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24018"/>
            <a:ext cx="2057400" cy="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34738" y="470535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 significant differences across treatment groups adjusted for baseline</a:t>
            </a:r>
          </a:p>
        </p:txBody>
      </p:sp>
    </p:spTree>
    <p:extLst>
      <p:ext uri="{BB962C8B-B14F-4D97-AF65-F5344CB8AC3E}">
        <p14:creationId xmlns:p14="http://schemas.microsoft.com/office/powerpoint/2010/main" val="1792639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07" y="65052"/>
            <a:ext cx="8687686" cy="85725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>
                <a:latin typeface="Helvetica" pitchFamily="34" charset="0"/>
                <a:cs typeface="Helvetica" pitchFamily="34" charset="0"/>
              </a:rPr>
              <a:t>Potential Changes in </a:t>
            </a:r>
            <a:r>
              <a:rPr lang="el-GR" sz="3200" dirty="0"/>
              <a:t>β</a:t>
            </a:r>
            <a:r>
              <a:rPr lang="en-US" sz="3200" dirty="0">
                <a:latin typeface="Helvetica" pitchFamily="34" charset="0"/>
                <a:cs typeface="Helvetica" pitchFamily="34" charset="0"/>
              </a:rPr>
              <a:t>-cell Function </a:t>
            </a:r>
            <a:br>
              <a:rPr lang="en-US" sz="3200" dirty="0">
                <a:latin typeface="Helvetica" pitchFamily="34" charset="0"/>
                <a:cs typeface="Helvetica" pitchFamily="34" charset="0"/>
              </a:rPr>
            </a:br>
            <a:r>
              <a:rPr lang="en-US" sz="3200" dirty="0">
                <a:latin typeface="Helvetica" pitchFamily="34" charset="0"/>
                <a:cs typeface="Helvetica" pitchFamily="34" charset="0"/>
              </a:rPr>
              <a:t>with Interventions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624353364"/>
              </p:ext>
            </p:extLst>
          </p:nvPr>
        </p:nvGraphicFramePr>
        <p:xfrm>
          <a:off x="1666875" y="112395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3529182" y="2495551"/>
            <a:ext cx="880893" cy="742168"/>
            <a:chOff x="4841117" y="2762573"/>
            <a:chExt cx="499895" cy="49989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841117" y="2762573"/>
              <a:ext cx="0" cy="499895"/>
            </a:xfrm>
            <a:prstGeom prst="line">
              <a:avLst/>
            </a:prstGeom>
            <a:ln w="34925">
              <a:solidFill>
                <a:srgbClr val="008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41117" y="3262468"/>
              <a:ext cx="499895" cy="0"/>
            </a:xfrm>
            <a:prstGeom prst="line">
              <a:avLst/>
            </a:prstGeom>
            <a:ln w="34925">
              <a:solidFill>
                <a:srgbClr val="008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841117" y="2916548"/>
              <a:ext cx="315572" cy="345920"/>
            </a:xfrm>
            <a:prstGeom prst="line">
              <a:avLst/>
            </a:prstGeom>
            <a:ln w="34925">
              <a:solidFill>
                <a:srgbClr val="008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74"/>
          <p:cNvGrpSpPr/>
          <p:nvPr/>
        </p:nvGrpSpPr>
        <p:grpSpPr>
          <a:xfrm rot="10800000">
            <a:off x="2809876" y="3246102"/>
            <a:ext cx="707795" cy="621047"/>
            <a:chOff x="4841117" y="2762573"/>
            <a:chExt cx="499895" cy="499895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4841117" y="2762573"/>
              <a:ext cx="0" cy="499895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V="1">
              <a:off x="5091065" y="3012520"/>
              <a:ext cx="0" cy="499895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841117" y="2919682"/>
              <a:ext cx="305722" cy="342786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>
            <a:spLocks/>
          </p:cNvSpPr>
          <p:nvPr/>
        </p:nvSpPr>
        <p:spPr bwMode="auto">
          <a:xfrm>
            <a:off x="3437289" y="3150870"/>
            <a:ext cx="182880" cy="182880"/>
          </a:xfrm>
          <a:prstGeom prst="ellipse">
            <a:avLst/>
          </a:prstGeom>
          <a:solidFill>
            <a:srgbClr val="FFFF00"/>
          </a:solidFill>
          <a:ln w="9525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1F5250-BD65-44C4-B43E-98ACBCA0D48E}"/>
              </a:ext>
            </a:extLst>
          </p:cNvPr>
          <p:cNvSpPr txBox="1"/>
          <p:nvPr/>
        </p:nvSpPr>
        <p:spPr>
          <a:xfrm>
            <a:off x="4085269" y="241637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6600"/>
                </a:solidFill>
              </a:rPr>
              <a:t>Improved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A99E8ABD-B737-4730-BBAC-20C7849A6038}"/>
              </a:ext>
            </a:extLst>
          </p:cNvPr>
          <p:cNvSpPr txBox="1"/>
          <p:nvPr/>
        </p:nvSpPr>
        <p:spPr>
          <a:xfrm>
            <a:off x="2519597" y="3791519"/>
            <a:ext cx="1274381" cy="203538"/>
          </a:xfrm>
          <a:prstGeom prst="rect">
            <a:avLst/>
          </a:prstGeom>
        </p:spPr>
        <p:txBody>
          <a:bodyPr wrap="square" tIns="0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Worsened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96050" y="3514725"/>
            <a:ext cx="1821782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8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026" name="Picture 2" descr="R:\Meetings\ADA 2019\Adult_Presentation\SScpep\Adult_bas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807" y="1100029"/>
            <a:ext cx="5985164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7647" y="1938803"/>
            <a:ext cx="1787550" cy="873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6146" name="Picture 2" descr="R:\Meetings\ADA 2019\Adult_Presentation\SScpep\Adult_Pla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391" y="1094903"/>
            <a:ext cx="5985164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7647" y="1938803"/>
            <a:ext cx="1787550" cy="5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7647" y="1938803"/>
            <a:ext cx="1787550" cy="5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3746" y="193880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95569" y="2536944"/>
            <a:ext cx="1160890" cy="301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050" name="Picture 2" descr="R:\Meetings\ADA 2019\Adult_Presentation\SScpep\Adult_Pla_12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44" y="1101037"/>
            <a:ext cx="5985162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7647" y="1938803"/>
            <a:ext cx="1787550" cy="5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33746" y="193880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Placebo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95569" y="2536944"/>
            <a:ext cx="1160890" cy="301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3074" name="Picture 2" descr="R:\Meetings\ADA 2019\Adult_Presentation\SScpep\Adult_GM_12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683" y="1097513"/>
            <a:ext cx="5985164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31397" y="2179435"/>
            <a:ext cx="1787550" cy="5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7647" y="1938803"/>
            <a:ext cx="1787550" cy="5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3746" y="193880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Glargine/Metformin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95569" y="2536944"/>
            <a:ext cx="1160890" cy="301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4098" name="Picture 2" descr="R:\Meetings\ADA 2019\Adult_Presentation\SScpep\Adult_LM_12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43" y="1101254"/>
            <a:ext cx="5985164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7647" y="1938803"/>
            <a:ext cx="1787550" cy="233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22541" y="2359335"/>
            <a:ext cx="1787550" cy="36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7647" y="1938803"/>
            <a:ext cx="1787550" cy="5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33746" y="1938803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Liraglutide+Metformin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95569" y="2536944"/>
            <a:ext cx="1160890" cy="301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5122" name="Picture 2" descr="R:\Meetings\ADA 2019\Adult_Presentation\SScpep\Adult_Met_12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244" y="1099613"/>
            <a:ext cx="5985164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7647" y="1938803"/>
            <a:ext cx="1787550" cy="40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4522" y="2557570"/>
            <a:ext cx="1787550" cy="233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7647" y="1938803"/>
            <a:ext cx="1787550" cy="5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33746" y="1938803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Metformin Alone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95569" y="2536944"/>
            <a:ext cx="1160890" cy="301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8194" name="Picture 2" descr="R:\Meetings\ADA 2019\Adult_Presentation\SScpep\Adult_All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43" y="1097513"/>
            <a:ext cx="5985163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92" y="80538"/>
            <a:ext cx="8687686" cy="85725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Physiological Regulation of </a:t>
            </a:r>
            <a:br>
              <a:rPr lang="en-US" sz="3200" dirty="0"/>
            </a:br>
            <a:r>
              <a:rPr lang="en-US" sz="3200" dirty="0">
                <a:latin typeface="Symbol" panose="05050102010706020507" pitchFamily="18" charset="2"/>
              </a:rPr>
              <a:t>b</a:t>
            </a:r>
            <a:r>
              <a:rPr lang="en-US" sz="3200" dirty="0"/>
              <a:t>-cell Responses by Insulin Sensitivity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750775" y="1233489"/>
            <a:ext cx="3629086" cy="1877500"/>
            <a:chOff x="2867025" y="237062"/>
            <a:chExt cx="5010150" cy="3455463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867025" y="581025"/>
              <a:ext cx="5010150" cy="3111500"/>
              <a:chOff x="1818" y="486"/>
              <a:chExt cx="3156" cy="1960"/>
            </a:xfrm>
          </p:grpSpPr>
          <p:sp>
            <p:nvSpPr>
              <p:cNvPr id="36" name="AutoShape 32"/>
              <p:cNvSpPr>
                <a:spLocks noChangeArrowheads="1"/>
              </p:cNvSpPr>
              <p:nvPr/>
            </p:nvSpPr>
            <p:spPr bwMode="auto">
              <a:xfrm>
                <a:off x="1894" y="486"/>
                <a:ext cx="3080" cy="19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9 w 21600"/>
                  <a:gd name="T13" fmla="*/ 0 h 21600"/>
                  <a:gd name="T14" fmla="*/ 21341 w 21600"/>
                  <a:gd name="T15" fmla="*/ 131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5" y="10128"/>
                    </a:moveTo>
                    <a:cubicBezTo>
                      <a:pt x="649" y="4586"/>
                      <a:pt x="5247" y="273"/>
                      <a:pt x="10800" y="273"/>
                    </a:cubicBezTo>
                    <a:cubicBezTo>
                      <a:pt x="16352" y="273"/>
                      <a:pt x="20950" y="4586"/>
                      <a:pt x="21304" y="10128"/>
                    </a:cubicBezTo>
                    <a:lnTo>
                      <a:pt x="21577" y="10110"/>
                    </a:lnTo>
                    <a:cubicBezTo>
                      <a:pt x="21214" y="4425"/>
                      <a:pt x="16496" y="0"/>
                      <a:pt x="10799" y="0"/>
                    </a:cubicBezTo>
                    <a:cubicBezTo>
                      <a:pt x="5103" y="0"/>
                      <a:pt x="385" y="4425"/>
                      <a:pt x="22" y="10110"/>
                    </a:cubicBezTo>
                    <a:lnTo>
                      <a:pt x="295" y="10128"/>
                    </a:lnTo>
                    <a:close/>
                  </a:path>
                </a:pathLst>
              </a:custGeom>
              <a:solidFill>
                <a:srgbClr val="D49FFF"/>
              </a:solidFill>
              <a:ln w="19050">
                <a:solidFill>
                  <a:srgbClr val="D49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utoShape 33"/>
              <p:cNvSpPr>
                <a:spLocks noChangeArrowheads="1"/>
              </p:cNvSpPr>
              <p:nvPr/>
            </p:nvSpPr>
            <p:spPr bwMode="auto">
              <a:xfrm rot="515663" flipV="1">
                <a:off x="1818" y="1258"/>
                <a:ext cx="192" cy="309"/>
              </a:xfrm>
              <a:prstGeom prst="triangle">
                <a:avLst>
                  <a:gd name="adj" fmla="val 50000"/>
                </a:avLst>
              </a:prstGeom>
              <a:solidFill>
                <a:srgbClr val="D49FFF"/>
              </a:solidFill>
              <a:ln w="19050">
                <a:solidFill>
                  <a:srgbClr val="D49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 useBgFill="1"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4458119" y="237062"/>
              <a:ext cx="1827964" cy="1315815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425" tIns="49212" rIns="98425" bIns="49212">
              <a:spAutoFit/>
            </a:bodyPr>
            <a:lstStyle/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Insulin</a:t>
              </a:r>
            </a:p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Sensitive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750775" y="1279197"/>
            <a:ext cx="3629086" cy="1831792"/>
            <a:chOff x="-2505075" y="-259933"/>
            <a:chExt cx="5010150" cy="3371433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-2505075" y="0"/>
              <a:ext cx="5010150" cy="3111500"/>
              <a:chOff x="1818" y="486"/>
              <a:chExt cx="3156" cy="1960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1894" y="486"/>
                <a:ext cx="3080" cy="19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9 w 21600"/>
                  <a:gd name="T13" fmla="*/ 0 h 21600"/>
                  <a:gd name="T14" fmla="*/ 21341 w 21600"/>
                  <a:gd name="T15" fmla="*/ 131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5" y="10128"/>
                    </a:moveTo>
                    <a:cubicBezTo>
                      <a:pt x="649" y="4586"/>
                      <a:pt x="5247" y="273"/>
                      <a:pt x="10800" y="273"/>
                    </a:cubicBezTo>
                    <a:cubicBezTo>
                      <a:pt x="16352" y="273"/>
                      <a:pt x="20950" y="4586"/>
                      <a:pt x="21304" y="10128"/>
                    </a:cubicBezTo>
                    <a:lnTo>
                      <a:pt x="21577" y="10110"/>
                    </a:lnTo>
                    <a:cubicBezTo>
                      <a:pt x="21214" y="4425"/>
                      <a:pt x="16496" y="0"/>
                      <a:pt x="10799" y="0"/>
                    </a:cubicBezTo>
                    <a:cubicBezTo>
                      <a:pt x="5103" y="0"/>
                      <a:pt x="385" y="4425"/>
                      <a:pt x="22" y="10110"/>
                    </a:cubicBezTo>
                    <a:lnTo>
                      <a:pt x="295" y="10128"/>
                    </a:lnTo>
                    <a:close/>
                  </a:path>
                </a:pathLst>
              </a:custGeom>
              <a:solidFill>
                <a:srgbClr val="D49FFF"/>
              </a:solidFill>
              <a:ln w="101600">
                <a:solidFill>
                  <a:srgbClr val="D49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 rot="515663" flipV="1">
                <a:off x="1818" y="1258"/>
                <a:ext cx="192" cy="309"/>
              </a:xfrm>
              <a:prstGeom prst="triangle">
                <a:avLst>
                  <a:gd name="adj" fmla="val 50000"/>
                </a:avLst>
              </a:prstGeom>
              <a:solidFill>
                <a:srgbClr val="D49FFF"/>
              </a:solidFill>
              <a:ln w="101600">
                <a:solidFill>
                  <a:srgbClr val="D49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 useBgFill="1"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-1072212" y="-259933"/>
              <a:ext cx="2144429" cy="1315851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425" tIns="49212" rIns="98425" bIns="49212">
              <a:spAutoFit/>
            </a:bodyPr>
            <a:lstStyle/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Insulin</a:t>
              </a:r>
            </a:p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Resistance</a:t>
              </a: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750775" y="2683224"/>
            <a:ext cx="3629086" cy="2042130"/>
            <a:chOff x="-2505075" y="704321"/>
            <a:chExt cx="5010150" cy="375927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 flipH="1" flipV="1">
              <a:off x="-2505075" y="704321"/>
              <a:ext cx="5010150" cy="3111500"/>
              <a:chOff x="1818" y="486"/>
              <a:chExt cx="3156" cy="1960"/>
            </a:xfrm>
          </p:grpSpPr>
          <p:sp>
            <p:nvSpPr>
              <p:cNvPr id="46" name="AutoShape 4"/>
              <p:cNvSpPr>
                <a:spLocks noChangeArrowheads="1"/>
              </p:cNvSpPr>
              <p:nvPr/>
            </p:nvSpPr>
            <p:spPr bwMode="auto">
              <a:xfrm>
                <a:off x="1894" y="486"/>
                <a:ext cx="3080" cy="19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9 w 21600"/>
                  <a:gd name="T13" fmla="*/ 0 h 21600"/>
                  <a:gd name="T14" fmla="*/ 21341 w 21600"/>
                  <a:gd name="T15" fmla="*/ 131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5" y="10128"/>
                    </a:moveTo>
                    <a:cubicBezTo>
                      <a:pt x="649" y="4586"/>
                      <a:pt x="5247" y="273"/>
                      <a:pt x="10800" y="273"/>
                    </a:cubicBezTo>
                    <a:cubicBezTo>
                      <a:pt x="16352" y="273"/>
                      <a:pt x="20950" y="4586"/>
                      <a:pt x="21304" y="10128"/>
                    </a:cubicBezTo>
                    <a:lnTo>
                      <a:pt x="21577" y="10110"/>
                    </a:lnTo>
                    <a:cubicBezTo>
                      <a:pt x="21214" y="4425"/>
                      <a:pt x="16496" y="0"/>
                      <a:pt x="10799" y="0"/>
                    </a:cubicBezTo>
                    <a:cubicBezTo>
                      <a:pt x="5103" y="0"/>
                      <a:pt x="385" y="4425"/>
                      <a:pt x="22" y="10110"/>
                    </a:cubicBezTo>
                    <a:lnTo>
                      <a:pt x="295" y="101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utoShape 5"/>
              <p:cNvSpPr>
                <a:spLocks noChangeArrowheads="1"/>
              </p:cNvSpPr>
              <p:nvPr/>
            </p:nvSpPr>
            <p:spPr bwMode="auto">
              <a:xfrm rot="515663" flipV="1">
                <a:off x="1818" y="1258"/>
                <a:ext cx="192" cy="30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 useBgFill="1"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-984799" y="3147493"/>
              <a:ext cx="1969599" cy="13160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425" tIns="49212" rIns="98425" bIns="49212">
              <a:spAutoFit/>
            </a:bodyPr>
            <a:lstStyle/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Insulin</a:t>
              </a:r>
            </a:p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Response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750775" y="2683225"/>
            <a:ext cx="3629086" cy="2221212"/>
            <a:chOff x="661458" y="3435350"/>
            <a:chExt cx="5010150" cy="4088644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 flipH="1" flipV="1">
              <a:off x="661458" y="3435350"/>
              <a:ext cx="5010150" cy="3111500"/>
              <a:chOff x="1818" y="486"/>
              <a:chExt cx="3156" cy="1960"/>
            </a:xfrm>
          </p:grpSpPr>
          <p:sp>
            <p:nvSpPr>
              <p:cNvPr id="51" name="AutoShape 4"/>
              <p:cNvSpPr>
                <a:spLocks noChangeArrowheads="1"/>
              </p:cNvSpPr>
              <p:nvPr/>
            </p:nvSpPr>
            <p:spPr bwMode="auto">
              <a:xfrm>
                <a:off x="1894" y="486"/>
                <a:ext cx="3080" cy="19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59 w 21600"/>
                  <a:gd name="T13" fmla="*/ 0 h 21600"/>
                  <a:gd name="T14" fmla="*/ 21341 w 21600"/>
                  <a:gd name="T15" fmla="*/ 131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95" y="10128"/>
                    </a:moveTo>
                    <a:cubicBezTo>
                      <a:pt x="649" y="4586"/>
                      <a:pt x="5247" y="273"/>
                      <a:pt x="10800" y="273"/>
                    </a:cubicBezTo>
                    <a:cubicBezTo>
                      <a:pt x="16352" y="273"/>
                      <a:pt x="20950" y="4586"/>
                      <a:pt x="21304" y="10128"/>
                    </a:cubicBezTo>
                    <a:lnTo>
                      <a:pt x="21577" y="10110"/>
                    </a:lnTo>
                    <a:cubicBezTo>
                      <a:pt x="21214" y="4425"/>
                      <a:pt x="16496" y="0"/>
                      <a:pt x="10799" y="0"/>
                    </a:cubicBezTo>
                    <a:cubicBezTo>
                      <a:pt x="5103" y="0"/>
                      <a:pt x="385" y="4425"/>
                      <a:pt x="22" y="10110"/>
                    </a:cubicBezTo>
                    <a:lnTo>
                      <a:pt x="295" y="10128"/>
                    </a:lnTo>
                    <a:close/>
                  </a:path>
                </a:pathLst>
              </a:custGeom>
              <a:solidFill>
                <a:schemeClr val="accent2"/>
              </a:solidFill>
              <a:ln w="1016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utoShape 5"/>
              <p:cNvSpPr>
                <a:spLocks noChangeArrowheads="1"/>
              </p:cNvSpPr>
              <p:nvPr/>
            </p:nvSpPr>
            <p:spPr bwMode="auto">
              <a:xfrm rot="515663" flipV="1">
                <a:off x="1818" y="1258"/>
                <a:ext cx="192" cy="30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1016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 useBgFill="1"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2181733" y="5641455"/>
              <a:ext cx="1969599" cy="18825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425" tIns="49212" rIns="98425" bIns="49212">
              <a:spAutoFit/>
            </a:bodyPr>
            <a:lstStyle/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Enhanced</a:t>
              </a:r>
            </a:p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Insulin</a:t>
              </a:r>
            </a:p>
            <a:p>
              <a:pPr algn="ctr" defTabSz="977798"/>
              <a:r>
                <a:rPr lang="en-US" sz="20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Response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700231" y="2653904"/>
            <a:ext cx="2207809" cy="662343"/>
            <a:chOff x="1439334" y="2861733"/>
            <a:chExt cx="3048000" cy="1219200"/>
          </a:xfrm>
        </p:grpSpPr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1439334" y="2861733"/>
              <a:ext cx="3048000" cy="1219200"/>
            </a:xfrm>
            <a:prstGeom prst="rect">
              <a:avLst/>
            </a:prstGeom>
            <a:solidFill>
              <a:srgbClr val="FFFFFF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5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813" y="2910417"/>
              <a:ext cx="2807042" cy="110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5093590" y="2327044"/>
            <a:ext cx="2395243" cy="989202"/>
            <a:chOff x="6073252" y="2215620"/>
            <a:chExt cx="3306935" cy="1820709"/>
          </a:xfrm>
        </p:grpSpPr>
        <p:sp>
          <p:nvSpPr>
            <p:cNvPr id="57" name="Rectangle 46"/>
            <p:cNvSpPr>
              <a:spLocks noChangeAspect="1"/>
            </p:cNvSpPr>
            <p:nvPr/>
          </p:nvSpPr>
          <p:spPr bwMode="auto">
            <a:xfrm>
              <a:off x="6180669" y="2215620"/>
              <a:ext cx="3143504" cy="1820709"/>
            </a:xfrm>
            <a:prstGeom prst="rect">
              <a:avLst/>
            </a:prstGeom>
            <a:solidFill>
              <a:srgbClr val="FFFFFF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8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252" y="2270880"/>
              <a:ext cx="2080261" cy="151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39002" y="3400954"/>
              <a:ext cx="1239835" cy="4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687" y="2244919"/>
              <a:ext cx="849500" cy="176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31" name="Rectangle 6"/>
          <p:cNvSpPr>
            <a:spLocks noChangeArrowheads="1"/>
          </p:cNvSpPr>
          <p:nvPr/>
        </p:nvSpPr>
        <p:spPr bwMode="auto">
          <a:xfrm>
            <a:off x="3858663" y="3867150"/>
            <a:ext cx="1426673" cy="102271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425" tIns="49212" rIns="98425" bIns="49212">
            <a:spAutoFit/>
          </a:bodyPr>
          <a:lstStyle/>
          <a:p>
            <a:pPr algn="ctr" defTabSz="977798"/>
            <a:r>
              <a:rPr lang="en-US" sz="2000" b="1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Reduced</a:t>
            </a:r>
            <a:endParaRPr lang="en-US" sz="2000" b="1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defTabSz="977798"/>
            <a:r>
              <a:rPr lang="en-US" sz="20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Insulin</a:t>
            </a:r>
          </a:p>
          <a:p>
            <a:pPr algn="ctr" defTabSz="977798"/>
            <a:r>
              <a:rPr lang="en-US" sz="20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327559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31426" name="Picture 2" descr="R:\Manuscripts\Adult_Presentation\SScpep\Adult_All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085" y="1109028"/>
            <a:ext cx="598516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Steady-State C-peptide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7170" name="Picture 2" descr="R:\Meetings\ADA 2019\Adult_Presentation\SScpep\Adult_All_12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43" y="1094639"/>
            <a:ext cx="598516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ACPRmax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28354" name="Picture 2" descr="R:\Manuscripts\Adult_Presentation\ACPRmax\Adult_bas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798" y="1109345"/>
            <a:ext cx="5985163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31397" y="1988821"/>
            <a:ext cx="1787550" cy="788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ACPRmax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29378" name="Picture 2" descr="R:\Manuscripts\Adult_Presentation\ACPRmax\Adult_All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418" y="1108710"/>
            <a:ext cx="598516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ACPRmax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30402" name="Picture 2" descr="R:\Manuscripts\Adult_Presentation\ACPRmax\Adult_All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418" y="1101725"/>
            <a:ext cx="598516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ACPRmax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9218" name="Picture 2" descr="R:\Meetings\ADA 2019\Adult_Presentation\ACPRmax\Adult_All_12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851" y="1104388"/>
            <a:ext cx="598516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2099" r="1837" b="46311"/>
          <a:stretch/>
        </p:blipFill>
        <p:spPr>
          <a:xfrm>
            <a:off x="145587" y="1143000"/>
            <a:ext cx="8899801" cy="3383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955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C-peptide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Concentrations during Clamp</a:t>
            </a:r>
          </a:p>
        </p:txBody>
      </p:sp>
      <p:sp>
        <p:nvSpPr>
          <p:cNvPr id="8" name="Oval 7"/>
          <p:cNvSpPr/>
          <p:nvPr/>
        </p:nvSpPr>
        <p:spPr>
          <a:xfrm>
            <a:off x="5108548" y="2006671"/>
            <a:ext cx="1050427" cy="1428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6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3" name="Picture 2" descr="R:\Meetings\ADA 2019\Adult_Presentation\ACPRg\Adult_bas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798" y="1101725"/>
            <a:ext cx="5985164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17647" y="1938803"/>
            <a:ext cx="1787550" cy="844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050" name="Picture 2" descr="R:\Meetings\ADA 2019\Adult_Presentation\ACPRg\Adult_All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798" y="1101725"/>
            <a:ext cx="598516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3074" name="Picture 2" descr="R:\Meetings\ADA 2019\Adult_Presentation\ACPRg\Adult_All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798" y="1101090"/>
            <a:ext cx="598516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17658"/>
            <a:ext cx="8229600" cy="675882"/>
          </a:xfrm>
        </p:spPr>
        <p:txBody>
          <a:bodyPr>
            <a:noAutofit/>
          </a:bodyPr>
          <a:lstStyle/>
          <a:p>
            <a:r>
              <a:rPr lang="en-US" sz="3200" dirty="0"/>
              <a:t>Longitudinal Follow-up of Pima Indians:</a:t>
            </a:r>
            <a:br>
              <a:rPr lang="en-US" sz="3200" dirty="0"/>
            </a:br>
            <a:r>
              <a:rPr lang="en-US" sz="3200" dirty="0"/>
              <a:t>Insulin Sensitivity and </a:t>
            </a:r>
            <a:r>
              <a:rPr lang="el-GR" sz="3200" dirty="0"/>
              <a:t>β</a:t>
            </a:r>
            <a:r>
              <a:rPr lang="en-US" sz="3200" dirty="0"/>
              <a:t>-Cell Function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76200" y="4871651"/>
            <a:ext cx="31162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Adapted from </a:t>
            </a:r>
            <a:r>
              <a:rPr lang="en-US" sz="9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Weyer</a:t>
            </a: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C et al: J </a:t>
            </a:r>
            <a:r>
              <a:rPr lang="en-US" sz="900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Clin</a:t>
            </a: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Invest 104:787-794; 1999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C46C298-DF9C-C240-B4FF-CEA3364F6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508398"/>
            <a:ext cx="163689" cy="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E1EF147-D37F-1E47-91BB-FFB9F32B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333" y="1145382"/>
            <a:ext cx="3793067" cy="280034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endParaRPr lang="en-US" dirty="0">
              <a:latin typeface="Helvetica" pitchFamily="2" charset="0"/>
              <a:ea typeface="+mn-ea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B8A4CD8-F917-BB41-B428-A27D6C3D7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555" y="1085851"/>
            <a:ext cx="321733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500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15EA6639-22E1-FC4A-BC8A-0AB5E641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555" y="1637110"/>
            <a:ext cx="321733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400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DE3A7D2-50E7-F742-8AA7-EA3D88BB9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555" y="2194323"/>
            <a:ext cx="321733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300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5AC20C-0FFF-E142-A122-634302FC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555" y="2734866"/>
            <a:ext cx="321733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200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A649E3F-0056-184A-BFEE-D7AFB369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555" y="3292079"/>
            <a:ext cx="321733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100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121BBA5-029F-2747-A41B-52ACC850C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044" y="3862388"/>
            <a:ext cx="107244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0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39FAB8C5-5EE4-FB4B-A753-5B8C73902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289" y="4090988"/>
            <a:ext cx="107244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0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EBEFD17-24F5-FF40-A360-F86AFE265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4090988"/>
            <a:ext cx="107244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1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9AF6FEA-6A57-1E44-BC25-DDAB25FF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833" y="4090988"/>
            <a:ext cx="107244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2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1B0D55C-FBD1-1741-B14D-D0B2611A6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255" y="4090988"/>
            <a:ext cx="107244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3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362C11D0-17CC-C04F-A6C9-AD4F2BD6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089" y="4090988"/>
            <a:ext cx="107244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4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E2E97539-0F54-C94C-B1BE-6691BC0A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511" y="4090988"/>
            <a:ext cx="107244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dirty="0">
                <a:latin typeface="Helvetica" pitchFamily="2" charset="0"/>
              </a:rPr>
              <a:t>5</a:t>
            </a: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7931411C-C29A-9245-BB52-423096F20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3444" y="1176338"/>
            <a:ext cx="110067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C76E5BE0-A651-3B4F-803E-D18E17212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3444" y="1727598"/>
            <a:ext cx="110067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061F754E-1A72-C147-9E4D-05221E93C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3444" y="2275285"/>
            <a:ext cx="110067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28" name="Line 21">
            <a:extLst>
              <a:ext uri="{FF2B5EF4-FFF2-40B4-BE49-F238E27FC236}">
                <a16:creationId xmlns:a16="http://schemas.microsoft.com/office/drawing/2014/main" id="{834F234D-756E-4B4C-BF9E-1CD4986E4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3444" y="2825354"/>
            <a:ext cx="110067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B7CD7362-D77A-D345-A316-4123D0757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3444" y="3373041"/>
            <a:ext cx="110067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6852E9F1-C75C-B749-8F32-A79F87E4C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3444" y="3943350"/>
            <a:ext cx="110067" cy="1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1FA207A3-0371-7145-A7A2-585157C63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855" y="3940969"/>
            <a:ext cx="1411" cy="105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F107899D-E7BA-8E46-AAD9-9EE418354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511" y="3940969"/>
            <a:ext cx="1411" cy="105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EFA448B8-05EB-4448-88EC-9F5027D4E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0578" y="3940969"/>
            <a:ext cx="1411" cy="105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4BEBD64D-7DE4-3042-B77D-96AFB1E96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0000" y="3940969"/>
            <a:ext cx="1411" cy="105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5" name="Line 28">
            <a:extLst>
              <a:ext uri="{FF2B5EF4-FFF2-40B4-BE49-F238E27FC236}">
                <a16:creationId xmlns:a16="http://schemas.microsoft.com/office/drawing/2014/main" id="{9C2521CF-9864-2743-89DD-C48286F11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3655" y="3940969"/>
            <a:ext cx="1411" cy="105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6" name="Line 29">
            <a:extLst>
              <a:ext uri="{FF2B5EF4-FFF2-40B4-BE49-F238E27FC236}">
                <a16:creationId xmlns:a16="http://schemas.microsoft.com/office/drawing/2014/main" id="{BCF4D342-E579-F74C-BD32-CAA541668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311" y="3940969"/>
            <a:ext cx="1411" cy="1059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D7C30A63-6558-734F-B372-11763DD1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244" y="4416028"/>
            <a:ext cx="3701345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000" dirty="0">
                <a:latin typeface="Helvetica" pitchFamily="2" charset="0"/>
              </a:rPr>
              <a:t>M-low (mg/kg EMBS per minute)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DE91CF5B-0AAF-8043-AB7A-AD05827835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32744" y="2433461"/>
            <a:ext cx="2286000" cy="2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000" dirty="0" err="1">
                <a:latin typeface="Helvetica" pitchFamily="2" charset="0"/>
              </a:rPr>
              <a:t>AIRglucose</a:t>
            </a:r>
            <a:r>
              <a:rPr lang="en-US" altLang="en-US" sz="2000" dirty="0">
                <a:latin typeface="Helvetica" pitchFamily="2" charset="0"/>
              </a:rPr>
              <a:t> (µU/ml)</a:t>
            </a:r>
          </a:p>
        </p:txBody>
      </p:sp>
      <p:sp>
        <p:nvSpPr>
          <p:cNvPr id="40" name="Freeform 34">
            <a:extLst>
              <a:ext uri="{FF2B5EF4-FFF2-40B4-BE49-F238E27FC236}">
                <a16:creationId xmlns:a16="http://schemas.microsoft.com/office/drawing/2014/main" id="{CF0050DC-4076-294D-87B9-0A5511F5E4A0}"/>
              </a:ext>
            </a:extLst>
          </p:cNvPr>
          <p:cNvSpPr>
            <a:spLocks/>
          </p:cNvSpPr>
          <p:nvPr/>
        </p:nvSpPr>
        <p:spPr bwMode="auto">
          <a:xfrm>
            <a:off x="3867855" y="1240631"/>
            <a:ext cx="2676878" cy="1591866"/>
          </a:xfrm>
          <a:custGeom>
            <a:avLst/>
            <a:gdLst>
              <a:gd name="T0" fmla="*/ 0 w 1897"/>
              <a:gd name="T1" fmla="*/ 0 h 1337"/>
              <a:gd name="T2" fmla="*/ 39 w 1897"/>
              <a:gd name="T3" fmla="*/ 106 h 1337"/>
              <a:gd name="T4" fmla="*/ 81 w 1897"/>
              <a:gd name="T5" fmla="*/ 206 h 1337"/>
              <a:gd name="T6" fmla="*/ 120 w 1897"/>
              <a:gd name="T7" fmla="*/ 301 h 1337"/>
              <a:gd name="T8" fmla="*/ 162 w 1897"/>
              <a:gd name="T9" fmla="*/ 393 h 1337"/>
              <a:gd name="T10" fmla="*/ 204 w 1897"/>
              <a:gd name="T11" fmla="*/ 476 h 1337"/>
              <a:gd name="T12" fmla="*/ 248 w 1897"/>
              <a:gd name="T13" fmla="*/ 554 h 1337"/>
              <a:gd name="T14" fmla="*/ 293 w 1897"/>
              <a:gd name="T15" fmla="*/ 629 h 1337"/>
              <a:gd name="T16" fmla="*/ 337 w 1897"/>
              <a:gd name="T17" fmla="*/ 699 h 1337"/>
              <a:gd name="T18" fmla="*/ 382 w 1897"/>
              <a:gd name="T19" fmla="*/ 760 h 1337"/>
              <a:gd name="T20" fmla="*/ 427 w 1897"/>
              <a:gd name="T21" fmla="*/ 819 h 1337"/>
              <a:gd name="T22" fmla="*/ 474 w 1897"/>
              <a:gd name="T23" fmla="*/ 872 h 1337"/>
              <a:gd name="T24" fmla="*/ 522 w 1897"/>
              <a:gd name="T25" fmla="*/ 919 h 1337"/>
              <a:gd name="T26" fmla="*/ 569 w 1897"/>
              <a:gd name="T27" fmla="*/ 961 h 1337"/>
              <a:gd name="T28" fmla="*/ 619 w 1897"/>
              <a:gd name="T29" fmla="*/ 997 h 1337"/>
              <a:gd name="T30" fmla="*/ 669 w 1897"/>
              <a:gd name="T31" fmla="*/ 1028 h 1337"/>
              <a:gd name="T32" fmla="*/ 720 w 1897"/>
              <a:gd name="T33" fmla="*/ 1053 h 1337"/>
              <a:gd name="T34" fmla="*/ 773 w 1897"/>
              <a:gd name="T35" fmla="*/ 1075 h 1337"/>
              <a:gd name="T36" fmla="*/ 828 w 1897"/>
              <a:gd name="T37" fmla="*/ 1098 h 1337"/>
              <a:gd name="T38" fmla="*/ 884 w 1897"/>
              <a:gd name="T39" fmla="*/ 1120 h 1337"/>
              <a:gd name="T40" fmla="*/ 945 w 1897"/>
              <a:gd name="T41" fmla="*/ 1139 h 1337"/>
              <a:gd name="T42" fmla="*/ 1010 w 1897"/>
              <a:gd name="T43" fmla="*/ 1159 h 1337"/>
              <a:gd name="T44" fmla="*/ 1077 w 1897"/>
              <a:gd name="T45" fmla="*/ 1178 h 1337"/>
              <a:gd name="T46" fmla="*/ 1146 w 1897"/>
              <a:gd name="T47" fmla="*/ 1198 h 1337"/>
              <a:gd name="T48" fmla="*/ 1219 w 1897"/>
              <a:gd name="T49" fmla="*/ 1217 h 1337"/>
              <a:gd name="T50" fmla="*/ 1291 w 1897"/>
              <a:gd name="T51" fmla="*/ 1234 h 1337"/>
              <a:gd name="T52" fmla="*/ 1369 w 1897"/>
              <a:gd name="T53" fmla="*/ 1251 h 1337"/>
              <a:gd name="T54" fmla="*/ 1450 w 1897"/>
              <a:gd name="T55" fmla="*/ 1268 h 1337"/>
              <a:gd name="T56" fmla="*/ 1534 w 1897"/>
              <a:gd name="T57" fmla="*/ 1282 h 1337"/>
              <a:gd name="T58" fmla="*/ 1620 w 1897"/>
              <a:gd name="T59" fmla="*/ 1295 h 1337"/>
              <a:gd name="T60" fmla="*/ 1710 w 1897"/>
              <a:gd name="T61" fmla="*/ 1312 h 1337"/>
              <a:gd name="T62" fmla="*/ 1802 w 1897"/>
              <a:gd name="T63" fmla="*/ 1323 h 1337"/>
              <a:gd name="T64" fmla="*/ 1897 w 1897"/>
              <a:gd name="T65" fmla="*/ 1337 h 1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97" h="1337">
                <a:moveTo>
                  <a:pt x="0" y="0"/>
                </a:moveTo>
                <a:lnTo>
                  <a:pt x="39" y="106"/>
                </a:lnTo>
                <a:lnTo>
                  <a:pt x="81" y="206"/>
                </a:lnTo>
                <a:lnTo>
                  <a:pt x="120" y="301"/>
                </a:lnTo>
                <a:lnTo>
                  <a:pt x="162" y="393"/>
                </a:lnTo>
                <a:lnTo>
                  <a:pt x="204" y="476"/>
                </a:lnTo>
                <a:lnTo>
                  <a:pt x="248" y="554"/>
                </a:lnTo>
                <a:lnTo>
                  <a:pt x="293" y="629"/>
                </a:lnTo>
                <a:lnTo>
                  <a:pt x="337" y="699"/>
                </a:lnTo>
                <a:lnTo>
                  <a:pt x="382" y="760"/>
                </a:lnTo>
                <a:lnTo>
                  <a:pt x="427" y="819"/>
                </a:lnTo>
                <a:lnTo>
                  <a:pt x="474" y="872"/>
                </a:lnTo>
                <a:lnTo>
                  <a:pt x="522" y="919"/>
                </a:lnTo>
                <a:lnTo>
                  <a:pt x="569" y="961"/>
                </a:lnTo>
                <a:lnTo>
                  <a:pt x="619" y="997"/>
                </a:lnTo>
                <a:lnTo>
                  <a:pt x="669" y="1028"/>
                </a:lnTo>
                <a:lnTo>
                  <a:pt x="720" y="1053"/>
                </a:lnTo>
                <a:lnTo>
                  <a:pt x="773" y="1075"/>
                </a:lnTo>
                <a:lnTo>
                  <a:pt x="828" y="1098"/>
                </a:lnTo>
                <a:lnTo>
                  <a:pt x="884" y="1120"/>
                </a:lnTo>
                <a:lnTo>
                  <a:pt x="945" y="1139"/>
                </a:lnTo>
                <a:lnTo>
                  <a:pt x="1010" y="1159"/>
                </a:lnTo>
                <a:lnTo>
                  <a:pt x="1077" y="1178"/>
                </a:lnTo>
                <a:lnTo>
                  <a:pt x="1146" y="1198"/>
                </a:lnTo>
                <a:lnTo>
                  <a:pt x="1219" y="1217"/>
                </a:lnTo>
                <a:lnTo>
                  <a:pt x="1291" y="1234"/>
                </a:lnTo>
                <a:lnTo>
                  <a:pt x="1369" y="1251"/>
                </a:lnTo>
                <a:lnTo>
                  <a:pt x="1450" y="1268"/>
                </a:lnTo>
                <a:lnTo>
                  <a:pt x="1534" y="1282"/>
                </a:lnTo>
                <a:lnTo>
                  <a:pt x="1620" y="1295"/>
                </a:lnTo>
                <a:lnTo>
                  <a:pt x="1710" y="1312"/>
                </a:lnTo>
                <a:lnTo>
                  <a:pt x="1802" y="1323"/>
                </a:lnTo>
                <a:lnTo>
                  <a:pt x="1897" y="1337"/>
                </a:lnTo>
              </a:path>
            </a:pathLst>
          </a:custGeom>
          <a:noFill/>
          <a:ln w="19050" cmpd="sng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41" name="Freeform 35">
            <a:extLst>
              <a:ext uri="{FF2B5EF4-FFF2-40B4-BE49-F238E27FC236}">
                <a16:creationId xmlns:a16="http://schemas.microsoft.com/office/drawing/2014/main" id="{19849819-60B9-2E4D-AB51-7C07018A44A6}"/>
              </a:ext>
            </a:extLst>
          </p:cNvPr>
          <p:cNvSpPr>
            <a:spLocks/>
          </p:cNvSpPr>
          <p:nvPr/>
        </p:nvSpPr>
        <p:spPr bwMode="auto">
          <a:xfrm>
            <a:off x="3852333" y="1571625"/>
            <a:ext cx="2675467" cy="1433513"/>
          </a:xfrm>
          <a:custGeom>
            <a:avLst/>
            <a:gdLst>
              <a:gd name="T0" fmla="*/ 0 w 1896"/>
              <a:gd name="T1" fmla="*/ 0 h 1204"/>
              <a:gd name="T2" fmla="*/ 36 w 1896"/>
              <a:gd name="T3" fmla="*/ 81 h 1204"/>
              <a:gd name="T4" fmla="*/ 75 w 1896"/>
              <a:gd name="T5" fmla="*/ 159 h 1204"/>
              <a:gd name="T6" fmla="*/ 117 w 1896"/>
              <a:gd name="T7" fmla="*/ 232 h 1204"/>
              <a:gd name="T8" fmla="*/ 159 w 1896"/>
              <a:gd name="T9" fmla="*/ 304 h 1204"/>
              <a:gd name="T10" fmla="*/ 203 w 1896"/>
              <a:gd name="T11" fmla="*/ 371 h 1204"/>
              <a:gd name="T12" fmla="*/ 248 w 1896"/>
              <a:gd name="T13" fmla="*/ 435 h 1204"/>
              <a:gd name="T14" fmla="*/ 295 w 1896"/>
              <a:gd name="T15" fmla="*/ 496 h 1204"/>
              <a:gd name="T16" fmla="*/ 346 w 1896"/>
              <a:gd name="T17" fmla="*/ 555 h 1204"/>
              <a:gd name="T18" fmla="*/ 396 w 1896"/>
              <a:gd name="T19" fmla="*/ 611 h 1204"/>
              <a:gd name="T20" fmla="*/ 449 w 1896"/>
              <a:gd name="T21" fmla="*/ 661 h 1204"/>
              <a:gd name="T22" fmla="*/ 505 w 1896"/>
              <a:gd name="T23" fmla="*/ 711 h 1204"/>
              <a:gd name="T24" fmla="*/ 560 w 1896"/>
              <a:gd name="T25" fmla="*/ 756 h 1204"/>
              <a:gd name="T26" fmla="*/ 619 w 1896"/>
              <a:gd name="T27" fmla="*/ 797 h 1204"/>
              <a:gd name="T28" fmla="*/ 678 w 1896"/>
              <a:gd name="T29" fmla="*/ 836 h 1204"/>
              <a:gd name="T30" fmla="*/ 739 w 1896"/>
              <a:gd name="T31" fmla="*/ 870 h 1204"/>
              <a:gd name="T32" fmla="*/ 803 w 1896"/>
              <a:gd name="T33" fmla="*/ 903 h 1204"/>
              <a:gd name="T34" fmla="*/ 867 w 1896"/>
              <a:gd name="T35" fmla="*/ 934 h 1204"/>
              <a:gd name="T36" fmla="*/ 931 w 1896"/>
              <a:gd name="T37" fmla="*/ 962 h 1204"/>
              <a:gd name="T38" fmla="*/ 998 w 1896"/>
              <a:gd name="T39" fmla="*/ 990 h 1204"/>
              <a:gd name="T40" fmla="*/ 1065 w 1896"/>
              <a:gd name="T41" fmla="*/ 1015 h 1204"/>
              <a:gd name="T42" fmla="*/ 1129 w 1896"/>
              <a:gd name="T43" fmla="*/ 1037 h 1204"/>
              <a:gd name="T44" fmla="*/ 1196 w 1896"/>
              <a:gd name="T45" fmla="*/ 1059 h 1204"/>
              <a:gd name="T46" fmla="*/ 1266 w 1896"/>
              <a:gd name="T47" fmla="*/ 1082 h 1204"/>
              <a:gd name="T48" fmla="*/ 1333 w 1896"/>
              <a:gd name="T49" fmla="*/ 1101 h 1204"/>
              <a:gd name="T50" fmla="*/ 1403 w 1896"/>
              <a:gd name="T51" fmla="*/ 1118 h 1204"/>
              <a:gd name="T52" fmla="*/ 1470 w 1896"/>
              <a:gd name="T53" fmla="*/ 1134 h 1204"/>
              <a:gd name="T54" fmla="*/ 1539 w 1896"/>
              <a:gd name="T55" fmla="*/ 1151 h 1204"/>
              <a:gd name="T56" fmla="*/ 1612 w 1896"/>
              <a:gd name="T57" fmla="*/ 1165 h 1204"/>
              <a:gd name="T58" fmla="*/ 1682 w 1896"/>
              <a:gd name="T59" fmla="*/ 1176 h 1204"/>
              <a:gd name="T60" fmla="*/ 1751 w 1896"/>
              <a:gd name="T61" fmla="*/ 1187 h 1204"/>
              <a:gd name="T62" fmla="*/ 1824 w 1896"/>
              <a:gd name="T63" fmla="*/ 1196 h 1204"/>
              <a:gd name="T64" fmla="*/ 1896 w 1896"/>
              <a:gd name="T65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96" h="1204">
                <a:moveTo>
                  <a:pt x="0" y="0"/>
                </a:moveTo>
                <a:lnTo>
                  <a:pt x="36" y="81"/>
                </a:lnTo>
                <a:lnTo>
                  <a:pt x="75" y="159"/>
                </a:lnTo>
                <a:lnTo>
                  <a:pt x="117" y="232"/>
                </a:lnTo>
                <a:lnTo>
                  <a:pt x="159" y="304"/>
                </a:lnTo>
                <a:lnTo>
                  <a:pt x="203" y="371"/>
                </a:lnTo>
                <a:lnTo>
                  <a:pt x="248" y="435"/>
                </a:lnTo>
                <a:lnTo>
                  <a:pt x="295" y="496"/>
                </a:lnTo>
                <a:lnTo>
                  <a:pt x="346" y="555"/>
                </a:lnTo>
                <a:lnTo>
                  <a:pt x="396" y="611"/>
                </a:lnTo>
                <a:lnTo>
                  <a:pt x="449" y="661"/>
                </a:lnTo>
                <a:lnTo>
                  <a:pt x="505" y="711"/>
                </a:lnTo>
                <a:lnTo>
                  <a:pt x="560" y="756"/>
                </a:lnTo>
                <a:lnTo>
                  <a:pt x="619" y="797"/>
                </a:lnTo>
                <a:lnTo>
                  <a:pt x="678" y="836"/>
                </a:lnTo>
                <a:lnTo>
                  <a:pt x="739" y="870"/>
                </a:lnTo>
                <a:lnTo>
                  <a:pt x="803" y="903"/>
                </a:lnTo>
                <a:lnTo>
                  <a:pt x="867" y="934"/>
                </a:lnTo>
                <a:lnTo>
                  <a:pt x="931" y="962"/>
                </a:lnTo>
                <a:lnTo>
                  <a:pt x="998" y="990"/>
                </a:lnTo>
                <a:lnTo>
                  <a:pt x="1065" y="1015"/>
                </a:lnTo>
                <a:lnTo>
                  <a:pt x="1129" y="1037"/>
                </a:lnTo>
                <a:lnTo>
                  <a:pt x="1196" y="1059"/>
                </a:lnTo>
                <a:lnTo>
                  <a:pt x="1266" y="1082"/>
                </a:lnTo>
                <a:lnTo>
                  <a:pt x="1333" y="1101"/>
                </a:lnTo>
                <a:lnTo>
                  <a:pt x="1403" y="1118"/>
                </a:lnTo>
                <a:lnTo>
                  <a:pt x="1470" y="1134"/>
                </a:lnTo>
                <a:lnTo>
                  <a:pt x="1539" y="1151"/>
                </a:lnTo>
                <a:lnTo>
                  <a:pt x="1612" y="1165"/>
                </a:lnTo>
                <a:lnTo>
                  <a:pt x="1682" y="1176"/>
                </a:lnTo>
                <a:lnTo>
                  <a:pt x="1751" y="1187"/>
                </a:lnTo>
                <a:lnTo>
                  <a:pt x="1824" y="1196"/>
                </a:lnTo>
                <a:lnTo>
                  <a:pt x="1896" y="1204"/>
                </a:lnTo>
              </a:path>
            </a:pathLst>
          </a:custGeom>
          <a:noFill/>
          <a:ln w="1905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FE59E6BA-FC6D-C748-84DB-FB8C963BC938}"/>
              </a:ext>
            </a:extLst>
          </p:cNvPr>
          <p:cNvSpPr>
            <a:spLocks/>
          </p:cNvSpPr>
          <p:nvPr/>
        </p:nvSpPr>
        <p:spPr bwMode="auto">
          <a:xfrm>
            <a:off x="3852333" y="1877615"/>
            <a:ext cx="2675467" cy="1326357"/>
          </a:xfrm>
          <a:custGeom>
            <a:avLst/>
            <a:gdLst>
              <a:gd name="T0" fmla="*/ 0 w 1896"/>
              <a:gd name="T1" fmla="*/ 0 h 1114"/>
              <a:gd name="T2" fmla="*/ 47 w 1896"/>
              <a:gd name="T3" fmla="*/ 64 h 1114"/>
              <a:gd name="T4" fmla="*/ 95 w 1896"/>
              <a:gd name="T5" fmla="*/ 122 h 1114"/>
              <a:gd name="T6" fmla="*/ 142 w 1896"/>
              <a:gd name="T7" fmla="*/ 181 h 1114"/>
              <a:gd name="T8" fmla="*/ 192 w 1896"/>
              <a:gd name="T9" fmla="*/ 237 h 1114"/>
              <a:gd name="T10" fmla="*/ 240 w 1896"/>
              <a:gd name="T11" fmla="*/ 290 h 1114"/>
              <a:gd name="T12" fmla="*/ 287 w 1896"/>
              <a:gd name="T13" fmla="*/ 342 h 1114"/>
              <a:gd name="T14" fmla="*/ 337 w 1896"/>
              <a:gd name="T15" fmla="*/ 390 h 1114"/>
              <a:gd name="T16" fmla="*/ 387 w 1896"/>
              <a:gd name="T17" fmla="*/ 437 h 1114"/>
              <a:gd name="T18" fmla="*/ 435 w 1896"/>
              <a:gd name="T19" fmla="*/ 479 h 1114"/>
              <a:gd name="T20" fmla="*/ 485 w 1896"/>
              <a:gd name="T21" fmla="*/ 521 h 1114"/>
              <a:gd name="T22" fmla="*/ 535 w 1896"/>
              <a:gd name="T23" fmla="*/ 560 h 1114"/>
              <a:gd name="T24" fmla="*/ 586 w 1896"/>
              <a:gd name="T25" fmla="*/ 596 h 1114"/>
              <a:gd name="T26" fmla="*/ 636 w 1896"/>
              <a:gd name="T27" fmla="*/ 629 h 1114"/>
              <a:gd name="T28" fmla="*/ 686 w 1896"/>
              <a:gd name="T29" fmla="*/ 663 h 1114"/>
              <a:gd name="T30" fmla="*/ 736 w 1896"/>
              <a:gd name="T31" fmla="*/ 691 h 1114"/>
              <a:gd name="T32" fmla="*/ 786 w 1896"/>
              <a:gd name="T33" fmla="*/ 719 h 1114"/>
              <a:gd name="T34" fmla="*/ 839 w 1896"/>
              <a:gd name="T35" fmla="*/ 744 h 1114"/>
              <a:gd name="T36" fmla="*/ 892 w 1896"/>
              <a:gd name="T37" fmla="*/ 769 h 1114"/>
              <a:gd name="T38" fmla="*/ 948 w 1896"/>
              <a:gd name="T39" fmla="*/ 797 h 1114"/>
              <a:gd name="T40" fmla="*/ 1009 w 1896"/>
              <a:gd name="T41" fmla="*/ 822 h 1114"/>
              <a:gd name="T42" fmla="*/ 1071 w 1896"/>
              <a:gd name="T43" fmla="*/ 847 h 1114"/>
              <a:gd name="T44" fmla="*/ 1132 w 1896"/>
              <a:gd name="T45" fmla="*/ 872 h 1114"/>
              <a:gd name="T46" fmla="*/ 1199 w 1896"/>
              <a:gd name="T47" fmla="*/ 897 h 1114"/>
              <a:gd name="T48" fmla="*/ 1269 w 1896"/>
              <a:gd name="T49" fmla="*/ 922 h 1114"/>
              <a:gd name="T50" fmla="*/ 1339 w 1896"/>
              <a:gd name="T51" fmla="*/ 944 h 1114"/>
              <a:gd name="T52" fmla="*/ 1411 w 1896"/>
              <a:gd name="T53" fmla="*/ 969 h 1114"/>
              <a:gd name="T54" fmla="*/ 1486 w 1896"/>
              <a:gd name="T55" fmla="*/ 995 h 1114"/>
              <a:gd name="T56" fmla="*/ 1565 w 1896"/>
              <a:gd name="T57" fmla="*/ 1020 h 1114"/>
              <a:gd name="T58" fmla="*/ 1643 w 1896"/>
              <a:gd name="T59" fmla="*/ 1042 h 1114"/>
              <a:gd name="T60" fmla="*/ 1726 w 1896"/>
              <a:gd name="T61" fmla="*/ 1067 h 1114"/>
              <a:gd name="T62" fmla="*/ 1810 w 1896"/>
              <a:gd name="T63" fmla="*/ 1089 h 1114"/>
              <a:gd name="T64" fmla="*/ 1896 w 1896"/>
              <a:gd name="T65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96" h="1114">
                <a:moveTo>
                  <a:pt x="0" y="0"/>
                </a:moveTo>
                <a:lnTo>
                  <a:pt x="47" y="64"/>
                </a:lnTo>
                <a:lnTo>
                  <a:pt x="95" y="122"/>
                </a:lnTo>
                <a:lnTo>
                  <a:pt x="142" y="181"/>
                </a:lnTo>
                <a:lnTo>
                  <a:pt x="192" y="237"/>
                </a:lnTo>
                <a:lnTo>
                  <a:pt x="240" y="290"/>
                </a:lnTo>
                <a:lnTo>
                  <a:pt x="287" y="342"/>
                </a:lnTo>
                <a:lnTo>
                  <a:pt x="337" y="390"/>
                </a:lnTo>
                <a:lnTo>
                  <a:pt x="387" y="437"/>
                </a:lnTo>
                <a:lnTo>
                  <a:pt x="435" y="479"/>
                </a:lnTo>
                <a:lnTo>
                  <a:pt x="485" y="521"/>
                </a:lnTo>
                <a:lnTo>
                  <a:pt x="535" y="560"/>
                </a:lnTo>
                <a:lnTo>
                  <a:pt x="586" y="596"/>
                </a:lnTo>
                <a:lnTo>
                  <a:pt x="636" y="629"/>
                </a:lnTo>
                <a:lnTo>
                  <a:pt x="686" y="663"/>
                </a:lnTo>
                <a:lnTo>
                  <a:pt x="736" y="691"/>
                </a:lnTo>
                <a:lnTo>
                  <a:pt x="786" y="719"/>
                </a:lnTo>
                <a:lnTo>
                  <a:pt x="839" y="744"/>
                </a:lnTo>
                <a:lnTo>
                  <a:pt x="892" y="769"/>
                </a:lnTo>
                <a:lnTo>
                  <a:pt x="948" y="797"/>
                </a:lnTo>
                <a:lnTo>
                  <a:pt x="1009" y="822"/>
                </a:lnTo>
                <a:lnTo>
                  <a:pt x="1071" y="847"/>
                </a:lnTo>
                <a:lnTo>
                  <a:pt x="1132" y="872"/>
                </a:lnTo>
                <a:lnTo>
                  <a:pt x="1199" y="897"/>
                </a:lnTo>
                <a:lnTo>
                  <a:pt x="1269" y="922"/>
                </a:lnTo>
                <a:lnTo>
                  <a:pt x="1339" y="944"/>
                </a:lnTo>
                <a:lnTo>
                  <a:pt x="1411" y="969"/>
                </a:lnTo>
                <a:lnTo>
                  <a:pt x="1486" y="995"/>
                </a:lnTo>
                <a:lnTo>
                  <a:pt x="1565" y="1020"/>
                </a:lnTo>
                <a:lnTo>
                  <a:pt x="1643" y="1042"/>
                </a:lnTo>
                <a:lnTo>
                  <a:pt x="1726" y="1067"/>
                </a:lnTo>
                <a:lnTo>
                  <a:pt x="1810" y="1089"/>
                </a:lnTo>
                <a:lnTo>
                  <a:pt x="1896" y="1114"/>
                </a:lnTo>
              </a:path>
            </a:pathLst>
          </a:custGeom>
          <a:noFill/>
          <a:ln w="19050" cmpd="sng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4490153" y="1859756"/>
            <a:ext cx="2108200" cy="885825"/>
            <a:chOff x="3857" y="1562"/>
            <a:chExt cx="1494" cy="744"/>
          </a:xfrm>
        </p:grpSpPr>
        <p:grpSp>
          <p:nvGrpSpPr>
            <p:cNvPr id="44" name="Group 38"/>
            <p:cNvGrpSpPr>
              <a:grpSpLocks/>
            </p:cNvGrpSpPr>
            <p:nvPr/>
          </p:nvGrpSpPr>
          <p:grpSpPr bwMode="auto">
            <a:xfrm>
              <a:off x="4317" y="1960"/>
              <a:ext cx="546" cy="346"/>
              <a:chOff x="4317" y="1960"/>
              <a:chExt cx="546" cy="346"/>
            </a:xfrm>
          </p:grpSpPr>
          <p:sp>
            <p:nvSpPr>
              <p:cNvPr id="49" name="Rectangle 39">
                <a:extLst>
                  <a:ext uri="{FF2B5EF4-FFF2-40B4-BE49-F238E27FC236}">
                    <a16:creationId xmlns:a16="http://schemas.microsoft.com/office/drawing/2014/main" id="{663C25B9-B49F-9745-953E-1E5E9CC63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5" y="2071"/>
                <a:ext cx="26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en-US" sz="1400" dirty="0">
                    <a:latin typeface="Helvetica" pitchFamily="2" charset="0"/>
                  </a:rPr>
                  <a:t>NGT</a:t>
                </a:r>
                <a:endParaRPr lang="en-US" altLang="en-US" dirty="0">
                  <a:latin typeface="Helvetica" pitchFamily="2" charset="0"/>
                  <a:ea typeface="+mn-ea"/>
                </a:endParaRPr>
              </a:p>
            </p:txBody>
          </p:sp>
          <p:sp>
            <p:nvSpPr>
              <p:cNvPr id="50" name="Rectangle 40">
                <a:extLst>
                  <a:ext uri="{FF2B5EF4-FFF2-40B4-BE49-F238E27FC236}">
                    <a16:creationId xmlns:a16="http://schemas.microsoft.com/office/drawing/2014/main" id="{0C724043-73CA-3541-983D-AAE55B113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4" y="1960"/>
                <a:ext cx="26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en-US" sz="1400" dirty="0">
                    <a:latin typeface="Helvetica" pitchFamily="2" charset="0"/>
                  </a:rPr>
                  <a:t>NGT</a:t>
                </a:r>
                <a:endParaRPr lang="en-US" altLang="en-US" dirty="0">
                  <a:latin typeface="Helvetica" pitchFamily="2" charset="0"/>
                  <a:ea typeface="+mn-ea"/>
                </a:endParaRPr>
              </a:p>
            </p:txBody>
          </p:sp>
          <p:sp>
            <p:nvSpPr>
              <p:cNvPr id="51" name="Line 41">
                <a:extLst>
                  <a:ext uri="{FF2B5EF4-FFF2-40B4-BE49-F238E27FC236}">
                    <a16:creationId xmlns:a16="http://schemas.microsoft.com/office/drawing/2014/main" id="{738DEFD4-DFB0-F04E-9A47-02EC6968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17" y="2210"/>
                <a:ext cx="144" cy="9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solidFill>
                    <a:srgbClr val="FFCEAB"/>
                  </a:solidFill>
                  <a:latin typeface="Helvetica" pitchFamily="2" charset="0"/>
                  <a:ea typeface="+mn-ea"/>
                </a:endParaRPr>
              </a:p>
            </p:txBody>
          </p:sp>
        </p:grpSp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4133" y="1852"/>
              <a:ext cx="272" cy="334"/>
              <a:chOff x="4133" y="1852"/>
              <a:chExt cx="272" cy="334"/>
            </a:xfrm>
          </p:grpSpPr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628EAEBD-7F15-3C45-AFF7-640F1E04D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852"/>
                <a:ext cx="26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en-US" sz="1400" dirty="0">
                    <a:latin typeface="Helvetica" pitchFamily="2" charset="0"/>
                  </a:rPr>
                  <a:t>NGT</a:t>
                </a:r>
                <a:endParaRPr lang="en-US" altLang="en-US" dirty="0">
                  <a:latin typeface="Helvetica" pitchFamily="2" charset="0"/>
                  <a:ea typeface="+mn-ea"/>
                </a:endParaRPr>
              </a:p>
            </p:txBody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88FF2184-9417-5345-B763-8FE8BC7C4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33" y="2090"/>
                <a:ext cx="144" cy="9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solidFill>
                    <a:srgbClr val="FFCEAB"/>
                  </a:solidFill>
                  <a:latin typeface="Helvetica" pitchFamily="2" charset="0"/>
                  <a:ea typeface="+mn-ea"/>
                </a:endParaRPr>
              </a:p>
            </p:txBody>
          </p:sp>
        </p:grpSp>
        <p:sp>
          <p:nvSpPr>
            <p:cNvPr id="46" name="Text Box 45">
              <a:extLst>
                <a:ext uri="{FF2B5EF4-FFF2-40B4-BE49-F238E27FC236}">
                  <a16:creationId xmlns:a16="http://schemas.microsoft.com/office/drawing/2014/main" id="{C9FAC514-0E77-F64B-A641-8A14C7058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7" y="1562"/>
              <a:ext cx="14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en-US" sz="1500" dirty="0">
                  <a:latin typeface="Helvetica" pitchFamily="2" charset="0"/>
                </a:rPr>
                <a:t>Non-</a:t>
              </a:r>
              <a:r>
                <a:rPr lang="en-US" altLang="en-US" sz="1500" dirty="0" err="1">
                  <a:latin typeface="Helvetica" pitchFamily="2" charset="0"/>
                </a:rPr>
                <a:t>progressors</a:t>
              </a:r>
              <a:r>
                <a:rPr lang="en-US" altLang="en-US" sz="1500" dirty="0">
                  <a:latin typeface="Helvetica" pitchFamily="2" charset="0"/>
                </a:rPr>
                <a:t> n=31</a:t>
              </a:r>
            </a:p>
          </p:txBody>
        </p:sp>
      </p:grpSp>
      <p:grpSp>
        <p:nvGrpSpPr>
          <p:cNvPr id="52" name="Group 46"/>
          <p:cNvGrpSpPr>
            <a:grpSpLocks/>
          </p:cNvGrpSpPr>
          <p:nvPr/>
        </p:nvGrpSpPr>
        <p:grpSpPr bwMode="auto">
          <a:xfrm>
            <a:off x="3952520" y="2661049"/>
            <a:ext cx="2311399" cy="1114425"/>
            <a:chOff x="3476" y="2235"/>
            <a:chExt cx="1638" cy="936"/>
          </a:xfrm>
        </p:grpSpPr>
        <p:grpSp>
          <p:nvGrpSpPr>
            <p:cNvPr id="53" name="Group 47"/>
            <p:cNvGrpSpPr>
              <a:grpSpLocks/>
            </p:cNvGrpSpPr>
            <p:nvPr/>
          </p:nvGrpSpPr>
          <p:grpSpPr bwMode="auto">
            <a:xfrm>
              <a:off x="3550" y="2235"/>
              <a:ext cx="415" cy="450"/>
              <a:chOff x="3550" y="2235"/>
              <a:chExt cx="415" cy="450"/>
            </a:xfrm>
          </p:grpSpPr>
          <p:sp>
            <p:nvSpPr>
              <p:cNvPr id="58" name="Line 48">
                <a:extLst>
                  <a:ext uri="{FF2B5EF4-FFF2-40B4-BE49-F238E27FC236}">
                    <a16:creationId xmlns:a16="http://schemas.microsoft.com/office/drawing/2014/main" id="{3073D0D4-F4CE-2942-B22A-555736A74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9" y="2330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D49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latin typeface="Helvetica" pitchFamily="2" charset="0"/>
                  <a:ea typeface="+mn-ea"/>
                </a:endParaRPr>
              </a:p>
            </p:txBody>
          </p:sp>
          <p:sp>
            <p:nvSpPr>
              <p:cNvPr id="59" name="Rectangle 49">
                <a:extLst>
                  <a:ext uri="{FF2B5EF4-FFF2-40B4-BE49-F238E27FC236}">
                    <a16:creationId xmlns:a16="http://schemas.microsoft.com/office/drawing/2014/main" id="{C6B8109E-9EFB-1D44-BBF8-7B51242C7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" y="2235"/>
                <a:ext cx="26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en-US" sz="1400" dirty="0">
                    <a:latin typeface="Helvetica" pitchFamily="2" charset="0"/>
                  </a:rPr>
                  <a:t>NGT</a:t>
                </a:r>
                <a:endParaRPr lang="en-US" altLang="en-US" dirty="0">
                  <a:latin typeface="Helvetica" pitchFamily="2" charset="0"/>
                  <a:ea typeface="+mn-ea"/>
                </a:endParaRPr>
              </a:p>
            </p:txBody>
          </p:sp>
          <p:sp>
            <p:nvSpPr>
              <p:cNvPr id="60" name="Rectangle 50">
                <a:extLst>
                  <a:ext uri="{FF2B5EF4-FFF2-40B4-BE49-F238E27FC236}">
                    <a16:creationId xmlns:a16="http://schemas.microsoft.com/office/drawing/2014/main" id="{AA81D6B7-B74B-4E45-8C39-1EC66003A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522"/>
                <a:ext cx="21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en-US" sz="1400" dirty="0">
                    <a:latin typeface="Helvetica" pitchFamily="2" charset="0"/>
                  </a:rPr>
                  <a:t>IGT</a:t>
                </a:r>
                <a:endParaRPr lang="en-US" altLang="en-US" dirty="0">
                  <a:latin typeface="Helvetica" pitchFamily="2" charset="0"/>
                  <a:ea typeface="+mn-ea"/>
                </a:endParaRPr>
              </a:p>
            </p:txBody>
          </p:sp>
        </p:grpSp>
        <p:grpSp>
          <p:nvGrpSpPr>
            <p:cNvPr id="54" name="Group 51"/>
            <p:cNvGrpSpPr>
              <a:grpSpLocks/>
            </p:cNvGrpSpPr>
            <p:nvPr/>
          </p:nvGrpSpPr>
          <p:grpSpPr bwMode="auto">
            <a:xfrm>
              <a:off x="3476" y="2602"/>
              <a:ext cx="385" cy="515"/>
              <a:chOff x="3476" y="2602"/>
              <a:chExt cx="385" cy="515"/>
            </a:xfrm>
          </p:grpSpPr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616DCC8A-0BD9-5D48-8834-8F8731F50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5" y="2602"/>
                <a:ext cx="96" cy="432"/>
              </a:xfrm>
              <a:prstGeom prst="line">
                <a:avLst/>
              </a:prstGeom>
              <a:noFill/>
              <a:ln w="38100">
                <a:solidFill>
                  <a:srgbClr val="D49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defRPr/>
                </a:pPr>
                <a:endParaRPr lang="en-US">
                  <a:latin typeface="Helvetica" pitchFamily="2" charset="0"/>
                  <a:ea typeface="+mn-ea"/>
                </a:endParaRPr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6899E94C-12B5-504A-9CF0-DE0BF823C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2954"/>
                <a:ext cx="1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en-US" sz="1400" dirty="0">
                    <a:latin typeface="Helvetica" pitchFamily="2" charset="0"/>
                  </a:rPr>
                  <a:t>DM</a:t>
                </a:r>
                <a:endParaRPr lang="en-US" altLang="en-US" dirty="0">
                  <a:latin typeface="Helvetica" pitchFamily="2" charset="0"/>
                  <a:ea typeface="+mn-ea"/>
                </a:endParaRPr>
              </a:p>
            </p:txBody>
          </p:sp>
        </p:grpSp>
        <p:sp>
          <p:nvSpPr>
            <p:cNvPr id="55" name="Text Box 54">
              <a:extLst>
                <a:ext uri="{FF2B5EF4-FFF2-40B4-BE49-F238E27FC236}">
                  <a16:creationId xmlns:a16="http://schemas.microsoft.com/office/drawing/2014/main" id="{F786AB3E-7D4E-5D46-B10A-F4368DD92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2919"/>
              <a:ext cx="12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en-US" sz="1500" dirty="0" err="1">
                  <a:latin typeface="Helvetica" pitchFamily="2" charset="0"/>
                </a:rPr>
                <a:t>Progressors</a:t>
              </a:r>
              <a:r>
                <a:rPr lang="en-US" altLang="en-US" sz="1500" dirty="0">
                  <a:latin typeface="Helvetica" pitchFamily="2" charset="0"/>
                </a:rPr>
                <a:t> n=17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Effects of Study Interventions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on β-Cell Function: ACPRg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1026" name="Picture 2" descr="R:\Meetings\ADA 2019\Adult_Presentation\ACPRg\Adult_All_12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44" y="1089575"/>
            <a:ext cx="5985162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Participants with IGT at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231955"/>
            <a:ext cx="5122630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Percent with IGT</a:t>
            </a:r>
          </a:p>
          <a:p>
            <a:r>
              <a:rPr lang="en-US" sz="2800" dirty="0" smtClean="0"/>
              <a:t>Glargine/Metformin: 75%</a:t>
            </a:r>
          </a:p>
          <a:p>
            <a:r>
              <a:rPr lang="en-US" sz="2800" dirty="0" smtClean="0"/>
              <a:t>Liraglutide + Metformin: 72%</a:t>
            </a:r>
          </a:p>
          <a:p>
            <a:r>
              <a:rPr lang="en-US" sz="2800" dirty="0" smtClean="0"/>
              <a:t>Metformin Alone: 75%</a:t>
            </a:r>
          </a:p>
          <a:p>
            <a:r>
              <a:rPr lang="en-US" sz="2800" dirty="0" smtClean="0"/>
              <a:t>Placebo: 73%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4952" y="1401991"/>
            <a:ext cx="3253740" cy="26957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38" tIns="45719" rIns="91438" bIns="45719" rtlCol="0">
            <a:normAutofit/>
          </a:bodyPr>
          <a:lstStyle/>
          <a:p>
            <a:pPr marL="60325" lvl="0" defTabSz="457189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The findings in participants with IGT did </a:t>
            </a:r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not differ from the whole cohort.</a:t>
            </a:r>
          </a:p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8154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After 12 months of treatment, first and second phase C-peptide responses improved in all three active treatment groups, </a:t>
            </a:r>
            <a:r>
              <a:rPr lang="en-US" sz="2000" dirty="0" smtClean="0"/>
              <a:t>with greatest effects in </a:t>
            </a:r>
            <a:r>
              <a:rPr lang="en-US" sz="2000" dirty="0"/>
              <a:t>the </a:t>
            </a:r>
            <a:r>
              <a:rPr lang="en-US" sz="2000" dirty="0" smtClean="0"/>
              <a:t>Liraglutide + </a:t>
            </a:r>
            <a:r>
              <a:rPr lang="en-US" sz="2000" dirty="0"/>
              <a:t>M</a:t>
            </a:r>
            <a:r>
              <a:rPr lang="en-US" sz="2000" dirty="0" smtClean="0"/>
              <a:t>etformin </a:t>
            </a:r>
            <a:r>
              <a:rPr lang="en-US" sz="2000" dirty="0"/>
              <a:t>group.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After 12 months of treatment, the arginine-stimulated C-peptide response at maximal glycemic potentiation (ACPRmax) was reduced in the L</a:t>
            </a:r>
            <a:r>
              <a:rPr lang="en-US" sz="2000" dirty="0" smtClean="0"/>
              <a:t>iraglutide + </a:t>
            </a:r>
            <a:r>
              <a:rPr lang="en-US" sz="2000" dirty="0"/>
              <a:t>M</a:t>
            </a:r>
            <a:r>
              <a:rPr lang="en-US" sz="2000" dirty="0" smtClean="0"/>
              <a:t>etformin </a:t>
            </a:r>
            <a:r>
              <a:rPr lang="en-US" sz="2000" dirty="0"/>
              <a:t>group.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Three </a:t>
            </a:r>
            <a:r>
              <a:rPr lang="en-US" sz="2000" dirty="0"/>
              <a:t>months after treatment withdrawal there were no sustained improvements in </a:t>
            </a:r>
            <a:r>
              <a:rPr lang="en-US" sz="2000" dirty="0">
                <a:sym typeface="Symbol"/>
              </a:rPr>
              <a:t></a:t>
            </a:r>
            <a:r>
              <a:rPr lang="en-US" sz="2000" dirty="0"/>
              <a:t>-cell function in any treatment group.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485775"/>
            <a:ext cx="8579224" cy="42672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algn="ctr" defTabSz="457189">
              <a:spcBef>
                <a:spcPct val="20000"/>
              </a:spcBef>
              <a:defRPr/>
            </a:pPr>
            <a:r>
              <a:rPr lang="en-US" sz="3200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Adult Medication </a:t>
            </a:r>
            <a:r>
              <a:rPr lang="en-US" sz="3200" i="1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Study</a:t>
            </a:r>
          </a:p>
          <a:p>
            <a:pPr algn="ctr" defTabSz="457189">
              <a:spcBef>
                <a:spcPct val="20000"/>
              </a:spcBef>
              <a:defRPr/>
            </a:pPr>
            <a:endParaRPr lang="en-US" sz="3200" i="1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algn="ctr" defTabSz="457189">
              <a:spcBef>
                <a:spcPct val="20000"/>
              </a:spcBef>
              <a:defRPr/>
            </a:pPr>
            <a:r>
              <a:rPr lang="en-US" sz="3200" b="1" i="1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Secondary </a:t>
            </a: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Outcomes</a:t>
            </a:r>
            <a:endParaRPr lang="en-US" sz="3200" b="1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8523"/>
            <a:ext cx="8229600" cy="816909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Body Mass Index </a:t>
            </a:r>
            <a:r>
              <a:rPr lang="en-US" sz="3700" dirty="0" smtClean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Over 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Time 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66" y="1086756"/>
            <a:ext cx="7776973" cy="37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313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42(9):1742-1751;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1675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HbA1c Over Time 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-1" r="235" b="722"/>
          <a:stretch/>
        </p:blipFill>
        <p:spPr bwMode="auto">
          <a:xfrm>
            <a:off x="307844" y="1089660"/>
            <a:ext cx="7735862" cy="357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330650"/>
              </p:ext>
            </p:extLst>
          </p:nvPr>
        </p:nvGraphicFramePr>
        <p:xfrm>
          <a:off x="356396" y="1161356"/>
          <a:ext cx="8386551" cy="336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Event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Glargine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  <a:t>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et (n=67)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Lira + Met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(n=68)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Alone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(n=65)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Placebo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(n=67)</a:t>
                      </a:r>
                    </a:p>
                  </a:txBody>
                  <a:tcPr marL="68580" marR="68580" marT="34254" marB="34254" anchor="ctr" horzOverflow="overflow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Any 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low blood sugar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8 (12%)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1 (1%)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3 (5%)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5 (7%)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Skin rash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6 (9%)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1 (1%)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3 (5%)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4 (6%)</a:t>
                      </a:r>
                      <a:endPara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GI symptoms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12 (18%)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28 (41%)</a:t>
                      </a:r>
                      <a:endPara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23 (35%)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10 (15%)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Diabetes symptoms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2 (3%)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4 (6%)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Serious adverse events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3 (4%)</a:t>
                      </a:r>
                      <a:endParaRPr lang="en-US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114300" marR="0" indent="-114300" algn="ctr" defTabSz="457189" rtl="0" eaLnBrk="1" fontAlgn="auto" latinLnBrk="0" hangingPunct="1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7 (10%)</a:t>
                      </a:r>
                      <a:endParaRPr lang="en-US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5 (8%)</a:t>
                      </a:r>
                      <a:endParaRPr lang="en-US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tc>
                  <a:txBody>
                    <a:bodyPr/>
                    <a:lstStyle/>
                    <a:p>
                      <a:pPr marL="114300" marR="0" indent="-114300" algn="ctr">
                        <a:lnSpc>
                          <a:spcPct val="115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3 (4%)</a:t>
                      </a:r>
                      <a:endParaRPr lang="en-US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30480" marR="30480" marT="0" marB="0" anchor="ctr"/>
                </a:tc>
                <a:extLst>
                  <a:ext uri="{0D108BD9-81ED-4DB2-BD59-A6C34878D82A}">
                    <a16:rowId xmlns:a16="http://schemas.microsoft.com/office/drawing/2014/main" val="246319596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7675" y="62182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Serious and Targeted Adverse </a:t>
            </a:r>
            <a:r>
              <a:rPr lang="en-US" sz="3600" dirty="0"/>
              <a:t>Events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6396" y="3976088"/>
            <a:ext cx="8386551" cy="457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675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850" y="1252327"/>
            <a:ext cx="8458200" cy="3544862"/>
          </a:xfrm>
        </p:spPr>
        <p:txBody>
          <a:bodyPr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BMI decreased during the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active intervention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 reverted toward baseline during the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washout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period.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HbA1c decreased during the active intervention,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with the largest decrease in the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Liraglutide +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etformin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group.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No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intervention had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sustained effect on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HbA1c. In the Glargine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followed by Metformin and Metformin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A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lone groups, HbA1c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15 months was greater than baseline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Medication Study Conclusions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5813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In adults with IGT or recently diagnosed type 2 diabetes, interventions that improved </a:t>
            </a:r>
            <a:r>
              <a:rPr lang="en-US" sz="2400" dirty="0"/>
              <a:t>β</a:t>
            </a:r>
            <a:r>
              <a:rPr lang="en-US" sz="2400" dirty="0" smtClean="0"/>
              <a:t>-cell function during active treatment failed to produce persistent benefits after treatment withdrawal.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These observations suggest that continued intervention may be required to alter the progressive loss of β-cell function in IGT or early type 2 diabetes.</a:t>
            </a:r>
            <a:endParaRPr lang="en-US" sz="2400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9075" y="485775"/>
            <a:ext cx="8629090" cy="43434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algn="ctr" defTabSz="457189">
              <a:spcBef>
                <a:spcPct val="20000"/>
              </a:spcBef>
            </a:pPr>
            <a:r>
              <a:rPr lang="en-US" sz="3200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RISE Medication Studies</a:t>
            </a:r>
          </a:p>
          <a:p>
            <a:pPr algn="ctr" defTabSz="457189">
              <a:spcBef>
                <a:spcPct val="20000"/>
              </a:spcBef>
            </a:pPr>
            <a:endParaRPr lang="en-US" sz="3200" i="1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  <a:p>
            <a:pPr algn="ctr" defTabSz="457189">
              <a:spcBef>
                <a:spcPct val="20000"/>
              </a:spcBef>
            </a:pP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Adult </a:t>
            </a:r>
            <a:r>
              <a:rPr lang="en-US" sz="3200" b="1" i="1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vs. Youth </a:t>
            </a: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Comparisons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17658"/>
            <a:ext cx="8229600" cy="675882"/>
          </a:xfrm>
        </p:spPr>
        <p:txBody>
          <a:bodyPr>
            <a:noAutofit/>
          </a:bodyPr>
          <a:lstStyle/>
          <a:p>
            <a:r>
              <a:rPr lang="el-GR" sz="3200" dirty="0" smtClean="0"/>
              <a:t>β</a:t>
            </a:r>
            <a:r>
              <a:rPr lang="en-US" sz="3200" dirty="0" smtClean="0"/>
              <a:t>-cell Function Decreases in IFG/IGT and</a:t>
            </a:r>
            <a:br>
              <a:rPr lang="en-US" sz="3200" dirty="0" smtClean="0"/>
            </a:br>
            <a:r>
              <a:rPr lang="en-US" sz="3200" dirty="0" smtClean="0"/>
              <a:t>Diabetes Mellitus in Different Ethnic Groups</a:t>
            </a:r>
            <a:endParaRPr lang="en-US" sz="3200" dirty="0"/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76200" y="4871651"/>
            <a:ext cx="240450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9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Jensen CC et al: Diabetes 51:2170-2178; 2002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C46C298-DF9C-C240-B4FF-CEA3364F6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508398"/>
            <a:ext cx="163689" cy="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endParaRPr lang="en-US">
              <a:solidFill>
                <a:srgbClr val="FFCEAB"/>
              </a:solidFill>
              <a:latin typeface="Helvetica" pitchFamily="2" charset="0"/>
              <a:ea typeface="+mn-ea"/>
            </a:endParaRPr>
          </a:p>
        </p:txBody>
      </p:sp>
      <p:grpSp>
        <p:nvGrpSpPr>
          <p:cNvPr id="53" name="Group 2">
            <a:extLst>
              <a:ext uri="{FF2B5EF4-FFF2-40B4-BE49-F238E27FC236}">
                <a16:creationId xmlns:a16="http://schemas.microsoft.com/office/drawing/2014/main" id="{FC1BE2CB-4045-0D46-837F-72E4CA1D992B}"/>
              </a:ext>
            </a:extLst>
          </p:cNvPr>
          <p:cNvGrpSpPr>
            <a:grpSpLocks/>
          </p:cNvGrpSpPr>
          <p:nvPr/>
        </p:nvGrpSpPr>
        <p:grpSpPr bwMode="auto">
          <a:xfrm>
            <a:off x="3498057" y="1568054"/>
            <a:ext cx="55960" cy="2695575"/>
            <a:chOff x="2338" y="1317"/>
            <a:chExt cx="47" cy="2264"/>
          </a:xfrm>
        </p:grpSpPr>
        <p:sp>
          <p:nvSpPr>
            <p:cNvPr id="54" name="Line 3">
              <a:extLst>
                <a:ext uri="{FF2B5EF4-FFF2-40B4-BE49-F238E27FC236}">
                  <a16:creationId xmlns:a16="http://schemas.microsoft.com/office/drawing/2014/main" id="{FAD9ACB0-3AFC-7846-996B-63679A80F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" y="3580"/>
              <a:ext cx="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61" name="Line 4">
              <a:extLst>
                <a:ext uri="{FF2B5EF4-FFF2-40B4-BE49-F238E27FC236}">
                  <a16:creationId xmlns:a16="http://schemas.microsoft.com/office/drawing/2014/main" id="{6931380C-19B2-AA4F-9F72-3271A1235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" y="3148"/>
              <a:ext cx="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62" name="Line 5">
              <a:extLst>
                <a:ext uri="{FF2B5EF4-FFF2-40B4-BE49-F238E27FC236}">
                  <a16:creationId xmlns:a16="http://schemas.microsoft.com/office/drawing/2014/main" id="{E89E6061-539B-5C4B-B4B6-3A89DC58C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" y="2679"/>
              <a:ext cx="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63" name="Line 6">
              <a:extLst>
                <a:ext uri="{FF2B5EF4-FFF2-40B4-BE49-F238E27FC236}">
                  <a16:creationId xmlns:a16="http://schemas.microsoft.com/office/drawing/2014/main" id="{B31E0737-459B-0640-AF30-F4399BA18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" y="2232"/>
              <a:ext cx="4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64" name="Line 7">
              <a:extLst>
                <a:ext uri="{FF2B5EF4-FFF2-40B4-BE49-F238E27FC236}">
                  <a16:creationId xmlns:a16="http://schemas.microsoft.com/office/drawing/2014/main" id="{5A298E3D-E197-3D48-9666-5EC48216E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" y="1764"/>
              <a:ext cx="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65" name="Line 8">
              <a:extLst>
                <a:ext uri="{FF2B5EF4-FFF2-40B4-BE49-F238E27FC236}">
                  <a16:creationId xmlns:a16="http://schemas.microsoft.com/office/drawing/2014/main" id="{46ADE6D8-1DD5-7245-9C54-E1BBCEBAC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" y="1317"/>
              <a:ext cx="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66" name="Rectangle 10">
            <a:extLst>
              <a:ext uri="{FF2B5EF4-FFF2-40B4-BE49-F238E27FC236}">
                <a16:creationId xmlns:a16="http://schemas.microsoft.com/office/drawing/2014/main" id="{ED0B411D-AF11-5949-8A4F-81FF863DB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82" y="1568055"/>
            <a:ext cx="4312444" cy="2701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9" tIns="34289" rIns="68579" bIns="34289" anchor="ctr"/>
          <a:lstStyle/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sp>
        <p:nvSpPr>
          <p:cNvPr id="67" name="Rectangle 11">
            <a:extLst>
              <a:ext uri="{FF2B5EF4-FFF2-40B4-BE49-F238E27FC236}">
                <a16:creationId xmlns:a16="http://schemas.microsoft.com/office/drawing/2014/main" id="{8437EC35-0159-5E41-A647-AF712ED2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29" y="4401742"/>
            <a:ext cx="486913" cy="25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NGT</a:t>
            </a:r>
          </a:p>
        </p:txBody>
      </p:sp>
      <p:sp>
        <p:nvSpPr>
          <p:cNvPr id="68" name="Rectangle 12">
            <a:extLst>
              <a:ext uri="{FF2B5EF4-FFF2-40B4-BE49-F238E27FC236}">
                <a16:creationId xmlns:a16="http://schemas.microsoft.com/office/drawing/2014/main" id="{A527199F-B494-5D4C-B38F-CB3BB197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839" y="4401742"/>
            <a:ext cx="830756" cy="25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IFG/IGT</a:t>
            </a: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1C0178BA-B032-9B4A-B6F1-CB7CE7FB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724" y="4401742"/>
            <a:ext cx="912510" cy="25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Diabetes</a:t>
            </a:r>
          </a:p>
        </p:txBody>
      </p:sp>
      <p:grpSp>
        <p:nvGrpSpPr>
          <p:cNvPr id="70" name="Group 14">
            <a:extLst>
              <a:ext uri="{FF2B5EF4-FFF2-40B4-BE49-F238E27FC236}">
                <a16:creationId xmlns:a16="http://schemas.microsoft.com/office/drawing/2014/main" id="{738D431D-1A91-CB4C-8F9B-609711060951}"/>
              </a:ext>
            </a:extLst>
          </p:cNvPr>
          <p:cNvGrpSpPr>
            <a:grpSpLocks/>
          </p:cNvGrpSpPr>
          <p:nvPr/>
        </p:nvGrpSpPr>
        <p:grpSpPr bwMode="auto">
          <a:xfrm>
            <a:off x="5657851" y="1713312"/>
            <a:ext cx="1919288" cy="772715"/>
            <a:chOff x="4691" y="365"/>
            <a:chExt cx="1612" cy="649"/>
          </a:xfrm>
        </p:grpSpPr>
        <p:sp>
          <p:nvSpPr>
            <p:cNvPr id="71" name="Rectangle 15">
              <a:extLst>
                <a:ext uri="{FF2B5EF4-FFF2-40B4-BE49-F238E27FC236}">
                  <a16:creationId xmlns:a16="http://schemas.microsoft.com/office/drawing/2014/main" id="{987F8B55-F8FB-6B44-8B37-9DF75556E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380"/>
              <a:ext cx="88" cy="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id="{110D7017-298A-2145-981B-9D0B75901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365"/>
              <a:ext cx="138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African American (n=55)</a:t>
              </a:r>
            </a:p>
          </p:txBody>
        </p:sp>
        <p:sp>
          <p:nvSpPr>
            <p:cNvPr id="73" name="Rectangle 17">
              <a:extLst>
                <a:ext uri="{FF2B5EF4-FFF2-40B4-BE49-F238E27FC236}">
                  <a16:creationId xmlns:a16="http://schemas.microsoft.com/office/drawing/2014/main" id="{7C9B944C-769B-2F45-B5AE-9F6CB7217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554"/>
              <a:ext cx="88" cy="88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74" name="Rectangle 18">
              <a:extLst>
                <a:ext uri="{FF2B5EF4-FFF2-40B4-BE49-F238E27FC236}">
                  <a16:creationId xmlns:a16="http://schemas.microsoft.com/office/drawing/2014/main" id="{C32B5820-2030-6142-BE40-FC7A7BD7D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528"/>
              <a:ext cx="130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Asian American (n=66)</a:t>
              </a:r>
            </a:p>
          </p:txBody>
        </p: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6A20FB7F-1DDC-6543-AAFA-6EDB95ED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714"/>
              <a:ext cx="88" cy="8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76" name="Rectangle 20">
              <a:extLst>
                <a:ext uri="{FF2B5EF4-FFF2-40B4-BE49-F238E27FC236}">
                  <a16:creationId xmlns:a16="http://schemas.microsoft.com/office/drawing/2014/main" id="{F132935E-BAC8-B141-B138-420507A8D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699"/>
              <a:ext cx="108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Caucasian (n=217)</a:t>
              </a:r>
            </a:p>
          </p:txBody>
        </p:sp>
        <p:sp>
          <p:nvSpPr>
            <p:cNvPr id="77" name="Rectangle 21">
              <a:extLst>
                <a:ext uri="{FF2B5EF4-FFF2-40B4-BE49-F238E27FC236}">
                  <a16:creationId xmlns:a16="http://schemas.microsoft.com/office/drawing/2014/main" id="{9314F5F2-7889-5149-B227-2AD6D8DF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" y="901"/>
              <a:ext cx="88" cy="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78" name="Rectangle 22">
              <a:extLst>
                <a:ext uri="{FF2B5EF4-FFF2-40B4-BE49-F238E27FC236}">
                  <a16:creationId xmlns:a16="http://schemas.microsoft.com/office/drawing/2014/main" id="{ADE0C4EA-57B8-F548-A002-BE12AB28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875"/>
              <a:ext cx="135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chemeClr val="tx2">
                      <a:lumMod val="75000"/>
                    </a:schemeClr>
                  </a:solidFill>
                  <a:latin typeface="Helvetica" pitchFamily="2" charset="0"/>
                </a:rPr>
                <a:t>Latino/Hispanic (n=193)</a:t>
              </a:r>
            </a:p>
          </p:txBody>
        </p:sp>
      </p:grpSp>
      <p:sp>
        <p:nvSpPr>
          <p:cNvPr id="79" name="Rectangle 23">
            <a:extLst>
              <a:ext uri="{FF2B5EF4-FFF2-40B4-BE49-F238E27FC236}">
                <a16:creationId xmlns:a16="http://schemas.microsoft.com/office/drawing/2014/main" id="{FFA4460A-768B-A246-85B8-06F08A28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96" y="2234805"/>
            <a:ext cx="1537280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(∆I</a:t>
            </a:r>
            <a:r>
              <a:rPr lang="en-US" altLang="en-US" baseline="-25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30</a:t>
            </a:r>
            <a:r>
              <a:rPr lang="en-US" altLang="en-US" sz="2100" baseline="-25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/ ∆G</a:t>
            </a:r>
            <a:r>
              <a:rPr lang="en-US" altLang="en-US" baseline="-25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30)</a:t>
            </a: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) /</a:t>
            </a:r>
            <a:endParaRPr lang="en-US" altLang="en-US" baseline="-250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HOMA</a:t>
            </a:r>
          </a:p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Resistance</a:t>
            </a:r>
          </a:p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Index</a:t>
            </a:r>
          </a:p>
          <a:p>
            <a:pPr algn="ct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(mmol</a:t>
            </a:r>
            <a:r>
              <a:rPr lang="en-US" altLang="en-US" sz="2100" baseline="300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-2</a:t>
            </a:r>
            <a:r>
              <a:rPr lang="en-US" altLang="en-US" sz="21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)</a:t>
            </a:r>
          </a:p>
        </p:txBody>
      </p:sp>
      <p:grpSp>
        <p:nvGrpSpPr>
          <p:cNvPr id="80" name="Group 24">
            <a:extLst>
              <a:ext uri="{FF2B5EF4-FFF2-40B4-BE49-F238E27FC236}">
                <a16:creationId xmlns:a16="http://schemas.microsoft.com/office/drawing/2014/main" id="{9B5AC5CC-E748-3746-B521-42A063DD9510}"/>
              </a:ext>
            </a:extLst>
          </p:cNvPr>
          <p:cNvGrpSpPr>
            <a:grpSpLocks/>
          </p:cNvGrpSpPr>
          <p:nvPr/>
        </p:nvGrpSpPr>
        <p:grpSpPr bwMode="auto">
          <a:xfrm>
            <a:off x="3899299" y="1734179"/>
            <a:ext cx="207169" cy="2513410"/>
            <a:chOff x="2725" y="1278"/>
            <a:chExt cx="174" cy="2111"/>
          </a:xfrm>
          <a:solidFill>
            <a:schemeClr val="accent2"/>
          </a:solidFill>
        </p:grpSpPr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48974D23-D71F-0545-B520-FA53A6620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1577"/>
              <a:ext cx="174" cy="181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82" name="Line 26">
              <a:extLst>
                <a:ext uri="{FF2B5EF4-FFF2-40B4-BE49-F238E27FC236}">
                  <a16:creationId xmlns:a16="http://schemas.microsoft.com/office/drawing/2014/main" id="{B07A8DDF-B074-414D-B517-58E05396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1" y="1278"/>
              <a:ext cx="1" cy="299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83" name="Line 27">
              <a:extLst>
                <a:ext uri="{FF2B5EF4-FFF2-40B4-BE49-F238E27FC236}">
                  <a16:creationId xmlns:a16="http://schemas.microsoft.com/office/drawing/2014/main" id="{3B71A615-1FF9-F644-8DA4-B36BDBE67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" y="1278"/>
              <a:ext cx="135" cy="1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84" name="Group 28">
            <a:extLst>
              <a:ext uri="{FF2B5EF4-FFF2-40B4-BE49-F238E27FC236}">
                <a16:creationId xmlns:a16="http://schemas.microsoft.com/office/drawing/2014/main" id="{6B4CB1E0-6218-0549-9D6C-DDF42EDD6848}"/>
              </a:ext>
            </a:extLst>
          </p:cNvPr>
          <p:cNvGrpSpPr>
            <a:grpSpLocks/>
          </p:cNvGrpSpPr>
          <p:nvPr/>
        </p:nvGrpSpPr>
        <p:grpSpPr bwMode="auto">
          <a:xfrm>
            <a:off x="4129089" y="2458079"/>
            <a:ext cx="208360" cy="1789510"/>
            <a:chOff x="2926" y="1718"/>
            <a:chExt cx="175" cy="1671"/>
          </a:xfrm>
          <a:solidFill>
            <a:schemeClr val="accent4"/>
          </a:solidFill>
        </p:grpSpPr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D529C796-B94A-A641-828C-14DFD4105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1946"/>
              <a:ext cx="175" cy="144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86" name="Line 30">
              <a:extLst>
                <a:ext uri="{FF2B5EF4-FFF2-40B4-BE49-F238E27FC236}">
                  <a16:creationId xmlns:a16="http://schemas.microsoft.com/office/drawing/2014/main" id="{BAB98202-C28C-3144-9A50-A404E49B9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3" y="1718"/>
              <a:ext cx="1" cy="228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87" name="Line 31">
              <a:extLst>
                <a:ext uri="{FF2B5EF4-FFF2-40B4-BE49-F238E27FC236}">
                  <a16:creationId xmlns:a16="http://schemas.microsoft.com/office/drawing/2014/main" id="{F4FE6F26-5FF1-B244-B16D-B4D44A9E9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718"/>
              <a:ext cx="135" cy="1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88" name="Group 32">
            <a:extLst>
              <a:ext uri="{FF2B5EF4-FFF2-40B4-BE49-F238E27FC236}">
                <a16:creationId xmlns:a16="http://schemas.microsoft.com/office/drawing/2014/main" id="{47DC598B-52DF-6549-9716-22A32CDCC45E}"/>
              </a:ext>
            </a:extLst>
          </p:cNvPr>
          <p:cNvGrpSpPr>
            <a:grpSpLocks/>
          </p:cNvGrpSpPr>
          <p:nvPr/>
        </p:nvGrpSpPr>
        <p:grpSpPr bwMode="auto">
          <a:xfrm>
            <a:off x="4368406" y="2796216"/>
            <a:ext cx="207169" cy="1451372"/>
            <a:chOff x="3119" y="2034"/>
            <a:chExt cx="174" cy="1355"/>
          </a:xfrm>
          <a:solidFill>
            <a:schemeClr val="accent3"/>
          </a:solidFill>
        </p:grpSpPr>
        <p:sp>
          <p:nvSpPr>
            <p:cNvPr id="89" name="Rectangle 33">
              <a:extLst>
                <a:ext uri="{FF2B5EF4-FFF2-40B4-BE49-F238E27FC236}">
                  <a16:creationId xmlns:a16="http://schemas.microsoft.com/office/drawing/2014/main" id="{75D21055-2AEA-4741-9CB3-C19872CB7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105"/>
              <a:ext cx="174" cy="1284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90" name="Line 34">
              <a:extLst>
                <a:ext uri="{FF2B5EF4-FFF2-40B4-BE49-F238E27FC236}">
                  <a16:creationId xmlns:a16="http://schemas.microsoft.com/office/drawing/2014/main" id="{41F26784-BAE7-344F-A389-AC8D11037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5" y="2034"/>
              <a:ext cx="1" cy="71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91" name="Line 35">
              <a:extLst>
                <a:ext uri="{FF2B5EF4-FFF2-40B4-BE49-F238E27FC236}">
                  <a16:creationId xmlns:a16="http://schemas.microsoft.com/office/drawing/2014/main" id="{FE1D8D76-D0BA-2C4F-B1F1-1AA5DD860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" y="2034"/>
              <a:ext cx="135" cy="1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92" name="Group 36">
            <a:extLst>
              <a:ext uri="{FF2B5EF4-FFF2-40B4-BE49-F238E27FC236}">
                <a16:creationId xmlns:a16="http://schemas.microsoft.com/office/drawing/2014/main" id="{2F0D92D1-065B-6D45-8378-AF08BDD05078}"/>
              </a:ext>
            </a:extLst>
          </p:cNvPr>
          <p:cNvGrpSpPr>
            <a:grpSpLocks/>
          </p:cNvGrpSpPr>
          <p:nvPr/>
        </p:nvGrpSpPr>
        <p:grpSpPr bwMode="auto">
          <a:xfrm>
            <a:off x="4597006" y="2627146"/>
            <a:ext cx="207169" cy="1620441"/>
            <a:chOff x="3311" y="1876"/>
            <a:chExt cx="174" cy="1513"/>
          </a:xfrm>
          <a:solidFill>
            <a:schemeClr val="accent5">
              <a:lumMod val="75000"/>
            </a:schemeClr>
          </a:solidFill>
        </p:grpSpPr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5D7B446E-27A6-7E4E-A2D8-7BE2174F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1946"/>
              <a:ext cx="174" cy="1443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94" name="Line 38">
              <a:extLst>
                <a:ext uri="{FF2B5EF4-FFF2-40B4-BE49-F238E27FC236}">
                  <a16:creationId xmlns:a16="http://schemas.microsoft.com/office/drawing/2014/main" id="{850B4631-1C3B-984A-8797-13A18B186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" y="1876"/>
              <a:ext cx="1" cy="70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95" name="Line 39">
              <a:extLst>
                <a:ext uri="{FF2B5EF4-FFF2-40B4-BE49-F238E27FC236}">
                  <a16:creationId xmlns:a16="http://schemas.microsoft.com/office/drawing/2014/main" id="{BF41925D-735E-DF4F-9BEE-A4DD25287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1876"/>
              <a:ext cx="136" cy="1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96" name="Group 40">
            <a:extLst>
              <a:ext uri="{FF2B5EF4-FFF2-40B4-BE49-F238E27FC236}">
                <a16:creationId xmlns:a16="http://schemas.microsoft.com/office/drawing/2014/main" id="{A59F9DB9-AC85-2C4A-8371-0D8E1E5CEABE}"/>
              </a:ext>
            </a:extLst>
          </p:cNvPr>
          <p:cNvGrpSpPr>
            <a:grpSpLocks/>
          </p:cNvGrpSpPr>
          <p:nvPr/>
        </p:nvGrpSpPr>
        <p:grpSpPr bwMode="auto">
          <a:xfrm>
            <a:off x="5269707" y="3192695"/>
            <a:ext cx="208360" cy="1054894"/>
            <a:chOff x="3876" y="2404"/>
            <a:chExt cx="175" cy="985"/>
          </a:xfrm>
          <a:solidFill>
            <a:schemeClr val="accent2"/>
          </a:solidFill>
        </p:grpSpPr>
        <p:sp>
          <p:nvSpPr>
            <p:cNvPr id="97" name="Rectangle 41">
              <a:extLst>
                <a:ext uri="{FF2B5EF4-FFF2-40B4-BE49-F238E27FC236}">
                  <a16:creationId xmlns:a16="http://schemas.microsoft.com/office/drawing/2014/main" id="{AF476089-D0AE-F948-9857-A7343F06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562"/>
              <a:ext cx="175" cy="82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98" name="Line 42">
              <a:extLst>
                <a:ext uri="{FF2B5EF4-FFF2-40B4-BE49-F238E27FC236}">
                  <a16:creationId xmlns:a16="http://schemas.microsoft.com/office/drawing/2014/main" id="{9DC15BF2-E271-3D46-AA9A-7EF6359CF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2404"/>
              <a:ext cx="1" cy="158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99" name="Line 43">
              <a:extLst>
                <a:ext uri="{FF2B5EF4-FFF2-40B4-BE49-F238E27FC236}">
                  <a16:creationId xmlns:a16="http://schemas.microsoft.com/office/drawing/2014/main" id="{F38D0E6C-2964-9948-8DD8-3EC1D4461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" y="2404"/>
              <a:ext cx="135" cy="1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00" name="Group 44">
            <a:extLst>
              <a:ext uri="{FF2B5EF4-FFF2-40B4-BE49-F238E27FC236}">
                <a16:creationId xmlns:a16="http://schemas.microsoft.com/office/drawing/2014/main" id="{5A18A796-3D6B-6146-8F10-273C4D67849A}"/>
              </a:ext>
            </a:extLst>
          </p:cNvPr>
          <p:cNvGrpSpPr>
            <a:grpSpLocks/>
          </p:cNvGrpSpPr>
          <p:nvPr/>
        </p:nvGrpSpPr>
        <p:grpSpPr bwMode="auto">
          <a:xfrm>
            <a:off x="6623447" y="3759432"/>
            <a:ext cx="208359" cy="488156"/>
            <a:chOff x="5013" y="2861"/>
            <a:chExt cx="175" cy="528"/>
          </a:xfrm>
          <a:solidFill>
            <a:schemeClr val="accent2"/>
          </a:solidFill>
        </p:grpSpPr>
        <p:sp>
          <p:nvSpPr>
            <p:cNvPr id="101" name="Rectangle 45">
              <a:extLst>
                <a:ext uri="{FF2B5EF4-FFF2-40B4-BE49-F238E27FC236}">
                  <a16:creationId xmlns:a16="http://schemas.microsoft.com/office/drawing/2014/main" id="{4F2E5D98-5093-EC4C-B3C9-769F1CF26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931"/>
              <a:ext cx="175" cy="458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02" name="Line 46">
              <a:extLst>
                <a:ext uri="{FF2B5EF4-FFF2-40B4-BE49-F238E27FC236}">
                  <a16:creationId xmlns:a16="http://schemas.microsoft.com/office/drawing/2014/main" id="{0CFCA4B1-8764-0044-A82D-D52CE66E2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0" y="2861"/>
              <a:ext cx="1" cy="7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03" name="Line 47">
              <a:extLst>
                <a:ext uri="{FF2B5EF4-FFF2-40B4-BE49-F238E27FC236}">
                  <a16:creationId xmlns:a16="http://schemas.microsoft.com/office/drawing/2014/main" id="{5E51370E-6C8A-0242-BDCE-F1391BB87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3" y="2861"/>
              <a:ext cx="135" cy="1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05" name="Group 49">
            <a:extLst>
              <a:ext uri="{FF2B5EF4-FFF2-40B4-BE49-F238E27FC236}">
                <a16:creationId xmlns:a16="http://schemas.microsoft.com/office/drawing/2014/main" id="{91BEB790-734B-6249-A2C9-753B9F56A4C2}"/>
              </a:ext>
            </a:extLst>
          </p:cNvPr>
          <p:cNvGrpSpPr>
            <a:grpSpLocks/>
          </p:cNvGrpSpPr>
          <p:nvPr/>
        </p:nvGrpSpPr>
        <p:grpSpPr bwMode="auto">
          <a:xfrm>
            <a:off x="5499498" y="3361761"/>
            <a:ext cx="230981" cy="885825"/>
            <a:chOff x="4077" y="2562"/>
            <a:chExt cx="194" cy="827"/>
          </a:xfrm>
          <a:solidFill>
            <a:schemeClr val="accent4"/>
          </a:solidFill>
        </p:grpSpPr>
        <p:sp>
          <p:nvSpPr>
            <p:cNvPr id="110" name="Rectangle 50">
              <a:extLst>
                <a:ext uri="{FF2B5EF4-FFF2-40B4-BE49-F238E27FC236}">
                  <a16:creationId xmlns:a16="http://schemas.microsoft.com/office/drawing/2014/main" id="{08506491-0A37-214A-8C08-4ADC5FB5A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632"/>
              <a:ext cx="194" cy="757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11" name="Line 51">
              <a:extLst>
                <a:ext uri="{FF2B5EF4-FFF2-40B4-BE49-F238E27FC236}">
                  <a16:creationId xmlns:a16="http://schemas.microsoft.com/office/drawing/2014/main" id="{262E8223-B3D0-D74F-837D-30EE688E5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4" y="2562"/>
              <a:ext cx="1" cy="70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12" name="Line 52">
              <a:extLst>
                <a:ext uri="{FF2B5EF4-FFF2-40B4-BE49-F238E27FC236}">
                  <a16:creationId xmlns:a16="http://schemas.microsoft.com/office/drawing/2014/main" id="{A73F32E9-C3CA-8544-8292-095902489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7" y="2562"/>
              <a:ext cx="135" cy="1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06" name="Group 53">
            <a:extLst>
              <a:ext uri="{FF2B5EF4-FFF2-40B4-BE49-F238E27FC236}">
                <a16:creationId xmlns:a16="http://schemas.microsoft.com/office/drawing/2014/main" id="{C0A7EBCF-9D3C-D640-97D1-D57B9C1DB6C1}"/>
              </a:ext>
            </a:extLst>
          </p:cNvPr>
          <p:cNvGrpSpPr>
            <a:grpSpLocks/>
          </p:cNvGrpSpPr>
          <p:nvPr/>
        </p:nvGrpSpPr>
        <p:grpSpPr bwMode="auto">
          <a:xfrm>
            <a:off x="6855620" y="3735617"/>
            <a:ext cx="209550" cy="511969"/>
            <a:chOff x="5208" y="3010"/>
            <a:chExt cx="176" cy="430"/>
          </a:xfrm>
          <a:solidFill>
            <a:schemeClr val="accent4"/>
          </a:solidFill>
        </p:grpSpPr>
        <p:sp>
          <p:nvSpPr>
            <p:cNvPr id="107" name="Rectangle 54">
              <a:extLst>
                <a:ext uri="{FF2B5EF4-FFF2-40B4-BE49-F238E27FC236}">
                  <a16:creationId xmlns:a16="http://schemas.microsoft.com/office/drawing/2014/main" id="{CAFBEFEB-B23A-A043-A78E-C628C566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3120"/>
              <a:ext cx="176" cy="32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08" name="Line 55">
              <a:extLst>
                <a:ext uri="{FF2B5EF4-FFF2-40B4-BE49-F238E27FC236}">
                  <a16:creationId xmlns:a16="http://schemas.microsoft.com/office/drawing/2014/main" id="{82B3F61D-EDA2-7243-AB97-911B147B5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1" y="3010"/>
              <a:ext cx="1" cy="206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09" name="Line 56">
              <a:extLst>
                <a:ext uri="{FF2B5EF4-FFF2-40B4-BE49-F238E27FC236}">
                  <a16:creationId xmlns:a16="http://schemas.microsoft.com/office/drawing/2014/main" id="{E6B2F2AF-F4F2-6146-8B03-9AD01A34A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4" y="3010"/>
              <a:ext cx="135" cy="1"/>
            </a:xfrm>
            <a:prstGeom prst="line">
              <a:avLst/>
            </a:prstGeom>
            <a:grpFill/>
            <a:ln w="28575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14" name="Group 58">
            <a:extLst>
              <a:ext uri="{FF2B5EF4-FFF2-40B4-BE49-F238E27FC236}">
                <a16:creationId xmlns:a16="http://schemas.microsoft.com/office/drawing/2014/main" id="{D8C3EC73-49FF-194C-A6F5-8017E3FD19A7}"/>
              </a:ext>
            </a:extLst>
          </p:cNvPr>
          <p:cNvGrpSpPr>
            <a:grpSpLocks/>
          </p:cNvGrpSpPr>
          <p:nvPr/>
        </p:nvGrpSpPr>
        <p:grpSpPr bwMode="auto">
          <a:xfrm>
            <a:off x="5760245" y="3342712"/>
            <a:ext cx="209550" cy="904875"/>
            <a:chOff x="4288" y="2580"/>
            <a:chExt cx="174" cy="809"/>
          </a:xfrm>
          <a:solidFill>
            <a:schemeClr val="accent3"/>
          </a:solidFill>
        </p:grpSpPr>
        <p:sp>
          <p:nvSpPr>
            <p:cNvPr id="119" name="Rectangle 59">
              <a:extLst>
                <a:ext uri="{FF2B5EF4-FFF2-40B4-BE49-F238E27FC236}">
                  <a16:creationId xmlns:a16="http://schemas.microsoft.com/office/drawing/2014/main" id="{ACFD59A5-39E8-554E-930B-26D9C4E54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632"/>
              <a:ext cx="174" cy="75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20" name="Line 60">
              <a:extLst>
                <a:ext uri="{FF2B5EF4-FFF2-40B4-BE49-F238E27FC236}">
                  <a16:creationId xmlns:a16="http://schemas.microsoft.com/office/drawing/2014/main" id="{72357821-BCA5-B443-AF5B-82CCD33C3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" y="2580"/>
              <a:ext cx="1" cy="52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21" name="Line 61">
              <a:extLst>
                <a:ext uri="{FF2B5EF4-FFF2-40B4-BE49-F238E27FC236}">
                  <a16:creationId xmlns:a16="http://schemas.microsoft.com/office/drawing/2014/main" id="{ACE59331-273B-684E-920B-8A0CEB3CD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7" y="2580"/>
              <a:ext cx="135" cy="1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15" name="Group 62">
            <a:extLst>
              <a:ext uri="{FF2B5EF4-FFF2-40B4-BE49-F238E27FC236}">
                <a16:creationId xmlns:a16="http://schemas.microsoft.com/office/drawing/2014/main" id="{BDB12F37-B232-9F41-AEDB-FFE17F131A1F}"/>
              </a:ext>
            </a:extLst>
          </p:cNvPr>
          <p:cNvGrpSpPr>
            <a:grpSpLocks/>
          </p:cNvGrpSpPr>
          <p:nvPr/>
        </p:nvGrpSpPr>
        <p:grpSpPr bwMode="auto">
          <a:xfrm>
            <a:off x="7079458" y="3843874"/>
            <a:ext cx="209550" cy="403713"/>
            <a:chOff x="5396" y="2967"/>
            <a:chExt cx="174" cy="422"/>
          </a:xfrm>
          <a:solidFill>
            <a:schemeClr val="accent3"/>
          </a:solidFill>
        </p:grpSpPr>
        <p:sp>
          <p:nvSpPr>
            <p:cNvPr id="116" name="Rectangle 63">
              <a:extLst>
                <a:ext uri="{FF2B5EF4-FFF2-40B4-BE49-F238E27FC236}">
                  <a16:creationId xmlns:a16="http://schemas.microsoft.com/office/drawing/2014/main" id="{1E12B176-B6DF-324A-BA29-5F32E5865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6" y="3019"/>
              <a:ext cx="174" cy="37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17" name="Line 64">
              <a:extLst>
                <a:ext uri="{FF2B5EF4-FFF2-40B4-BE49-F238E27FC236}">
                  <a16:creationId xmlns:a16="http://schemas.microsoft.com/office/drawing/2014/main" id="{39037D70-19E7-9F48-AFFA-395EC4CE2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2" y="2967"/>
              <a:ext cx="1" cy="52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18" name="Line 65">
              <a:extLst>
                <a:ext uri="{FF2B5EF4-FFF2-40B4-BE49-F238E27FC236}">
                  <a16:creationId xmlns:a16="http://schemas.microsoft.com/office/drawing/2014/main" id="{23914740-15E2-ED47-9457-0653D6373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6" y="2967"/>
              <a:ext cx="135" cy="1"/>
            </a:xfrm>
            <a:prstGeom prst="line">
              <a:avLst/>
            </a:prstGeom>
            <a:grpFill/>
            <a:ln w="2857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23" name="Group 67">
            <a:extLst>
              <a:ext uri="{FF2B5EF4-FFF2-40B4-BE49-F238E27FC236}">
                <a16:creationId xmlns:a16="http://schemas.microsoft.com/office/drawing/2014/main" id="{B3DEC65C-ECF3-F14E-BF59-F3F346D7606E}"/>
              </a:ext>
            </a:extLst>
          </p:cNvPr>
          <p:cNvGrpSpPr>
            <a:grpSpLocks/>
          </p:cNvGrpSpPr>
          <p:nvPr/>
        </p:nvGrpSpPr>
        <p:grpSpPr bwMode="auto">
          <a:xfrm>
            <a:off x="5995674" y="3267704"/>
            <a:ext cx="207169" cy="979885"/>
            <a:chOff x="4479" y="2474"/>
            <a:chExt cx="174" cy="915"/>
          </a:xfrm>
          <a:solidFill>
            <a:schemeClr val="accent5">
              <a:lumMod val="75000"/>
            </a:schemeClr>
          </a:solidFill>
        </p:grpSpPr>
        <p:sp>
          <p:nvSpPr>
            <p:cNvPr id="128" name="Rectangle 68">
              <a:extLst>
                <a:ext uri="{FF2B5EF4-FFF2-40B4-BE49-F238E27FC236}">
                  <a16:creationId xmlns:a16="http://schemas.microsoft.com/office/drawing/2014/main" id="{D57C1D5D-E280-8B43-A388-DDE811650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562"/>
              <a:ext cx="174" cy="827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29" name="Line 69">
              <a:extLst>
                <a:ext uri="{FF2B5EF4-FFF2-40B4-BE49-F238E27FC236}">
                  <a16:creationId xmlns:a16="http://schemas.microsoft.com/office/drawing/2014/main" id="{C00A3545-C593-A04C-9DBF-B335A7DFB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5" y="2474"/>
              <a:ext cx="1" cy="88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30" name="Line 70">
              <a:extLst>
                <a:ext uri="{FF2B5EF4-FFF2-40B4-BE49-F238E27FC236}">
                  <a16:creationId xmlns:a16="http://schemas.microsoft.com/office/drawing/2014/main" id="{D9B6DE1E-F117-E347-98ED-DD07F5E5B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" y="2474"/>
              <a:ext cx="136" cy="1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124" name="Group 71">
            <a:extLst>
              <a:ext uri="{FF2B5EF4-FFF2-40B4-BE49-F238E27FC236}">
                <a16:creationId xmlns:a16="http://schemas.microsoft.com/office/drawing/2014/main" id="{9BA6E688-2ED4-AC4E-98FF-B1F3C1ECC89E}"/>
              </a:ext>
            </a:extLst>
          </p:cNvPr>
          <p:cNvGrpSpPr>
            <a:grpSpLocks/>
          </p:cNvGrpSpPr>
          <p:nvPr/>
        </p:nvGrpSpPr>
        <p:grpSpPr bwMode="auto">
          <a:xfrm>
            <a:off x="7314887" y="3716416"/>
            <a:ext cx="208359" cy="531173"/>
            <a:chOff x="5587" y="2861"/>
            <a:chExt cx="175" cy="528"/>
          </a:xfrm>
          <a:solidFill>
            <a:schemeClr val="accent5">
              <a:lumMod val="75000"/>
            </a:schemeClr>
          </a:solidFill>
        </p:grpSpPr>
        <p:sp>
          <p:nvSpPr>
            <p:cNvPr id="125" name="Rectangle 72">
              <a:extLst>
                <a:ext uri="{FF2B5EF4-FFF2-40B4-BE49-F238E27FC236}">
                  <a16:creationId xmlns:a16="http://schemas.microsoft.com/office/drawing/2014/main" id="{21E449A5-6BB9-054F-9E03-0D1EF1AD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" y="2931"/>
              <a:ext cx="175" cy="458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26" name="Line 73">
              <a:extLst>
                <a:ext uri="{FF2B5EF4-FFF2-40B4-BE49-F238E27FC236}">
                  <a16:creationId xmlns:a16="http://schemas.microsoft.com/office/drawing/2014/main" id="{ECD2CA9C-ADD5-8C40-AF21-74BEC973B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4" y="2861"/>
              <a:ext cx="1" cy="70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27" name="Line 74">
              <a:extLst>
                <a:ext uri="{FF2B5EF4-FFF2-40B4-BE49-F238E27FC236}">
                  <a16:creationId xmlns:a16="http://schemas.microsoft.com/office/drawing/2014/main" id="{FD58EB9F-BEF6-8342-8714-4469BA73E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" y="2861"/>
              <a:ext cx="135" cy="1"/>
            </a:xfrm>
            <a:prstGeom prst="line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defTabSz="6857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131" name="Rectangle 75">
            <a:extLst>
              <a:ext uri="{FF2B5EF4-FFF2-40B4-BE49-F238E27FC236}">
                <a16:creationId xmlns:a16="http://schemas.microsoft.com/office/drawing/2014/main" id="{18051145-CEC9-0540-8EFF-FD18C0C2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528" y="4174332"/>
            <a:ext cx="102192" cy="1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132" name="Rectangle 76">
            <a:extLst>
              <a:ext uri="{FF2B5EF4-FFF2-40B4-BE49-F238E27FC236}">
                <a16:creationId xmlns:a16="http://schemas.microsoft.com/office/drawing/2014/main" id="{B652F8B2-8549-1348-A2B8-BCB5C25A7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528" y="3663554"/>
            <a:ext cx="102192" cy="1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133" name="Rectangle 77">
            <a:extLst>
              <a:ext uri="{FF2B5EF4-FFF2-40B4-BE49-F238E27FC236}">
                <a16:creationId xmlns:a16="http://schemas.microsoft.com/office/drawing/2014/main" id="{3332774C-1D61-E044-8645-01694012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36" y="3092054"/>
            <a:ext cx="204383" cy="1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10</a:t>
            </a:r>
          </a:p>
        </p:txBody>
      </p:sp>
      <p:sp>
        <p:nvSpPr>
          <p:cNvPr id="134" name="Rectangle 78">
            <a:extLst>
              <a:ext uri="{FF2B5EF4-FFF2-40B4-BE49-F238E27FC236}">
                <a16:creationId xmlns:a16="http://schemas.microsoft.com/office/drawing/2014/main" id="{4977DCC7-D8DC-4845-96A3-778C6474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36" y="2577704"/>
            <a:ext cx="204383" cy="1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15</a:t>
            </a:r>
          </a:p>
        </p:txBody>
      </p:sp>
      <p:sp>
        <p:nvSpPr>
          <p:cNvPr id="135" name="Rectangle 79">
            <a:extLst>
              <a:ext uri="{FF2B5EF4-FFF2-40B4-BE49-F238E27FC236}">
                <a16:creationId xmlns:a16="http://schemas.microsoft.com/office/drawing/2014/main" id="{57199876-4001-2644-ACB1-491351E94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36" y="2006204"/>
            <a:ext cx="204383" cy="1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20</a:t>
            </a:r>
          </a:p>
        </p:txBody>
      </p:sp>
      <p:sp>
        <p:nvSpPr>
          <p:cNvPr id="136" name="Rectangle 80">
            <a:extLst>
              <a:ext uri="{FF2B5EF4-FFF2-40B4-BE49-F238E27FC236}">
                <a16:creationId xmlns:a16="http://schemas.microsoft.com/office/drawing/2014/main" id="{608CCA42-E841-CB42-8E7F-B634A846E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36" y="1491854"/>
            <a:ext cx="204383" cy="1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CDB3459-7AB2-C547-83E2-7AF36F488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4810135"/>
            <a:ext cx="4569338" cy="2405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9005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tabLst>
                <a:tab pos="479065" algn="l"/>
                <a:tab pos="958130" algn="l"/>
                <a:tab pos="1437195" algn="l"/>
                <a:tab pos="1916260" algn="l"/>
                <a:tab pos="2395325" algn="l"/>
                <a:tab pos="2874390" algn="l"/>
                <a:tab pos="3353456" algn="l"/>
                <a:tab pos="3832520" algn="l"/>
                <a:tab pos="4311585" algn="l"/>
              </a:tabLst>
            </a:pPr>
            <a:r>
              <a:rPr lang="en-US" altLang="en-US" sz="1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ea typeface="+mn-ea"/>
              </a:rPr>
              <a:t>Mayer-Davis EJ et al: N </a:t>
            </a:r>
            <a:r>
              <a:rPr lang="en-US" sz="900" dirty="0" err="1">
                <a:solidFill>
                  <a:srgbClr val="1F497D">
                    <a:lumMod val="75000"/>
                  </a:srgbClr>
                </a:solidFill>
                <a:ea typeface="+mn-ea"/>
              </a:rPr>
              <a:t>Engl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ea typeface="+mn-ea"/>
              </a:rPr>
              <a:t> J Med 376:1419-1429; 2017</a:t>
            </a:r>
            <a:endParaRPr lang="en-US" altLang="en-US" sz="900" dirty="0">
              <a:solidFill>
                <a:srgbClr val="1F497D">
                  <a:lumMod val="75000"/>
                </a:srgbClr>
              </a:solidFill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8061B550-9A4C-124A-AACE-607ADEA5C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11" y="240031"/>
            <a:ext cx="9018396" cy="484304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Incidence of Type 2 Diabetes in Youth in the USA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Helvetica"/>
              <a:ea typeface="+mj-ea"/>
              <a:cs typeface="Helvetica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914400" y="1352550"/>
            <a:ext cx="7391400" cy="3200398"/>
            <a:chOff x="572690" y="1964690"/>
            <a:chExt cx="8047523" cy="3931920"/>
          </a:xfrm>
        </p:grpSpPr>
        <p:pic>
          <p:nvPicPr>
            <p:cNvPr id="8" name="Picture 7" descr="Image"/>
            <p:cNvPicPr>
              <a:picLocks noChangeAspect="1"/>
            </p:cNvPicPr>
            <p:nvPr/>
          </p:nvPicPr>
          <p:blipFill rotWithShape="1">
            <a:blip r:embed="rId3" cstate="print"/>
            <a:srcRect l="51419" t="19299" r="1313" b="8491"/>
            <a:stretch/>
          </p:blipFill>
          <p:spPr>
            <a:xfrm>
              <a:off x="572690" y="1964690"/>
              <a:ext cx="5532526" cy="39319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" name="Group 16"/>
            <p:cNvGrpSpPr>
              <a:grpSpLocks noChangeAspect="1"/>
            </p:cNvGrpSpPr>
            <p:nvPr/>
          </p:nvGrpSpPr>
          <p:grpSpPr>
            <a:xfrm>
              <a:off x="6425101" y="3212994"/>
              <a:ext cx="2195112" cy="1554480"/>
              <a:chOff x="-1868026" y="1758698"/>
              <a:chExt cx="1725958" cy="1222247"/>
            </a:xfrm>
          </p:grpSpPr>
          <p:pic>
            <p:nvPicPr>
              <p:cNvPr id="11" name="Picture 10" descr="Image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3251" t="1561" r="59319" b="88215"/>
              <a:stretch/>
            </p:blipFill>
            <p:spPr>
              <a:xfrm>
                <a:off x="-1868026" y="1758698"/>
                <a:ext cx="1553951" cy="42407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 descr="Image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58741" t="1561" r="21900" b="88215"/>
              <a:stretch/>
            </p:blipFill>
            <p:spPr>
              <a:xfrm>
                <a:off x="-1868026" y="2556875"/>
                <a:ext cx="1725958" cy="42407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Image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41050" t="1561" r="41580" b="88215"/>
              <a:stretch/>
            </p:blipFill>
            <p:spPr>
              <a:xfrm>
                <a:off x="-1862722" y="2146192"/>
                <a:ext cx="1548648" cy="42407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6425376" y="3212995"/>
              <a:ext cx="2194560" cy="15544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DAAD7CD6-5E9D-7743-8DAF-99ADC094087F}"/>
              </a:ext>
            </a:extLst>
          </p:cNvPr>
          <p:cNvSpPr/>
          <p:nvPr/>
        </p:nvSpPr>
        <p:spPr>
          <a:xfrm>
            <a:off x="1777429" y="3554858"/>
            <a:ext cx="3446980" cy="241443"/>
          </a:xfrm>
          <a:custGeom>
            <a:avLst/>
            <a:gdLst>
              <a:gd name="connsiteX0" fmla="*/ 0 w 3446980"/>
              <a:gd name="connsiteY0" fmla="*/ 215758 h 241443"/>
              <a:gd name="connsiteX1" fmla="*/ 364733 w 3446980"/>
              <a:gd name="connsiteY1" fmla="*/ 241443 h 241443"/>
              <a:gd name="connsiteX2" fmla="*/ 780836 w 3446980"/>
              <a:gd name="connsiteY2" fmla="*/ 226032 h 241443"/>
              <a:gd name="connsiteX3" fmla="*/ 1140432 w 3446980"/>
              <a:gd name="connsiteY3" fmla="*/ 200346 h 241443"/>
              <a:gd name="connsiteX4" fmla="*/ 1530850 w 3446980"/>
              <a:gd name="connsiteY4" fmla="*/ 190072 h 241443"/>
              <a:gd name="connsiteX5" fmla="*/ 1910993 w 3446980"/>
              <a:gd name="connsiteY5" fmla="*/ 148976 h 241443"/>
              <a:gd name="connsiteX6" fmla="*/ 2291137 w 3446980"/>
              <a:gd name="connsiteY6" fmla="*/ 133564 h 241443"/>
              <a:gd name="connsiteX7" fmla="*/ 2666144 w 3446980"/>
              <a:gd name="connsiteY7" fmla="*/ 71920 h 241443"/>
              <a:gd name="connsiteX8" fmla="*/ 3056562 w 3446980"/>
              <a:gd name="connsiteY8" fmla="*/ 56508 h 241443"/>
              <a:gd name="connsiteX9" fmla="*/ 3441843 w 3446980"/>
              <a:gd name="connsiteY9" fmla="*/ 5138 h 241443"/>
              <a:gd name="connsiteX10" fmla="*/ 3446980 w 3446980"/>
              <a:gd name="connsiteY10" fmla="*/ 0 h 24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6980" h="241443">
                <a:moveTo>
                  <a:pt x="0" y="215758"/>
                </a:moveTo>
                <a:lnTo>
                  <a:pt x="364733" y="241443"/>
                </a:lnTo>
                <a:lnTo>
                  <a:pt x="780836" y="226032"/>
                </a:lnTo>
                <a:lnTo>
                  <a:pt x="1140432" y="200346"/>
                </a:lnTo>
                <a:lnTo>
                  <a:pt x="1530850" y="190072"/>
                </a:lnTo>
                <a:lnTo>
                  <a:pt x="1910993" y="148976"/>
                </a:lnTo>
                <a:lnTo>
                  <a:pt x="2291137" y="133564"/>
                </a:lnTo>
                <a:lnTo>
                  <a:pt x="2666144" y="71920"/>
                </a:lnTo>
                <a:lnTo>
                  <a:pt x="3056562" y="56508"/>
                </a:lnTo>
                <a:lnTo>
                  <a:pt x="3441843" y="5138"/>
                </a:lnTo>
                <a:lnTo>
                  <a:pt x="3446980" y="0"/>
                </a:lnTo>
              </a:path>
            </a:pathLst>
          </a:custGeom>
          <a:noFill/>
          <a:ln w="57150">
            <a:solidFill>
              <a:srgbClr val="9B76A5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94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0813" y="49530"/>
            <a:ext cx="7967133" cy="9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Interventions for Adult and Youth Medication Arms</a:t>
            </a:r>
          </a:p>
        </p:txBody>
      </p:sp>
      <p:sp>
        <p:nvSpPr>
          <p:cNvPr id="4098" name="Rectangle 58"/>
          <p:cNvSpPr>
            <a:spLocks noChangeArrowheads="1"/>
          </p:cNvSpPr>
          <p:nvPr/>
        </p:nvSpPr>
        <p:spPr bwMode="auto">
          <a:xfrm>
            <a:off x="76200" y="4781550"/>
            <a:ext cx="2783869" cy="2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23" tIns="38362" rIns="76723" bIns="38362">
            <a:spAutoFit/>
          </a:bodyPr>
          <a:lstStyle/>
          <a:p>
            <a:r>
              <a:rPr lang="sv-SE" alt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RISE Consortium: </a:t>
            </a:r>
            <a:r>
              <a:rPr lang="en-US" alt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Diabetes Care 37:780-788; 2014</a:t>
            </a:r>
            <a:endParaRPr lang="en-GB" alt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261420"/>
              </p:ext>
            </p:extLst>
          </p:nvPr>
        </p:nvGraphicFramePr>
        <p:xfrm>
          <a:off x="746761" y="1276350"/>
          <a:ext cx="6217919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Adult</a:t>
                      </a:r>
                    </a:p>
                  </a:txBody>
                  <a:tcPr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Metformin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Alone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Glargine followed by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Metformin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Liraglutide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+ 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etformin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Placebo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8433" y="57150"/>
            <a:ext cx="7967133" cy="9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Interventions for Adult and Youth Medication Arms</a:t>
            </a:r>
          </a:p>
        </p:txBody>
      </p:sp>
      <p:sp>
        <p:nvSpPr>
          <p:cNvPr id="4098" name="Rectangle 58"/>
          <p:cNvSpPr>
            <a:spLocks noChangeArrowheads="1"/>
          </p:cNvSpPr>
          <p:nvPr/>
        </p:nvSpPr>
        <p:spPr bwMode="auto">
          <a:xfrm>
            <a:off x="76200" y="4781550"/>
            <a:ext cx="2783869" cy="2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23" tIns="38362" rIns="76723" bIns="38362">
            <a:spAutoFit/>
          </a:bodyPr>
          <a:lstStyle/>
          <a:p>
            <a:r>
              <a:rPr lang="sv-SE" alt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RISE Consortium: </a:t>
            </a:r>
            <a:r>
              <a:rPr lang="en-US" alt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Diabetes Care 37:780-788; 2014</a:t>
            </a:r>
            <a:endParaRPr lang="en-GB" alt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142403"/>
              </p:ext>
            </p:extLst>
          </p:nvPr>
        </p:nvGraphicFramePr>
        <p:xfrm>
          <a:off x="746761" y="1276350"/>
          <a:ext cx="7619999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Adult</a:t>
                      </a:r>
                    </a:p>
                  </a:txBody>
                  <a:tcPr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Youth</a:t>
                      </a:r>
                    </a:p>
                  </a:txBody>
                  <a:tcPr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Metformin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Alone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Glargine followed by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Metformin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Liraglutide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+ 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etformin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Placebo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8433" y="57150"/>
            <a:ext cx="7967133" cy="9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4" tIns="38097" rIns="76194" bIns="380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Interventions for Adult and Youth Medication Arms</a:t>
            </a:r>
          </a:p>
        </p:txBody>
      </p:sp>
      <p:sp>
        <p:nvSpPr>
          <p:cNvPr id="4098" name="Rectangle 58"/>
          <p:cNvSpPr>
            <a:spLocks noChangeArrowheads="1"/>
          </p:cNvSpPr>
          <p:nvPr/>
        </p:nvSpPr>
        <p:spPr bwMode="auto">
          <a:xfrm>
            <a:off x="76200" y="4781550"/>
            <a:ext cx="2783869" cy="2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23" tIns="38362" rIns="76723" bIns="38362">
            <a:spAutoFit/>
          </a:bodyPr>
          <a:lstStyle/>
          <a:p>
            <a:r>
              <a:rPr lang="sv-SE" alt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RISE Consortium: </a:t>
            </a:r>
            <a:r>
              <a:rPr lang="en-US" alt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Diabetes Care 37:780-788; 2014</a:t>
            </a:r>
            <a:endParaRPr lang="en-GB" alt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27295"/>
              </p:ext>
            </p:extLst>
          </p:nvPr>
        </p:nvGraphicFramePr>
        <p:xfrm>
          <a:off x="746761" y="1276350"/>
          <a:ext cx="7619999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Adult</a:t>
                      </a:r>
                    </a:p>
                  </a:txBody>
                  <a:tcPr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Youth</a:t>
                      </a:r>
                    </a:p>
                  </a:txBody>
                  <a:tcPr marT="34290" marB="3429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Metformin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Alone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Glargine followed by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Metformin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</a:p>
                  </a:txBody>
                  <a:tcPr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Liraglutide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+ 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etformin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Placebo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ea typeface="Tahoma" pitchFamily="34" charset="0"/>
                          <a:cs typeface="Helvetica" pitchFamily="34" charset="0"/>
                        </a:rPr>
                        <a:t>X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ea typeface="Tahom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5621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Youth </a:t>
            </a:r>
            <a:r>
              <a:rPr lang="en-US" dirty="0" smtClean="0"/>
              <a:t>vs. </a:t>
            </a:r>
            <a:r>
              <a:rPr lang="en-US" dirty="0"/>
              <a:t>Adults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67996"/>
              </p:ext>
            </p:extLst>
          </p:nvPr>
        </p:nvGraphicFramePr>
        <p:xfrm>
          <a:off x="746759" y="1146810"/>
          <a:ext cx="7800892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latin typeface="Helvetica"/>
                        <a:ea typeface="Calibri"/>
                      </a:endParaRPr>
                    </a:p>
                  </a:txBody>
                  <a:tcPr marL="19538" marR="19538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Glargine followed by Metformin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Metformin Alone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/>
                        <a:ea typeface="Calibri"/>
                      </a:endParaRPr>
                    </a:p>
                  </a:txBody>
                  <a:tcPr marL="19538" marR="1953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Adult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Youth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Adult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Youth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N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67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44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65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</a:t>
                      </a: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Age 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(years</a:t>
                      </a: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)*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54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Female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n </a:t>
                      </a: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(%)*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57%)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81%)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Race/Ethnicity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n </a:t>
                      </a: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(%)*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  <a:latin typeface="Helvetica"/>
                        <a:ea typeface="Calibri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/>
                        <a:ea typeface="Calibri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Helvetica"/>
                        <a:ea typeface="Calibri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White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(30%)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52%)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Black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31%)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29%)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Hispanic (any)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(8%)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Other 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(7%)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(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13%)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Weight 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(kg)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104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102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98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98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BMI 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(kg/m</a:t>
                      </a:r>
                      <a:r>
                        <a:rPr lang="en-US" sz="1400" b="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35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35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 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538" marR="1953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59" y="4547156"/>
            <a:ext cx="449930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* </a:t>
            </a:r>
            <a:r>
              <a:rPr lang="en-US" sz="1400" dirty="0" smtClean="0">
                <a:solidFill>
                  <a:srgbClr val="1F497D">
                    <a:lumMod val="75000"/>
                  </a:srgb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p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&lt;0.001 </a:t>
            </a:r>
            <a:r>
              <a:rPr lang="en-US" sz="1400" dirty="0" smtClean="0">
                <a:solidFill>
                  <a:srgbClr val="1F497D">
                    <a:lumMod val="75000"/>
                  </a:srgb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for </a:t>
            </a:r>
            <a:r>
              <a:rPr lang="en-US" sz="1400" dirty="0">
                <a:solidFill>
                  <a:srgbClr val="1F497D">
                    <a:lumMod val="75000"/>
                  </a:srgbClr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treatment group difference</a:t>
            </a:r>
          </a:p>
        </p:txBody>
      </p:sp>
    </p:spTree>
    <p:extLst>
      <p:ext uri="{BB962C8B-B14F-4D97-AF65-F5344CB8AC3E}">
        <p14:creationId xmlns:p14="http://schemas.microsoft.com/office/powerpoint/2010/main" val="2434136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580" y="150888"/>
            <a:ext cx="8229600" cy="67588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 algn="ctr" defTabSz="457189">
              <a:spcBef>
                <a:spcPct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Insulin Doses and Corresponding Fasting Glucose Values: Youth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vs.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rPr>
              <a:t>Adults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3639"/>
            <a:ext cx="911238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69057" y="4305487"/>
            <a:ext cx="88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Weeks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68018" y="4306811"/>
            <a:ext cx="88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Weeks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22642" y="4300189"/>
            <a:ext cx="88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Weeks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9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BMI Change from Baseline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0016"/>
          <a:stretch>
            <a:fillRect/>
          </a:stretch>
        </p:blipFill>
        <p:spPr bwMode="auto">
          <a:xfrm>
            <a:off x="45906" y="1104369"/>
            <a:ext cx="4336322" cy="325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9818"/>
          <a:stretch>
            <a:fillRect/>
          </a:stretch>
        </p:blipFill>
        <p:spPr bwMode="auto">
          <a:xfrm>
            <a:off x="4563380" y="1104369"/>
            <a:ext cx="4353476" cy="325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7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675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HbA1c </a:t>
            </a:r>
            <a:r>
              <a:rPr lang="en-US" dirty="0" smtClean="0"/>
              <a:t>Change </a:t>
            </a:r>
            <a:r>
              <a:rPr lang="en-US" dirty="0"/>
              <a:t>from Baseline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r="50168"/>
          <a:stretch>
            <a:fillRect/>
          </a:stretch>
        </p:blipFill>
        <p:spPr bwMode="auto">
          <a:xfrm>
            <a:off x="69016" y="1091556"/>
            <a:ext cx="4330489" cy="33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49964"/>
          <a:stretch>
            <a:fillRect/>
          </a:stretch>
        </p:blipFill>
        <p:spPr bwMode="auto">
          <a:xfrm>
            <a:off x="4580659" y="1091556"/>
            <a:ext cx="4348231" cy="33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983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Glucose Concentrations during Clamp</a:t>
            </a:r>
            <a:br>
              <a:rPr lang="en-US" dirty="0"/>
            </a:br>
            <a:r>
              <a:rPr lang="en-US" sz="3100" dirty="0"/>
              <a:t>Youth </a:t>
            </a:r>
            <a:r>
              <a:rPr lang="en-US" sz="3100" dirty="0" smtClean="0"/>
              <a:t>vs. </a:t>
            </a:r>
            <a:r>
              <a:rPr lang="en-US" sz="3100" dirty="0"/>
              <a:t>Adults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426808"/>
            <a:ext cx="9029499" cy="31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998220" y="1130934"/>
            <a:ext cx="7452360" cy="369332"/>
            <a:chOff x="998220" y="1130934"/>
            <a:chExt cx="7452360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998220" y="1130934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  <a:cs typeface="Helvetica" pitchFamily="34" charset="0"/>
                </a:rPr>
                <a:t>Baseline</a:t>
              </a:r>
              <a:endParaRPr lang="en-US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9560" y="1130934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  <a:cs typeface="Helvetica" pitchFamily="34" charset="0"/>
                </a:rPr>
                <a:t>Month 12</a:t>
              </a:r>
              <a:endParaRPr lang="en-US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70420" y="1130934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  <a:cs typeface="Helvetica" pitchFamily="34" charset="0"/>
                </a:rPr>
                <a:t>Month 15</a:t>
              </a:r>
              <a:endParaRPr lang="en-US" b="1" dirty="0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C-peptide Concentrations during Clamp</a:t>
            </a:r>
            <a:br>
              <a:rPr lang="en-US" dirty="0"/>
            </a:br>
            <a:r>
              <a:rPr lang="en-US" sz="3100" dirty="0"/>
              <a:t>Youth </a:t>
            </a:r>
            <a:r>
              <a:rPr lang="en-US" sz="3100" dirty="0" smtClean="0"/>
              <a:t>vs. </a:t>
            </a:r>
            <a:r>
              <a:rPr lang="en-US" sz="3100" dirty="0"/>
              <a:t>Adults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34" y="1424623"/>
            <a:ext cx="8911766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998220" y="1130934"/>
            <a:ext cx="7452360" cy="369332"/>
            <a:chOff x="998220" y="1130934"/>
            <a:chExt cx="745236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998220" y="1130934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  <a:cs typeface="Helvetica" pitchFamily="34" charset="0"/>
                </a:rPr>
                <a:t>Baseline</a:t>
              </a:r>
              <a:endParaRPr lang="en-US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99560" y="1130934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  <a:cs typeface="Helvetica" pitchFamily="34" charset="0"/>
                </a:rPr>
                <a:t>Month 12</a:t>
              </a:r>
              <a:endParaRPr lang="en-US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0420" y="1130934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  <a:cs typeface="Helvetica" pitchFamily="34" charset="0"/>
                </a:rPr>
                <a:t>Month 15</a:t>
              </a:r>
              <a:endParaRPr lang="en-US" b="1" dirty="0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Aim of The RISE </a:t>
            </a:r>
            <a:r>
              <a:rPr lang="en-US" dirty="0"/>
              <a:t>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481"/>
            <a:ext cx="8229600" cy="3257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To identify approaches that can preserve or improve </a:t>
            </a:r>
            <a:r>
              <a:rPr lang="el-GR" sz="3600" dirty="0" smtClean="0"/>
              <a:t>β</a:t>
            </a:r>
            <a:r>
              <a:rPr lang="en-US" sz="3600" dirty="0" smtClean="0"/>
              <a:t>-cell function in youth and adults with dysglycemia. 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585"/>
            <a:ext cx="8458200" cy="675882"/>
          </a:xfrm>
        </p:spPr>
        <p:txBody>
          <a:bodyPr>
            <a:noAutofit/>
          </a:bodyPr>
          <a:lstStyle/>
          <a:p>
            <a:r>
              <a:rPr lang="en-US" sz="3200" dirty="0"/>
              <a:t>Treatment Effects on </a:t>
            </a:r>
            <a:r>
              <a:rPr lang="en-US" sz="3200" dirty="0" smtClean="0"/>
              <a:t>Insulin Sensitivity </a:t>
            </a:r>
            <a:br>
              <a:rPr lang="en-US" sz="3200" dirty="0" smtClean="0"/>
            </a:br>
            <a:r>
              <a:rPr lang="en-US" sz="3200" dirty="0" smtClean="0"/>
              <a:t>and Steady </a:t>
            </a:r>
            <a:r>
              <a:rPr lang="en-US" sz="3200" dirty="0"/>
              <a:t>State C-peptide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1461373"/>
            <a:ext cx="306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4708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R:\Meetings\ADA 2019\Adult_Pediatric_Presentation\SSCP\E05AP_Adult_bas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43" y="1101725"/>
            <a:ext cx="5985164" cy="3657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630779" y="1966304"/>
            <a:ext cx="1588168" cy="419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43879" y="35201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585"/>
            <a:ext cx="8458200" cy="675882"/>
          </a:xfrm>
        </p:spPr>
        <p:txBody>
          <a:bodyPr>
            <a:noAutofit/>
          </a:bodyPr>
          <a:lstStyle/>
          <a:p>
            <a:r>
              <a:rPr lang="en-US" sz="3200" dirty="0"/>
              <a:t>Treatment Effects on </a:t>
            </a:r>
            <a:r>
              <a:rPr lang="en-US" sz="3200" dirty="0" smtClean="0"/>
              <a:t>Insulin Sensitivity </a:t>
            </a:r>
            <a:br>
              <a:rPr lang="en-US" sz="3200" dirty="0" smtClean="0"/>
            </a:br>
            <a:r>
              <a:rPr lang="en-US" sz="3200" dirty="0" smtClean="0"/>
              <a:t>and Steady </a:t>
            </a:r>
            <a:r>
              <a:rPr lang="en-US" sz="3200" dirty="0"/>
              <a:t>State C-peptide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1461373"/>
            <a:ext cx="306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4708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R:\Meetings\ADA 2019\Adult_Pediatric_Presentation\SSCP\E05AP_Adult_bas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43" y="1101725"/>
            <a:ext cx="5985164" cy="3657600"/>
          </a:xfrm>
          <a:prstGeom prst="rect">
            <a:avLst/>
          </a:prstGeom>
          <a:noFill/>
        </p:spPr>
      </p:pic>
      <p:pic>
        <p:nvPicPr>
          <p:cNvPr id="3074" name="Picture 2" descr="R:\Meetings\ADA 2019\Adult_Pediatric_Presentation\SSCP\E05AP_Peds_baselin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418" y="1101725"/>
            <a:ext cx="5985164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630779" y="1966304"/>
            <a:ext cx="1588168" cy="419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43879" y="35201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09349" y="2043081"/>
            <a:ext cx="7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585"/>
            <a:ext cx="8458200" cy="675882"/>
          </a:xfrm>
        </p:spPr>
        <p:txBody>
          <a:bodyPr>
            <a:noAutofit/>
          </a:bodyPr>
          <a:lstStyle/>
          <a:p>
            <a:r>
              <a:rPr lang="en-US" sz="3200" dirty="0"/>
              <a:t>Treatment Effects on </a:t>
            </a:r>
            <a:r>
              <a:rPr lang="en-US" sz="3200" dirty="0" smtClean="0"/>
              <a:t>Insulin Sensitivity </a:t>
            </a:r>
            <a:br>
              <a:rPr lang="en-US" sz="3200" dirty="0" smtClean="0"/>
            </a:br>
            <a:r>
              <a:rPr lang="en-US" sz="3200" dirty="0" smtClean="0"/>
              <a:t>and Steady </a:t>
            </a:r>
            <a:r>
              <a:rPr lang="en-US" sz="3200" dirty="0"/>
              <a:t>State C-peptide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</a:t>
            </a:r>
            <a:r>
              <a:rPr lang="en-US" sz="9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68(8</a:t>
            </a:r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9796"/>
          <a:stretch>
            <a:fillRect/>
          </a:stretch>
        </p:blipFill>
        <p:spPr bwMode="auto">
          <a:xfrm>
            <a:off x="42672" y="1649730"/>
            <a:ext cx="4498848" cy="24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" y="1461373"/>
            <a:ext cx="306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42113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Adults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4708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9269" y="14708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58794" y="145184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61185" y="142113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Adults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63440" y="1425178"/>
            <a:ext cx="4462272" cy="2651522"/>
            <a:chOff x="4640580" y="1356598"/>
            <a:chExt cx="4462272" cy="2651522"/>
          </a:xfrm>
        </p:grpSpPr>
        <p:grpSp>
          <p:nvGrpSpPr>
            <p:cNvPr id="11" name="Group 10"/>
            <p:cNvGrpSpPr/>
            <p:nvPr/>
          </p:nvGrpSpPr>
          <p:grpSpPr>
            <a:xfrm>
              <a:off x="4640580" y="1383268"/>
              <a:ext cx="4462272" cy="2624852"/>
              <a:chOff x="4640580" y="1383268"/>
              <a:chExt cx="4462272" cy="2624852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0204"/>
              <a:stretch>
                <a:fillRect/>
              </a:stretch>
            </p:blipFill>
            <p:spPr bwMode="auto">
              <a:xfrm>
                <a:off x="4640580" y="1581150"/>
                <a:ext cx="4462272" cy="2426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158794" y="1383268"/>
                <a:ext cx="30708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334125" y="1356598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Youth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 descr="R:\Meetings\ADA 2019\Adult_Pediatric_Presentation\ACPRmax\E05AP_Adult_baselin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418" y="1101725"/>
            <a:ext cx="5985164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585"/>
            <a:ext cx="8458200" cy="67588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Treatment Effects on Insulin Sensitivity 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err="1" smtClean="0"/>
              <a:t>ACPRmax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68(8):1670-1680;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1461373"/>
            <a:ext cx="306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4708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0779" y="1966304"/>
            <a:ext cx="1588168" cy="419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7699" y="35963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R:\Meetings\ADA 2019\Adult_Pediatric_Presentation\ACPRmax\E05AP_Peds_baselin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418" y="1101725"/>
            <a:ext cx="5985164" cy="3657600"/>
          </a:xfrm>
          <a:prstGeom prst="rect">
            <a:avLst/>
          </a:prstGeom>
          <a:noFill/>
        </p:spPr>
      </p:pic>
      <p:pic>
        <p:nvPicPr>
          <p:cNvPr id="227331" name="Picture 3" descr="R:\Meetings\ADA 2019\Adult_Pediatric_Presentation\ACPRmax\E05AP_Adult_baselin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418" y="1101725"/>
            <a:ext cx="5985164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585"/>
            <a:ext cx="8458200" cy="67588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Treatment Effects on Insulin Sensitivity 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err="1" smtClean="0"/>
              <a:t>ACPRmax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68(8):1670-1680;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1461373"/>
            <a:ext cx="306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4708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0779" y="1966304"/>
            <a:ext cx="1588168" cy="419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7699" y="35963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8929" y="1989741"/>
            <a:ext cx="7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67588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Treatment Effects on Insulin Sensitivity 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err="1" smtClean="0"/>
              <a:t>ACPRmax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68(8):1670-1680;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125" y="1392793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8794" y="138326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50204"/>
          <a:stretch>
            <a:fillRect/>
          </a:stretch>
        </p:blipFill>
        <p:spPr bwMode="auto">
          <a:xfrm>
            <a:off x="4623108" y="1752600"/>
            <a:ext cx="4462272" cy="227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50680"/>
          <a:stretch>
            <a:fillRect/>
          </a:stretch>
        </p:blipFill>
        <p:spPr bwMode="auto">
          <a:xfrm>
            <a:off x="76200" y="1733550"/>
            <a:ext cx="4419600" cy="227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33600" y="135255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Adults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140231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49269" y="140231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58794" y="138326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14525" y="135255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Adults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2744" y="1406992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84" y="4826943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68(8):1670-1680; 2019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0646"/>
          <a:stretch>
            <a:fillRect/>
          </a:stretch>
        </p:blipFill>
        <p:spPr bwMode="auto">
          <a:xfrm>
            <a:off x="0" y="1743828"/>
            <a:ext cx="4422648" cy="227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40231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r="48980"/>
          <a:stretch>
            <a:fillRect/>
          </a:stretch>
        </p:blipFill>
        <p:spPr bwMode="auto">
          <a:xfrm>
            <a:off x="4522955" y="1733550"/>
            <a:ext cx="4621045" cy="230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9269" y="140231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2428" y="138326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4525" y="135255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Adults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4125" y="135255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Youth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108585"/>
            <a:ext cx="8458200" cy="67588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Treatment Effects on Insulin Sensitivity 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err="1" smtClean="0"/>
              <a:t>ACPRg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dirty="0" smtClean="0"/>
              <a:t>Findings in Adults and Youth with IGT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49" y="1224004"/>
            <a:ext cx="4381500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Percent with IGT</a:t>
            </a:r>
          </a:p>
          <a:p>
            <a:r>
              <a:rPr lang="en-US" dirty="0" smtClean="0"/>
              <a:t>Adults: 75%</a:t>
            </a:r>
          </a:p>
          <a:p>
            <a:r>
              <a:rPr lang="en-US" dirty="0" smtClean="0"/>
              <a:t>Youth: 59%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42560" y="1296394"/>
            <a:ext cx="3253740" cy="27219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38" tIns="45719" rIns="91438" bIns="45719" rtlCol="0">
            <a:normAutofit/>
          </a:bodyPr>
          <a:lstStyle/>
          <a:p>
            <a:pPr marL="60325" lvl="0" defTabSz="457189"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The findings did not differ in subgroups of adults and youth with IGT.</a:t>
            </a:r>
          </a:p>
          <a:p>
            <a:pPr marL="342892" lvl="0" indent="-342892" defTabSz="457189">
              <a:spcBef>
                <a:spcPct val="20000"/>
              </a:spcBef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8099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/>
              <a:t>Temporal changes in β-cell function were distinctly different in youth compared with adults.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youth, β-cell function deteriorated during treatment and after treatment withdrawal, with no differences between treatment groups.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adults, β-cell function </a:t>
            </a:r>
            <a:r>
              <a:rPr lang="en-US" dirty="0" smtClean="0"/>
              <a:t>improved or remained stable during </a:t>
            </a:r>
            <a:r>
              <a:rPr lang="en-US" dirty="0"/>
              <a:t>treatment, but was not sustained after treatment withdrawal.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5621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809999"/>
          </a:xfrm>
        </p:spPr>
        <p:txBody>
          <a:bodyPr>
            <a:normAutofit lnSpcReduction="10000"/>
          </a:bodyPr>
          <a:lstStyle/>
          <a:p>
            <a:pPr marL="342892" lvl="1" indent="-342892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US" sz="3200" dirty="0"/>
              <a:t>The difference in β-cell function outcomes in response to medications in youth </a:t>
            </a:r>
            <a:r>
              <a:rPr lang="en-US" sz="3200" dirty="0" smtClean="0"/>
              <a:t>vs. </a:t>
            </a:r>
            <a:r>
              <a:rPr lang="en-US" sz="3200" dirty="0"/>
              <a:t>adults supports a more adverse trajectory of β-cell deterioration in youth.</a:t>
            </a:r>
          </a:p>
          <a:p>
            <a:pPr marL="342892" lvl="1" indent="-342892">
              <a:lnSpc>
                <a:spcPct val="110000"/>
              </a:lnSpc>
              <a:spcAft>
                <a:spcPts val="300"/>
              </a:spcAft>
              <a:buFont typeface="Arial"/>
              <a:buChar char="•"/>
            </a:pPr>
            <a:r>
              <a:rPr lang="en-US" sz="3200" dirty="0"/>
              <a:t>There is an urgent need to better understand differences in the pathophysiology of type 2 diabetes in youth </a:t>
            </a:r>
            <a:r>
              <a:rPr lang="en-US" sz="3200" dirty="0" smtClean="0"/>
              <a:t>vs. adults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0" y="2343151"/>
            <a:ext cx="2819400" cy="12065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538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RISE Protocols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047763"/>
          <a:ext cx="8190442" cy="348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923129" y="2177471"/>
            <a:ext cx="2971800" cy="239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84" y="4817418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The RISE Consortium: Diabetes Care 37:780-788; 2014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6989" y="3280611"/>
            <a:ext cx="5544019" cy="1192128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2104582">
            <a:off x="5705356" y="2559820"/>
            <a:ext cx="568415" cy="120443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BD5EAA-F740-4C61-9EF8-8C4443B3B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3BD5EAA-F740-4C61-9EF8-8C4443B3B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C05A90-C30B-42ED-A7DE-63E6D5F2B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8FC05A90-C30B-42ED-A7DE-63E6D5F2B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BD84F-AB0C-4523-8608-02483BBD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927BD84F-AB0C-4523-8608-02483BBDC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A83656-EFB0-4952-A2A9-F0C71147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91A83656-EFB0-4952-A2A9-F0C71147E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6653EE-F535-49A7-B5C3-A20143CE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8B6653EE-F535-49A7-B5C3-A20143CE0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11" grpId="0" uiExpand="1" animBg="1"/>
      <p:bldP spid="11" grpId="1" animBg="1"/>
      <p:bldP spid="10" grpId="0" animBg="1"/>
      <p:bldP spid="10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0" y="197906"/>
            <a:ext cx="9143999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Publications</a:t>
            </a:r>
            <a:endParaRPr lang="en-US" sz="35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CDB3459-7AB2-C547-83E2-7AF36F48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196" y="4382801"/>
            <a:ext cx="5384800" cy="6273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9005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>
                    <a:lumMod val="75000"/>
                  </a:schemeClr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tabLst>
                <a:tab pos="479065" algn="l"/>
                <a:tab pos="958130" algn="l"/>
                <a:tab pos="1437195" algn="l"/>
                <a:tab pos="1916260" algn="l"/>
                <a:tab pos="2395325" algn="l"/>
                <a:tab pos="2874390" algn="l"/>
                <a:tab pos="3353456" algn="l"/>
                <a:tab pos="3832520" algn="l"/>
                <a:tab pos="4311585" algn="l"/>
              </a:tabLst>
            </a:pPr>
            <a:r>
              <a:rPr lang="en-US" altLang="en-US" sz="1600" dirty="0">
                <a:solidFill>
                  <a:srgbClr val="1F497D">
                    <a:lumMod val="75000"/>
                  </a:srgbClr>
                </a:solidFill>
              </a:rPr>
              <a:t>http://</a:t>
            </a:r>
            <a:r>
              <a:rPr lang="en-US" altLang="en-US" sz="1600" dirty="0" smtClean="0">
                <a:solidFill>
                  <a:srgbClr val="1F497D">
                    <a:lumMod val="75000"/>
                  </a:srgbClr>
                </a:solidFill>
              </a:rPr>
              <a:t>care.diabetesjournals.org/collection/rise-consortium</a:t>
            </a:r>
            <a:endParaRPr lang="en-US" altLang="en-US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1AE35-D896-E946-B6C0-2A2BC812E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450"/>
          <a:stretch/>
        </p:blipFill>
        <p:spPr>
          <a:xfrm>
            <a:off x="262956" y="1194657"/>
            <a:ext cx="4389120" cy="196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C2BE13-0F2C-A64B-A117-E14393F504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3760" y="2730440"/>
            <a:ext cx="5486400" cy="1452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1134" y="3021448"/>
            <a:ext cx="225467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ea typeface="Batang" pitchFamily="18" charset="-127"/>
                <a:cs typeface="Times New Roman" pitchFamily="18" charset="0"/>
              </a:rPr>
              <a:t> xx-xx</a:t>
            </a:r>
            <a:endParaRPr lang="en-US" sz="1400" dirty="0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1856" y="4032150"/>
            <a:ext cx="213312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ea typeface="Batang" pitchFamily="18" charset="-127"/>
                <a:cs typeface="Times New Roman" pitchFamily="18" charset="0"/>
              </a:rPr>
              <a:t> xx-xx</a:t>
            </a:r>
            <a:endParaRPr lang="en-US" sz="1400" dirty="0"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37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75882"/>
          </a:xfrm>
        </p:spPr>
        <p:txBody>
          <a:bodyPr>
            <a:normAutofit fontScale="90000"/>
          </a:bodyPr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266950"/>
            <a:ext cx="35687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@</a:t>
            </a:r>
            <a:r>
              <a:rPr lang="en-US" sz="2400" dirty="0" err="1"/>
              <a:t>RISEDiabetesStudy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38350"/>
            <a:ext cx="3429000" cy="19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 descr="Image result for twitter log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Image result for twitter log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Image result for facebook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90750"/>
            <a:ext cx="654421" cy="571500"/>
          </a:xfrm>
          <a:prstGeom prst="rect">
            <a:avLst/>
          </a:prstGeom>
          <a:noFill/>
        </p:spPr>
      </p:pic>
      <p:pic>
        <p:nvPicPr>
          <p:cNvPr id="1034" name="Picture 10" descr="Image result for twitte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432" y="2724151"/>
            <a:ext cx="530809" cy="347663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68901" y="2671763"/>
            <a:ext cx="30099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@</a:t>
            </a:r>
            <a:r>
              <a:rPr lang="en-US" sz="2400" dirty="0" err="1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RISEstudy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1036" name="Picture 12" descr="Image result for email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5350" y="3109915"/>
            <a:ext cx="463549" cy="404813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1" y="3087689"/>
            <a:ext cx="30099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rise@bsc.gwu.edu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657350"/>
            <a:ext cx="0" cy="25146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95400" y="441221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http://care.diabetesjournals.org/collection/rise-consortium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78625" y="3479887"/>
            <a:ext cx="331089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sz="2400">
                <a:solidFill>
                  <a:srgbClr val="1F497D">
                    <a:lumMod val="75000"/>
                  </a:srgbClr>
                </a:solidFill>
                <a:latin typeface="Helvetica"/>
                <a:cs typeface="Helvetica"/>
              </a:rPr>
              <a:t>#RISEstudy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85006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48" y="1379811"/>
            <a:ext cx="7977017" cy="24873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3000" dirty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3000" dirty="0" smtClean="0">
                <a:latin typeface="Helvetica" pitchFamily="34" charset="0"/>
                <a:cs typeface="Helvetica" pitchFamily="34" charset="0"/>
              </a:rPr>
              <a:t>adults </a:t>
            </a:r>
            <a:r>
              <a:rPr lang="en-US" sz="3000" dirty="0">
                <a:latin typeface="Helvetica" pitchFamily="34" charset="0"/>
                <a:cs typeface="Helvetica" pitchFamily="34" charset="0"/>
              </a:rPr>
              <a:t>with IGT or recently diagnosed type 2 diabetes, can </a:t>
            </a:r>
            <a:r>
              <a:rPr lang="el-GR" sz="3000" dirty="0">
                <a:solidFill>
                  <a:srgbClr val="1F497D">
                    <a:lumMod val="75000"/>
                  </a:srgbClr>
                </a:solidFill>
              </a:rPr>
              <a:t>β</a:t>
            </a:r>
            <a:r>
              <a:rPr lang="en-US" sz="3000" b="1" dirty="0">
                <a:latin typeface="Helvetica" pitchFamily="34" charset="0"/>
                <a:cs typeface="Helvetica" pitchFamily="34" charset="0"/>
                <a:sym typeface="Symbol" panose="05050102010706020507" pitchFamily="18" charset="2"/>
              </a:rPr>
              <a:t>-</a:t>
            </a:r>
            <a:r>
              <a:rPr lang="en-US" sz="3000" dirty="0">
                <a:latin typeface="Helvetica" pitchFamily="34" charset="0"/>
                <a:cs typeface="Helvetica" pitchFamily="34" charset="0"/>
                <a:sym typeface="Symbol" panose="05050102010706020507" pitchFamily="18" charset="2"/>
              </a:rPr>
              <a:t>cell function be preserved or improved during 12 months of pharmacologic intervention, and maintained for 3 months following the withdrawal of therapy?</a:t>
            </a:r>
          </a:p>
          <a:p>
            <a:endParaRPr lang="en-US" sz="3800" dirty="0">
              <a:latin typeface="Helvetica" pitchFamily="34" charset="0"/>
              <a:cs typeface="Helvetica" pitchFamily="34" charset="0"/>
            </a:endParaRPr>
          </a:p>
          <a:p>
            <a:pPr algn="ctr" defTabSz="685800">
              <a:spcBef>
                <a:spcPts val="0"/>
              </a:spcBef>
              <a:defRPr/>
            </a:pPr>
            <a:endParaRPr lang="en-US" sz="3800" dirty="0"/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8105"/>
            <a:ext cx="9144000" cy="857250"/>
          </a:xfrm>
        </p:spPr>
        <p:txBody>
          <a:bodyPr>
            <a:noAutofit/>
          </a:bodyPr>
          <a:lstStyle/>
          <a:p>
            <a:r>
              <a:rPr lang="en-GB" sz="3600" dirty="0">
                <a:sym typeface="Symbol" panose="05050102010706020507" pitchFamily="18" charset="2"/>
              </a:rPr>
              <a:t>RISE Adult Medication Study Question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tF3F1.tmp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23279</TotalTime>
  <Words>3010</Words>
  <Application>Microsoft Office PowerPoint</Application>
  <PresentationFormat>On-screen Show (16:9)</PresentationFormat>
  <Paragraphs>730</Paragraphs>
  <Slides>81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81</vt:i4>
      </vt:variant>
    </vt:vector>
  </HeadingPairs>
  <TitlesOfParts>
    <vt:vector size="97" baseType="lpstr">
      <vt:lpstr>Arial Unicode MS</vt:lpstr>
      <vt:lpstr>Batang</vt:lpstr>
      <vt:lpstr>ＭＳ Ｐゴシック</vt:lpstr>
      <vt:lpstr>Arial</vt:lpstr>
      <vt:lpstr>Calibri</vt:lpstr>
      <vt:lpstr>Courier New</vt:lpstr>
      <vt:lpstr>Helvetica</vt:lpstr>
      <vt:lpstr>Symbol</vt:lpstr>
      <vt:lpstr>Tahoma</vt:lpstr>
      <vt:lpstr>Times New Roman</vt:lpstr>
      <vt:lpstr>Wingdings</vt:lpstr>
      <vt:lpstr>3_Office Theme</vt:lpstr>
      <vt:lpstr>2_Office Theme</vt:lpstr>
      <vt:lpstr>Office Theme</vt:lpstr>
      <vt:lpstr>1_Office Theme</vt:lpstr>
      <vt:lpstr>pptF3F1.tmp</vt:lpstr>
      <vt:lpstr>PowerPoint Presentation</vt:lpstr>
      <vt:lpstr>PowerPoint Presentation</vt:lpstr>
      <vt:lpstr>Age-adjusted Prevalence of Diagnosed Diabetes Among US Adults: 2000-2015</vt:lpstr>
      <vt:lpstr>Physiological Regulation of  b-cell Responses by Insulin Sensitivity</vt:lpstr>
      <vt:lpstr>Longitudinal Follow-up of Pima Indians: Insulin Sensitivity and β-Cell Function</vt:lpstr>
      <vt:lpstr>β-cell Function Decreases in IFG/IGT and Diabetes Mellitus in Different Ethnic Groups</vt:lpstr>
      <vt:lpstr>Overall Aim of The RISE Consortium</vt:lpstr>
      <vt:lpstr>RISE Protocols</vt:lpstr>
      <vt:lpstr>RISE Adult Medication Study Question</vt:lpstr>
      <vt:lpstr>RISE Adult Medication Study Treatment Arms</vt:lpstr>
      <vt:lpstr>Rationale for Use of Metformin</vt:lpstr>
      <vt:lpstr>Rationale for Use of Insulin</vt:lpstr>
      <vt:lpstr>Rationale for Use of Liraglutide</vt:lpstr>
      <vt:lpstr>Inclusion Criteria</vt:lpstr>
      <vt:lpstr>Medication Study Protocols: Study Phases and Key Time Points</vt:lpstr>
      <vt:lpstr>Two-step Hyperglycemic Clamp Protocol</vt:lpstr>
      <vt:lpstr>Two-step Hyperglycemic Clamp Protocol</vt:lpstr>
      <vt:lpstr>Power and Sample Size Considerations</vt:lpstr>
      <vt:lpstr>Baseline Characteristics</vt:lpstr>
      <vt:lpstr>Baseline Characteristics</vt:lpstr>
      <vt:lpstr>Summary</vt:lpstr>
      <vt:lpstr>PowerPoint Presentation</vt:lpstr>
      <vt:lpstr>CONSORT Diagram</vt:lpstr>
      <vt:lpstr>Medication Dose and Adherence</vt:lpstr>
      <vt:lpstr>Medication Dose and Adherence</vt:lpstr>
      <vt:lpstr> </vt:lpstr>
      <vt:lpstr>PowerPoint Presentation</vt:lpstr>
      <vt:lpstr> </vt:lpstr>
      <vt:lpstr>Baseline: M/I, Steady State C-peptide,  ACPRmax, ACPRg by Treatment Group</vt:lpstr>
      <vt:lpstr>Month 12: M/I, Steady State C-peptide,  ACPRmax, ACPRg by Treatment Group</vt:lpstr>
      <vt:lpstr>Month 15: M/I, Steady State C-peptide,  ACPRmax, ACPRg by Treatment Group</vt:lpstr>
      <vt:lpstr>Potential Changes in β-cell Function  with Interventions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Participants with IGT at Baseline</vt:lpstr>
      <vt:lpstr>Summary</vt:lpstr>
      <vt:lpstr>PowerPoint Presentation</vt:lpstr>
      <vt:lpstr> </vt:lpstr>
      <vt:lpstr> </vt:lpstr>
      <vt:lpstr>Serious and Targeted Adverse Events</vt:lpstr>
      <vt:lpstr>Summary</vt:lpstr>
      <vt:lpstr>Adult Medication Study Conclusions</vt:lpstr>
      <vt:lpstr>PowerPoint Presentation</vt:lpstr>
      <vt:lpstr>   Mayer-Davis EJ et al: N Engl J Med 376:1419-1429; 2017</vt:lpstr>
      <vt:lpstr>PowerPoint Presentation</vt:lpstr>
      <vt:lpstr>PowerPoint Presentation</vt:lpstr>
      <vt:lpstr>PowerPoint Presentation</vt:lpstr>
      <vt:lpstr>Baseline Youth vs. Adults</vt:lpstr>
      <vt:lpstr> </vt:lpstr>
      <vt:lpstr>BMI Change from Baseline</vt:lpstr>
      <vt:lpstr>HbA1c Change from Baseline</vt:lpstr>
      <vt:lpstr>Glucose Concentrations during Clamp Youth vs. Adults</vt:lpstr>
      <vt:lpstr>C-peptide Concentrations during Clamp Youth vs. Adults</vt:lpstr>
      <vt:lpstr>Treatment Effects on Insulin Sensitivity  and Steady State C-peptide</vt:lpstr>
      <vt:lpstr>Treatment Effects on Insulin Sensitivity  and Steady State C-peptide</vt:lpstr>
      <vt:lpstr>Treatment Effects on Insulin Sensitivity  and Steady State C-peptide</vt:lpstr>
      <vt:lpstr>Treatment Effects on Insulin Sensitivity  and ACPRmax</vt:lpstr>
      <vt:lpstr>Treatment Effects on Insulin Sensitivity  and ACPRmax</vt:lpstr>
      <vt:lpstr>Treatment Effects on Insulin Sensitivity  and ACPRmax</vt:lpstr>
      <vt:lpstr>Treatment Effects on Insulin Sensitivity  and ACPRg</vt:lpstr>
      <vt:lpstr>  Findings in Adults and Youth with IGT</vt:lpstr>
      <vt:lpstr>Summary</vt:lpstr>
      <vt:lpstr>Conclusions</vt:lpstr>
      <vt:lpstr>PowerPoint Presentation</vt:lpstr>
      <vt:lpstr>Thanks</vt:lpstr>
    </vt:vector>
  </TitlesOfParts>
  <Company>The George 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Restoring Insulin Secretion Study</dc:title>
  <dc:creator>ahogan</dc:creator>
  <cp:lastModifiedBy>Ashley H. Tjaden</cp:lastModifiedBy>
  <cp:revision>1356</cp:revision>
  <dcterms:created xsi:type="dcterms:W3CDTF">2018-05-18T17:19:16Z</dcterms:created>
  <dcterms:modified xsi:type="dcterms:W3CDTF">2019-09-03T13:17:40Z</dcterms:modified>
</cp:coreProperties>
</file>