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3" r:id="rId2"/>
    <p:sldMasterId id="2147483808" r:id="rId3"/>
    <p:sldMasterId id="2147483858" r:id="rId4"/>
    <p:sldMasterId id="2147483870" r:id="rId5"/>
    <p:sldMasterId id="2147483897" r:id="rId6"/>
    <p:sldMasterId id="2147483909" r:id="rId7"/>
    <p:sldMasterId id="2147483921" r:id="rId8"/>
  </p:sldMasterIdLst>
  <p:notesMasterIdLst>
    <p:notesMasterId r:id="rId73"/>
  </p:notesMasterIdLst>
  <p:handoutMasterIdLst>
    <p:handoutMasterId r:id="rId74"/>
  </p:handoutMasterIdLst>
  <p:sldIdLst>
    <p:sldId id="617" r:id="rId9"/>
    <p:sldId id="284" r:id="rId10"/>
    <p:sldId id="773" r:id="rId11"/>
    <p:sldId id="590" r:id="rId12"/>
    <p:sldId id="774" r:id="rId13"/>
    <p:sldId id="591" r:id="rId14"/>
    <p:sldId id="601" r:id="rId15"/>
    <p:sldId id="628" r:id="rId16"/>
    <p:sldId id="596" r:id="rId17"/>
    <p:sldId id="597" r:id="rId18"/>
    <p:sldId id="767" r:id="rId19"/>
    <p:sldId id="772" r:id="rId20"/>
    <p:sldId id="757" r:id="rId21"/>
    <p:sldId id="602" r:id="rId22"/>
    <p:sldId id="627" r:id="rId23"/>
    <p:sldId id="707" r:id="rId24"/>
    <p:sldId id="709" r:id="rId25"/>
    <p:sldId id="710" r:id="rId26"/>
    <p:sldId id="711" r:id="rId27"/>
    <p:sldId id="743" r:id="rId28"/>
    <p:sldId id="715" r:id="rId29"/>
    <p:sldId id="716" r:id="rId30"/>
    <p:sldId id="717" r:id="rId31"/>
    <p:sldId id="719" r:id="rId32"/>
    <p:sldId id="720" r:id="rId33"/>
    <p:sldId id="721" r:id="rId34"/>
    <p:sldId id="722" r:id="rId35"/>
    <p:sldId id="735" r:id="rId36"/>
    <p:sldId id="724" r:id="rId37"/>
    <p:sldId id="636" r:id="rId38"/>
    <p:sldId id="641" r:id="rId39"/>
    <p:sldId id="642" r:id="rId40"/>
    <p:sldId id="644" r:id="rId41"/>
    <p:sldId id="645" r:id="rId42"/>
    <p:sldId id="646" r:id="rId43"/>
    <p:sldId id="647" r:id="rId44"/>
    <p:sldId id="649" r:id="rId45"/>
    <p:sldId id="650" r:id="rId46"/>
    <p:sldId id="651" r:id="rId47"/>
    <p:sldId id="652" r:id="rId48"/>
    <p:sldId id="653" r:id="rId49"/>
    <p:sldId id="655" r:id="rId50"/>
    <p:sldId id="726" r:id="rId51"/>
    <p:sldId id="754" r:id="rId52"/>
    <p:sldId id="755" r:id="rId53"/>
    <p:sldId id="658" r:id="rId54"/>
    <p:sldId id="733" r:id="rId55"/>
    <p:sldId id="659" r:id="rId56"/>
    <p:sldId id="660" r:id="rId57"/>
    <p:sldId id="729" r:id="rId58"/>
    <p:sldId id="662" r:id="rId59"/>
    <p:sldId id="664" r:id="rId60"/>
    <p:sldId id="665" r:id="rId61"/>
    <p:sldId id="666" r:id="rId62"/>
    <p:sldId id="667" r:id="rId63"/>
    <p:sldId id="668" r:id="rId64"/>
    <p:sldId id="669" r:id="rId65"/>
    <p:sldId id="670" r:id="rId66"/>
    <p:sldId id="671" r:id="rId67"/>
    <p:sldId id="676" r:id="rId68"/>
    <p:sldId id="681" r:id="rId69"/>
    <p:sldId id="682" r:id="rId70"/>
    <p:sldId id="683" r:id="rId71"/>
    <p:sldId id="701" r:id="rId72"/>
  </p:sldIdLst>
  <p:sldSz cx="9144000" cy="5143500" type="screen16x9"/>
  <p:notesSz cx="7102475" cy="9388475"/>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70">
          <p15:clr>
            <a:srgbClr val="A4A3A4"/>
          </p15:clr>
        </p15:guide>
        <p15:guide id="4" orient="horz" pos="3156" userDrawn="1">
          <p15:clr>
            <a:srgbClr val="A4A3A4"/>
          </p15:clr>
        </p15:guide>
        <p15:guide id="5" orient="horz" pos="3012">
          <p15:clr>
            <a:srgbClr val="A4A3A4"/>
          </p15:clr>
        </p15:guide>
        <p15:guide id="6" orient="horz" pos="324">
          <p15:clr>
            <a:srgbClr val="A4A3A4"/>
          </p15:clr>
        </p15:guide>
        <p15:guide id="7" pos="144">
          <p15:clr>
            <a:srgbClr val="A4A3A4"/>
          </p15:clr>
        </p15:guide>
        <p15:guide id="8" pos="48">
          <p15:clr>
            <a:srgbClr val="A4A3A4"/>
          </p15:clr>
        </p15:guide>
        <p15:guide id="9" pos="5616">
          <p15:clr>
            <a:srgbClr val="A4A3A4"/>
          </p15:clr>
        </p15:guide>
        <p15:guide id="10" orient="horz" pos="1044">
          <p15:clr>
            <a:srgbClr val="A4A3A4"/>
          </p15:clr>
        </p15:guide>
        <p15:guide id="11" pos="5491">
          <p15:clr>
            <a:srgbClr val="A4A3A4"/>
          </p15:clr>
        </p15:guide>
        <p15:guide id="12" pos="33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Edelstein" initials="SE" lastIdx="8" clrIdx="0"/>
  <p:cmAuthor id="1" name="Kristen Nadeau" initials="KN" lastIdx="2" clrIdx="1"/>
  <p:cmAuthor id="2" name="ahogan" initials="AH" lastIdx="5" clrIdx="2"/>
  <p:cmAuthor id="3" name="Steven Kahn" initials="" lastIdx="4" clrIdx="3"/>
  <p:cmAuthor id="4" name="Steven E Kahn" initials="SK" lastIdx="25" clrIdx="4">
    <p:extLst>
      <p:ext uri="{19B8F6BF-5375-455C-9EA6-DF929625EA0E}">
        <p15:presenceInfo xmlns:p15="http://schemas.microsoft.com/office/powerpoint/2012/main" xmlns="" userId="Steven E Ka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99FFCC"/>
    <a:srgbClr val="008000"/>
    <a:srgbClr val="9933FF"/>
    <a:srgbClr val="FFFF00"/>
    <a:srgbClr val="00FFFF"/>
    <a:srgbClr val="D0D8E8"/>
    <a:srgbClr val="9B76A5"/>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43" autoAdjust="0"/>
    <p:restoredTop sz="70165" autoAdjust="0"/>
  </p:normalViewPr>
  <p:slideViewPr>
    <p:cSldViewPr snapToGrid="0">
      <p:cViewPr varScale="1">
        <p:scale>
          <a:sx n="118" d="100"/>
          <a:sy n="118" d="100"/>
        </p:scale>
        <p:origin x="-390" y="-90"/>
      </p:cViewPr>
      <p:guideLst>
        <p:guide orient="horz" pos="1620"/>
        <p:guide orient="horz" pos="70"/>
        <p:guide orient="horz" pos="3156"/>
        <p:guide orient="horz" pos="3012"/>
        <p:guide orient="horz" pos="324"/>
        <p:guide orient="horz" pos="1044"/>
        <p:guide pos="2880"/>
        <p:guide pos="144"/>
        <p:guide pos="48"/>
        <p:guide pos="5616"/>
        <p:guide pos="5491"/>
        <p:guide pos="336"/>
      </p:guideLst>
    </p:cSldViewPr>
  </p:slideViewPr>
  <p:outlineViewPr>
    <p:cViewPr>
      <p:scale>
        <a:sx n="33" d="100"/>
        <a:sy n="33" d="100"/>
      </p:scale>
      <p:origin x="0" y="4758"/>
    </p:cViewPr>
  </p:outlin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101" d="100"/>
          <a:sy n="101" d="100"/>
        </p:scale>
        <p:origin x="-2532" y="-108"/>
      </p:cViewPr>
      <p:guideLst>
        <p:guide orient="horz" pos="2880"/>
        <p:guide orient="horz" pos="2957"/>
        <p:guide pos="2160"/>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amba.bsc.gwu.edu\rise\Meetings\ADA%202018\Slide%205%20Re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mba.bsc.gwu.edu\rise\Analyses\E03P%20Peds%20Primary%20Outcome\ADA%20Figures%20Repository\SMBG%203%20Panels%20Col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amba.bsc.gwu.edu\rise\Analyses\E03P%20Peds%20Primary%20Outcome\ADA%20Figures%20Repository\SMBG%203%20Panels%20Col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amba.bsc.gwu.edu\rise\Analyses\E03P%20Peds%20Primary%20Outcome\ADA%20Figures%20Repository\SMBG%203%20Panels%20Color.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amba.bsc.gwu.edu\rise\Meetings\ADA%202018\Slide%205%20Redo.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967276878544068"/>
          <c:y val="3.4961383423821248E-2"/>
          <c:w val="0.83160543308659385"/>
          <c:h val="0.7841001768138246"/>
        </c:manualLayout>
      </c:layout>
      <c:scatterChart>
        <c:scatterStyle val="lineMarker"/>
        <c:ser>
          <c:idx val="0"/>
          <c:order val="0"/>
          <c:tx>
            <c:strRef>
              <c:f>Sheet1!$B$1</c:f>
              <c:strCache>
                <c:ptCount val="1"/>
                <c:pt idx="0">
                  <c:v>Glucose (mg/dl)</c:v>
                </c:pt>
              </c:strCache>
            </c:strRef>
          </c:tx>
          <c:spPr>
            <a:ln>
              <a:solidFill>
                <a:schemeClr val="tx1"/>
              </a:solidFill>
            </a:ln>
          </c:spPr>
          <c:marker>
            <c:spPr>
              <a:solidFill>
                <a:schemeClr val="tx1"/>
              </a:solidFill>
              <a:ln>
                <a:solidFill>
                  <a:schemeClr val="tx1"/>
                </a:solidFill>
              </a:ln>
            </c:spPr>
          </c:marker>
          <c:xVal>
            <c:numRef>
              <c:f>Sheet1!$A$2:$A$21</c:f>
              <c:numCache>
                <c:formatCode>General</c:formatCode>
                <c:ptCount val="20"/>
                <c:pt idx="0">
                  <c:v>-10</c:v>
                </c:pt>
                <c:pt idx="1">
                  <c:v>-5</c:v>
                </c:pt>
                <c:pt idx="2">
                  <c:v>0</c:v>
                </c:pt>
                <c:pt idx="3">
                  <c:v>2</c:v>
                </c:pt>
                <c:pt idx="4">
                  <c:v>4</c:v>
                </c:pt>
                <c:pt idx="5">
                  <c:v>6</c:v>
                </c:pt>
                <c:pt idx="6">
                  <c:v>8</c:v>
                </c:pt>
                <c:pt idx="7">
                  <c:v>10</c:v>
                </c:pt>
                <c:pt idx="8">
                  <c:v>30</c:v>
                </c:pt>
                <c:pt idx="9">
                  <c:v>60</c:v>
                </c:pt>
                <c:pt idx="10">
                  <c:v>90</c:v>
                </c:pt>
                <c:pt idx="11">
                  <c:v>100</c:v>
                </c:pt>
                <c:pt idx="12">
                  <c:v>110</c:v>
                </c:pt>
                <c:pt idx="13">
                  <c:v>120</c:v>
                </c:pt>
                <c:pt idx="14">
                  <c:v>155</c:v>
                </c:pt>
                <c:pt idx="15">
                  <c:v>159</c:v>
                </c:pt>
                <c:pt idx="16">
                  <c:v>162</c:v>
                </c:pt>
                <c:pt idx="17">
                  <c:v>163</c:v>
                </c:pt>
                <c:pt idx="18">
                  <c:v>164</c:v>
                </c:pt>
                <c:pt idx="19">
                  <c:v>165</c:v>
                </c:pt>
              </c:numCache>
            </c:numRef>
          </c:xVal>
          <c:yVal>
            <c:numRef>
              <c:f>Sheet1!$B$2:$B$21</c:f>
              <c:numCache>
                <c:formatCode>General</c:formatCode>
                <c:ptCount val="20"/>
                <c:pt idx="0">
                  <c:v>110</c:v>
                </c:pt>
                <c:pt idx="1">
                  <c:v>110</c:v>
                </c:pt>
                <c:pt idx="2">
                  <c:v>110</c:v>
                </c:pt>
                <c:pt idx="3">
                  <c:v>210</c:v>
                </c:pt>
                <c:pt idx="4">
                  <c:v>200</c:v>
                </c:pt>
                <c:pt idx="5">
                  <c:v>200</c:v>
                </c:pt>
                <c:pt idx="6">
                  <c:v>200</c:v>
                </c:pt>
                <c:pt idx="7">
                  <c:v>200</c:v>
                </c:pt>
                <c:pt idx="8">
                  <c:v>210</c:v>
                </c:pt>
                <c:pt idx="9">
                  <c:v>225</c:v>
                </c:pt>
                <c:pt idx="10">
                  <c:v>200</c:v>
                </c:pt>
                <c:pt idx="11">
                  <c:v>200</c:v>
                </c:pt>
                <c:pt idx="12">
                  <c:v>200</c:v>
                </c:pt>
                <c:pt idx="13">
                  <c:v>200</c:v>
                </c:pt>
                <c:pt idx="14">
                  <c:v>600</c:v>
                </c:pt>
                <c:pt idx="15">
                  <c:v>580</c:v>
                </c:pt>
                <c:pt idx="16">
                  <c:v>575</c:v>
                </c:pt>
                <c:pt idx="17">
                  <c:v>575</c:v>
                </c:pt>
                <c:pt idx="18">
                  <c:v>575</c:v>
                </c:pt>
                <c:pt idx="19">
                  <c:v>575</c:v>
                </c:pt>
              </c:numCache>
            </c:numRef>
          </c:yVal>
          <c:extLst xmlns:c16r2="http://schemas.microsoft.com/office/drawing/2015/06/chart">
            <c:ext xmlns:c16="http://schemas.microsoft.com/office/drawing/2014/chart" uri="{C3380CC4-5D6E-409C-BE32-E72D297353CC}">
              <c16:uniqueId val="{00000000-FC5A-4718-81AC-098A62026DDC}"/>
            </c:ext>
          </c:extLst>
        </c:ser>
        <c:dLbls/>
        <c:axId val="128003072"/>
        <c:axId val="128017536"/>
      </c:scatterChart>
      <c:valAx>
        <c:axId val="128003072"/>
        <c:scaling>
          <c:orientation val="minMax"/>
          <c:max val="180"/>
          <c:min val="-20"/>
        </c:scaling>
        <c:axPos val="b"/>
        <c:title>
          <c:tx>
            <c:rich>
              <a:bodyPr/>
              <a:lstStyle/>
              <a:p>
                <a:pPr>
                  <a:defRPr sz="1800"/>
                </a:pPr>
                <a:r>
                  <a:rPr lang="en-US" sz="1800" b="0" dirty="0">
                    <a:latin typeface="Helvetica" pitchFamily="34" charset="0"/>
                    <a:cs typeface="Helvetica" pitchFamily="34" charset="0"/>
                  </a:rPr>
                  <a:t>Time (minutes)</a:t>
                </a:r>
              </a:p>
            </c:rich>
          </c:tx>
          <c:layout>
            <c:manualLayout>
              <c:xMode val="edge"/>
              <c:yMode val="edge"/>
              <c:x val="0.43541184979396502"/>
              <c:y val="0.92435511852639884"/>
            </c:manualLayout>
          </c:layout>
        </c:title>
        <c:numFmt formatCode="General" sourceLinked="1"/>
        <c:tickLblPos val="nextTo"/>
        <c:txPr>
          <a:bodyPr/>
          <a:lstStyle/>
          <a:p>
            <a:pPr>
              <a:defRPr sz="1400"/>
            </a:pPr>
            <a:endParaRPr lang="en-US"/>
          </a:p>
        </c:txPr>
        <c:crossAx val="128017536"/>
        <c:crosses val="autoZero"/>
        <c:crossBetween val="midCat"/>
        <c:majorUnit val="10"/>
      </c:valAx>
      <c:valAx>
        <c:axId val="128017536"/>
        <c:scaling>
          <c:orientation val="minMax"/>
          <c:max val="600"/>
        </c:scaling>
        <c:axPos val="l"/>
        <c:title>
          <c:tx>
            <c:rich>
              <a:bodyPr rot="-5400000" vert="horz"/>
              <a:lstStyle/>
              <a:p>
                <a:pPr>
                  <a:defRPr sz="1800"/>
                </a:pPr>
                <a:r>
                  <a:rPr lang="en-US" sz="1800" b="0" i="0" u="none" strike="noStrike" baseline="0" dirty="0">
                    <a:latin typeface="Helvetica" pitchFamily="34" charset="0"/>
                    <a:cs typeface="Helvetica" pitchFamily="34" charset="0"/>
                  </a:rPr>
                  <a:t>Glucose (mg/</a:t>
                </a:r>
                <a:r>
                  <a:rPr lang="en-US" sz="1800" b="0" i="0" u="none" strike="noStrike" baseline="0" dirty="0" err="1">
                    <a:latin typeface="Helvetica" pitchFamily="34" charset="0"/>
                    <a:cs typeface="Helvetica" pitchFamily="34" charset="0"/>
                  </a:rPr>
                  <a:t>dL</a:t>
                </a:r>
                <a:r>
                  <a:rPr lang="en-US" sz="1800" b="0" i="0" u="none" strike="noStrike" baseline="0" dirty="0">
                    <a:latin typeface="Helvetica" pitchFamily="34" charset="0"/>
                    <a:cs typeface="Helvetica" pitchFamily="34" charset="0"/>
                  </a:rPr>
                  <a:t>)</a:t>
                </a:r>
                <a:r>
                  <a:rPr lang="en-US" sz="1800" b="1" i="0" u="none" strike="noStrike" baseline="0" dirty="0">
                    <a:latin typeface="Helvetica" pitchFamily="34" charset="0"/>
                    <a:cs typeface="Helvetica" pitchFamily="34" charset="0"/>
                  </a:rPr>
                  <a:t> </a:t>
                </a:r>
                <a:endParaRPr lang="en-US" sz="1800" dirty="0">
                  <a:latin typeface="Helvetica" pitchFamily="34" charset="0"/>
                  <a:cs typeface="Helvetica" pitchFamily="34" charset="0"/>
                </a:endParaRPr>
              </a:p>
            </c:rich>
          </c:tx>
          <c:layout>
            <c:manualLayout>
              <c:xMode val="edge"/>
              <c:yMode val="edge"/>
              <c:x val="8.5063432226955976E-3"/>
              <c:y val="0.15357053123736941"/>
            </c:manualLayout>
          </c:layout>
        </c:title>
        <c:numFmt formatCode="General" sourceLinked="1"/>
        <c:tickLblPos val="nextTo"/>
        <c:txPr>
          <a:bodyPr/>
          <a:lstStyle/>
          <a:p>
            <a:pPr>
              <a:defRPr sz="1400"/>
            </a:pPr>
            <a:endParaRPr lang="en-US"/>
          </a:p>
        </c:txPr>
        <c:crossAx val="128003072"/>
        <c:crossesAt val="-20"/>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1176510490998071"/>
          <c:y val="6.8066083841996028E-2"/>
          <c:w val="0.76613395574411702"/>
          <c:h val="0.75055840740159541"/>
        </c:manualLayout>
      </c:layout>
      <c:lineChart>
        <c:grouping val="standard"/>
        <c:ser>
          <c:idx val="0"/>
          <c:order val="0"/>
          <c:tx>
            <c:strRef>
              <c:f>Sheet1!$C$3</c:f>
              <c:strCache>
                <c:ptCount val="1"/>
                <c:pt idx="0">
                  <c:v>Fasting SMBG (mg/dl)</c:v>
                </c:pt>
              </c:strCache>
            </c:strRef>
          </c:tx>
          <c:spPr>
            <a:ln>
              <a:solidFill>
                <a:srgbClr val="FF0000"/>
              </a:solidFill>
            </a:ln>
          </c:spPr>
          <c:marker>
            <c:symbol val="circle"/>
            <c:size val="12"/>
            <c:spPr>
              <a:solidFill>
                <a:srgbClr val="FF0000"/>
              </a:solidFill>
              <a:ln>
                <a:noFill/>
              </a:ln>
            </c:spPr>
          </c:marker>
          <c:errBars>
            <c:errDir val="y"/>
            <c:errBarType val="both"/>
            <c:errValType val="cust"/>
            <c:noEndCap val="1"/>
            <c:plus>
              <c:numRef>
                <c:f>Sheet1!$D$4:$D$10</c:f>
                <c:numCache>
                  <c:formatCode>General</c:formatCode>
                  <c:ptCount val="7"/>
                  <c:pt idx="0">
                    <c:v>14.414414414414416</c:v>
                  </c:pt>
                  <c:pt idx="1">
                    <c:v>15.3</c:v>
                  </c:pt>
                  <c:pt idx="2">
                    <c:v>9.9</c:v>
                  </c:pt>
                  <c:pt idx="3">
                    <c:v>8.4</c:v>
                  </c:pt>
                  <c:pt idx="4">
                    <c:v>8.9</c:v>
                  </c:pt>
                  <c:pt idx="5">
                    <c:v>8.2000000000000011</c:v>
                  </c:pt>
                  <c:pt idx="6">
                    <c:v>11.6</c:v>
                  </c:pt>
                </c:numCache>
              </c:numRef>
            </c:plus>
            <c:minus>
              <c:numRef>
                <c:f>Sheet1!$D$4:$D$10</c:f>
                <c:numCache>
                  <c:formatCode>General</c:formatCode>
                  <c:ptCount val="7"/>
                  <c:pt idx="0">
                    <c:v>14.414414414414416</c:v>
                  </c:pt>
                  <c:pt idx="1">
                    <c:v>15.3</c:v>
                  </c:pt>
                  <c:pt idx="2">
                    <c:v>9.9</c:v>
                  </c:pt>
                  <c:pt idx="3">
                    <c:v>8.4</c:v>
                  </c:pt>
                  <c:pt idx="4">
                    <c:v>8.9</c:v>
                  </c:pt>
                  <c:pt idx="5">
                    <c:v>8.2000000000000011</c:v>
                  </c:pt>
                  <c:pt idx="6">
                    <c:v>11.6</c:v>
                  </c:pt>
                </c:numCache>
              </c:numRef>
            </c:minus>
            <c:spPr>
              <a:ln w="25400">
                <a:solidFill>
                  <a:srgbClr val="FF0000"/>
                </a:solidFill>
              </a:ln>
            </c:spPr>
          </c:errBars>
          <c:cat>
            <c:strRef>
              <c:f>Sheet1!$A$4:$A$10</c:f>
              <c:strCache>
                <c:ptCount val="7"/>
                <c:pt idx="0">
                  <c:v>BAS</c:v>
                </c:pt>
                <c:pt idx="1">
                  <c:v>1-2</c:v>
                </c:pt>
                <c:pt idx="2">
                  <c:v>3-4</c:v>
                </c:pt>
                <c:pt idx="3">
                  <c:v> 5-6</c:v>
                </c:pt>
                <c:pt idx="4">
                  <c:v>7-8</c:v>
                </c:pt>
                <c:pt idx="5">
                  <c:v>9-10</c:v>
                </c:pt>
                <c:pt idx="6">
                  <c:v>11-12</c:v>
                </c:pt>
              </c:strCache>
            </c:strRef>
          </c:cat>
          <c:val>
            <c:numRef>
              <c:f>Sheet1!$C$4:$C$10</c:f>
              <c:numCache>
                <c:formatCode>General</c:formatCode>
                <c:ptCount val="7"/>
                <c:pt idx="0">
                  <c:v>107.45</c:v>
                </c:pt>
                <c:pt idx="1">
                  <c:v>98.5</c:v>
                </c:pt>
                <c:pt idx="2">
                  <c:v>96.5</c:v>
                </c:pt>
                <c:pt idx="3">
                  <c:v>93</c:v>
                </c:pt>
                <c:pt idx="4">
                  <c:v>92</c:v>
                </c:pt>
                <c:pt idx="5">
                  <c:v>92.2</c:v>
                </c:pt>
                <c:pt idx="6">
                  <c:v>93</c:v>
                </c:pt>
              </c:numCache>
            </c:numRef>
          </c:val>
          <c:extLst xmlns:c16r2="http://schemas.microsoft.com/office/drawing/2015/06/chart">
            <c:ext xmlns:c16="http://schemas.microsoft.com/office/drawing/2014/chart" uri="{C3380CC4-5D6E-409C-BE32-E72D297353CC}">
              <c16:uniqueId val="{00000000-A9EC-4EB1-BCF4-3088A2A17A95}"/>
            </c:ext>
          </c:extLst>
        </c:ser>
        <c:dLbls/>
        <c:marker val="1"/>
        <c:axId val="130350464"/>
        <c:axId val="133833856"/>
      </c:lineChart>
      <c:catAx>
        <c:axId val="130350464"/>
        <c:scaling>
          <c:orientation val="minMax"/>
        </c:scaling>
        <c:axPos val="b"/>
        <c:numFmt formatCode="General" sourceLinked="0"/>
        <c:tickLblPos val="nextTo"/>
        <c:txPr>
          <a:bodyPr/>
          <a:lstStyle/>
          <a:p>
            <a:pPr>
              <a:defRPr sz="1200" b="1"/>
            </a:pPr>
            <a:endParaRPr lang="en-US"/>
          </a:p>
        </c:txPr>
        <c:crossAx val="133833856"/>
        <c:crosses val="autoZero"/>
        <c:auto val="1"/>
        <c:lblAlgn val="ctr"/>
        <c:lblOffset val="0"/>
      </c:catAx>
      <c:valAx>
        <c:axId val="133833856"/>
        <c:scaling>
          <c:orientation val="minMax"/>
          <c:max val="125"/>
          <c:min val="80"/>
        </c:scaling>
        <c:axPos val="l"/>
        <c:title>
          <c:tx>
            <c:rich>
              <a:bodyPr rot="-5400000" vert="horz"/>
              <a:lstStyle/>
              <a:p>
                <a:pPr>
                  <a:defRPr sz="1200"/>
                </a:pPr>
                <a:r>
                  <a:rPr lang="en-US" sz="1200" dirty="0"/>
                  <a:t>Fasting SMBG (mg/dL)</a:t>
                </a:r>
              </a:p>
            </c:rich>
          </c:tx>
          <c:layout>
            <c:manualLayout>
              <c:xMode val="edge"/>
              <c:yMode val="edge"/>
              <c:x val="0"/>
              <c:y val="0.13306804709685124"/>
            </c:manualLayout>
          </c:layout>
        </c:title>
        <c:numFmt formatCode="General" sourceLinked="1"/>
        <c:tickLblPos val="nextTo"/>
        <c:txPr>
          <a:bodyPr/>
          <a:lstStyle/>
          <a:p>
            <a:pPr>
              <a:defRPr sz="1100" b="1" i="0"/>
            </a:pPr>
            <a:endParaRPr lang="en-US"/>
          </a:p>
        </c:txPr>
        <c:crossAx val="130350464"/>
        <c:crosses val="autoZero"/>
        <c:crossBetween val="between"/>
        <c:majorUnit val="10"/>
      </c:valAx>
    </c:plotArea>
    <c:plotVisOnly val="1"/>
    <c:dispBlanksAs val="gap"/>
  </c:chart>
  <c:txPr>
    <a:bodyPr/>
    <a:lstStyle/>
    <a:p>
      <a:pPr>
        <a:defRPr>
          <a:ln>
            <a:noFill/>
          </a:l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7956089815041851"/>
          <c:y val="8.9603680577285724E-2"/>
          <c:w val="0.80452417486665917"/>
          <c:h val="0.71995967257610827"/>
        </c:manualLayout>
      </c:layout>
      <c:lineChart>
        <c:grouping val="standard"/>
        <c:ser>
          <c:idx val="0"/>
          <c:order val="0"/>
          <c:tx>
            <c:strRef>
              <c:f>Sheet1!$B$3</c:f>
              <c:strCache>
                <c:ptCount val="1"/>
                <c:pt idx="0">
                  <c:v>% with fasting SMBG  4.44-5.0 mmol/L</c:v>
                </c:pt>
              </c:strCache>
            </c:strRef>
          </c:tx>
          <c:spPr>
            <a:ln>
              <a:solidFill>
                <a:srgbClr val="0070C0"/>
              </a:solidFill>
            </a:ln>
          </c:spPr>
          <c:marker>
            <c:symbol val="circle"/>
            <c:size val="12"/>
            <c:spPr>
              <a:solidFill>
                <a:srgbClr val="0070C0"/>
              </a:solidFill>
              <a:ln>
                <a:noFill/>
              </a:ln>
            </c:spPr>
          </c:marker>
          <c:cat>
            <c:strRef>
              <c:f>Sheet1!$A$4:$A$10</c:f>
              <c:strCache>
                <c:ptCount val="7"/>
                <c:pt idx="0">
                  <c:v>BAS</c:v>
                </c:pt>
                <c:pt idx="1">
                  <c:v>1-2</c:v>
                </c:pt>
                <c:pt idx="2">
                  <c:v>3-4</c:v>
                </c:pt>
                <c:pt idx="3">
                  <c:v> 5-6</c:v>
                </c:pt>
                <c:pt idx="4">
                  <c:v>7-8</c:v>
                </c:pt>
                <c:pt idx="5">
                  <c:v>9-10</c:v>
                </c:pt>
                <c:pt idx="6">
                  <c:v>11-12</c:v>
                </c:pt>
              </c:strCache>
            </c:strRef>
          </c:cat>
          <c:val>
            <c:numRef>
              <c:f>Sheet1!$B$4:$B$10</c:f>
              <c:numCache>
                <c:formatCode>General</c:formatCode>
                <c:ptCount val="7"/>
                <c:pt idx="1">
                  <c:v>35</c:v>
                </c:pt>
                <c:pt idx="2">
                  <c:v>30</c:v>
                </c:pt>
                <c:pt idx="3">
                  <c:v>46</c:v>
                </c:pt>
                <c:pt idx="4">
                  <c:v>46</c:v>
                </c:pt>
                <c:pt idx="5">
                  <c:v>47</c:v>
                </c:pt>
                <c:pt idx="6">
                  <c:v>50</c:v>
                </c:pt>
              </c:numCache>
            </c:numRef>
          </c:val>
          <c:extLst xmlns:c16r2="http://schemas.microsoft.com/office/drawing/2015/06/chart">
            <c:ext xmlns:c16="http://schemas.microsoft.com/office/drawing/2014/chart" uri="{C3380CC4-5D6E-409C-BE32-E72D297353CC}">
              <c16:uniqueId val="{00000000-9FBB-4AFD-B766-444FD8600BFF}"/>
            </c:ext>
          </c:extLst>
        </c:ser>
        <c:dLbls/>
        <c:marker val="1"/>
        <c:axId val="133934080"/>
        <c:axId val="133939968"/>
      </c:lineChart>
      <c:catAx>
        <c:axId val="133934080"/>
        <c:scaling>
          <c:orientation val="minMax"/>
        </c:scaling>
        <c:axPos val="b"/>
        <c:numFmt formatCode="General" sourceLinked="0"/>
        <c:tickLblPos val="nextTo"/>
        <c:txPr>
          <a:bodyPr/>
          <a:lstStyle/>
          <a:p>
            <a:pPr>
              <a:defRPr sz="1200" b="1"/>
            </a:pPr>
            <a:endParaRPr lang="en-US"/>
          </a:p>
        </c:txPr>
        <c:crossAx val="133939968"/>
        <c:crosses val="autoZero"/>
        <c:auto val="1"/>
        <c:lblAlgn val="ctr"/>
        <c:lblOffset val="0"/>
      </c:catAx>
      <c:valAx>
        <c:axId val="133939968"/>
        <c:scaling>
          <c:orientation val="minMax"/>
          <c:min val="20"/>
        </c:scaling>
        <c:axPos val="l"/>
        <c:title>
          <c:tx>
            <c:rich>
              <a:bodyPr/>
              <a:lstStyle/>
              <a:p>
                <a:pPr>
                  <a:defRPr sz="1200"/>
                </a:pPr>
                <a:r>
                  <a:rPr lang="en-US" sz="1200" b="1" i="0" baseline="0" dirty="0"/>
                  <a:t>Fasting SMBG at goal (%)</a:t>
                </a:r>
                <a:endParaRPr lang="en-US" sz="1200" dirty="0"/>
              </a:p>
            </c:rich>
          </c:tx>
          <c:layout>
            <c:manualLayout>
              <c:xMode val="edge"/>
              <c:yMode val="edge"/>
              <c:x val="2.5980196184086259E-4"/>
              <c:y val="9.4414662161215648E-2"/>
            </c:manualLayout>
          </c:layout>
        </c:title>
        <c:numFmt formatCode="General" sourceLinked="1"/>
        <c:tickLblPos val="nextTo"/>
        <c:txPr>
          <a:bodyPr/>
          <a:lstStyle/>
          <a:p>
            <a:pPr>
              <a:defRPr sz="1100" b="1"/>
            </a:pPr>
            <a:endParaRPr lang="en-US"/>
          </a:p>
        </c:txPr>
        <c:crossAx val="133934080"/>
        <c:crosses val="autoZero"/>
        <c:crossBetween val="between"/>
        <c:majorUnit val="1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9745294324230275"/>
          <c:y val="9.8854628762559446E-2"/>
          <c:w val="0.75080637427832764"/>
          <c:h val="0.71753207589690726"/>
        </c:manualLayout>
      </c:layout>
      <c:lineChart>
        <c:grouping val="standard"/>
        <c:ser>
          <c:idx val="0"/>
          <c:order val="0"/>
          <c:tx>
            <c:strRef>
              <c:f>Sheet1!$G$3</c:f>
              <c:strCache>
                <c:ptCount val="1"/>
                <c:pt idx="0">
                  <c:v>Glargine units/kg/day x100) Mean</c:v>
                </c:pt>
              </c:strCache>
            </c:strRef>
          </c:tx>
          <c:spPr>
            <a:ln>
              <a:solidFill>
                <a:srgbClr val="00B050"/>
              </a:solidFill>
            </a:ln>
          </c:spPr>
          <c:marker>
            <c:symbol val="circle"/>
            <c:size val="12"/>
            <c:spPr>
              <a:solidFill>
                <a:srgbClr val="00B050"/>
              </a:solidFill>
              <a:ln>
                <a:solidFill>
                  <a:srgbClr val="00B050"/>
                </a:solidFill>
              </a:ln>
            </c:spPr>
          </c:marker>
          <c:errBars>
            <c:errDir val="y"/>
            <c:errBarType val="both"/>
            <c:errValType val="cust"/>
            <c:noEndCap val="1"/>
            <c:plus>
              <c:numRef>
                <c:f>Sheet1!$H$4:$H$10</c:f>
                <c:numCache>
                  <c:formatCode>General</c:formatCode>
                  <c:ptCount val="7"/>
                  <c:pt idx="1">
                    <c:v>0.2</c:v>
                  </c:pt>
                  <c:pt idx="2">
                    <c:v>0.2</c:v>
                  </c:pt>
                  <c:pt idx="3">
                    <c:v>0.30000000000000032</c:v>
                  </c:pt>
                  <c:pt idx="4">
                    <c:v>0.30000000000000032</c:v>
                  </c:pt>
                  <c:pt idx="5">
                    <c:v>0.30000000000000032</c:v>
                  </c:pt>
                  <c:pt idx="6">
                    <c:v>0.4</c:v>
                  </c:pt>
                </c:numCache>
              </c:numRef>
            </c:plus>
            <c:minus>
              <c:numRef>
                <c:f>Sheet1!$H$4:$H$10</c:f>
                <c:numCache>
                  <c:formatCode>General</c:formatCode>
                  <c:ptCount val="7"/>
                  <c:pt idx="1">
                    <c:v>0.2</c:v>
                  </c:pt>
                  <c:pt idx="2">
                    <c:v>0.2</c:v>
                  </c:pt>
                  <c:pt idx="3">
                    <c:v>0.30000000000000032</c:v>
                  </c:pt>
                  <c:pt idx="4">
                    <c:v>0.30000000000000032</c:v>
                  </c:pt>
                  <c:pt idx="5">
                    <c:v>0.30000000000000032</c:v>
                  </c:pt>
                  <c:pt idx="6">
                    <c:v>0.4</c:v>
                  </c:pt>
                </c:numCache>
              </c:numRef>
            </c:minus>
            <c:spPr>
              <a:ln w="25400">
                <a:solidFill>
                  <a:srgbClr val="00B050"/>
                </a:solidFill>
              </a:ln>
            </c:spPr>
          </c:errBars>
          <c:cat>
            <c:strRef>
              <c:f>Sheet1!$A$4:$A$10</c:f>
              <c:strCache>
                <c:ptCount val="7"/>
                <c:pt idx="0">
                  <c:v>BAS</c:v>
                </c:pt>
                <c:pt idx="1">
                  <c:v>1-2</c:v>
                </c:pt>
                <c:pt idx="2">
                  <c:v>3-4</c:v>
                </c:pt>
                <c:pt idx="3">
                  <c:v> 5-6</c:v>
                </c:pt>
                <c:pt idx="4">
                  <c:v>7-8</c:v>
                </c:pt>
                <c:pt idx="5">
                  <c:v>9-10</c:v>
                </c:pt>
                <c:pt idx="6">
                  <c:v>11-12</c:v>
                </c:pt>
              </c:strCache>
            </c:strRef>
          </c:cat>
          <c:val>
            <c:numRef>
              <c:f>Sheet1!$G$4:$G$10</c:f>
              <c:numCache>
                <c:formatCode>General</c:formatCode>
                <c:ptCount val="7"/>
                <c:pt idx="1">
                  <c:v>0.42000000000000032</c:v>
                </c:pt>
                <c:pt idx="2">
                  <c:v>0.52</c:v>
                </c:pt>
                <c:pt idx="3">
                  <c:v>0.58000000000000007</c:v>
                </c:pt>
                <c:pt idx="4">
                  <c:v>0.63000000000000689</c:v>
                </c:pt>
                <c:pt idx="5">
                  <c:v>0.67000000000000803</c:v>
                </c:pt>
                <c:pt idx="6">
                  <c:v>0.71000000000000063</c:v>
                </c:pt>
              </c:numCache>
            </c:numRef>
          </c:val>
          <c:extLst xmlns:c16r2="http://schemas.microsoft.com/office/drawing/2015/06/chart">
            <c:ext xmlns:c16="http://schemas.microsoft.com/office/drawing/2014/chart" uri="{C3380CC4-5D6E-409C-BE32-E72D297353CC}">
              <c16:uniqueId val="{00000000-457E-4FA4-A497-A4DE199B7ADB}"/>
            </c:ext>
          </c:extLst>
        </c:ser>
        <c:dLbls/>
        <c:marker val="1"/>
        <c:axId val="134179456"/>
        <c:axId val="134316416"/>
      </c:lineChart>
      <c:catAx>
        <c:axId val="134179456"/>
        <c:scaling>
          <c:orientation val="minMax"/>
        </c:scaling>
        <c:axPos val="b"/>
        <c:numFmt formatCode="General" sourceLinked="0"/>
        <c:tickLblPos val="nextTo"/>
        <c:txPr>
          <a:bodyPr/>
          <a:lstStyle/>
          <a:p>
            <a:pPr>
              <a:defRPr sz="1200" b="1"/>
            </a:pPr>
            <a:endParaRPr lang="en-US"/>
          </a:p>
        </c:txPr>
        <c:crossAx val="134316416"/>
        <c:crosses val="autoZero"/>
        <c:auto val="1"/>
        <c:lblAlgn val="ctr"/>
        <c:lblOffset val="0"/>
      </c:catAx>
      <c:valAx>
        <c:axId val="134316416"/>
        <c:scaling>
          <c:orientation val="minMax"/>
        </c:scaling>
        <c:axPos val="l"/>
        <c:title>
          <c:tx>
            <c:rich>
              <a:bodyPr rot="-5400000" vert="horz"/>
              <a:lstStyle/>
              <a:p>
                <a:pPr>
                  <a:defRPr sz="1200"/>
                </a:pPr>
                <a:r>
                  <a:rPr lang="en-US" sz="1200" b="1" i="0" baseline="0" dirty="0"/>
                  <a:t>Glargine (units/kg/day) </a:t>
                </a:r>
                <a:endParaRPr lang="en-US" sz="1200" dirty="0"/>
              </a:p>
            </c:rich>
          </c:tx>
          <c:layout>
            <c:manualLayout>
              <c:xMode val="edge"/>
              <c:yMode val="edge"/>
              <c:x val="1.6590093110670505E-3"/>
              <c:y val="0.15015442438604804"/>
            </c:manualLayout>
          </c:layout>
        </c:title>
        <c:numFmt formatCode="General" sourceLinked="1"/>
        <c:tickLblPos val="nextTo"/>
        <c:txPr>
          <a:bodyPr/>
          <a:lstStyle/>
          <a:p>
            <a:pPr>
              <a:defRPr sz="1100" b="1"/>
            </a:pPr>
            <a:endParaRPr lang="en-US"/>
          </a:p>
        </c:txPr>
        <c:crossAx val="13417945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967276878544068"/>
          <c:y val="3.4961383423821282E-2"/>
          <c:w val="0.83160543308659562"/>
          <c:h val="0.7841001768138246"/>
        </c:manualLayout>
      </c:layout>
      <c:scatterChart>
        <c:scatterStyle val="lineMarker"/>
        <c:ser>
          <c:idx val="0"/>
          <c:order val="0"/>
          <c:tx>
            <c:strRef>
              <c:f>Sheet1!$B$1</c:f>
              <c:strCache>
                <c:ptCount val="1"/>
                <c:pt idx="0">
                  <c:v>Glucose (mg/dl)</c:v>
                </c:pt>
              </c:strCache>
            </c:strRef>
          </c:tx>
          <c:spPr>
            <a:ln>
              <a:solidFill>
                <a:schemeClr val="tx1"/>
              </a:solidFill>
            </a:ln>
          </c:spPr>
          <c:marker>
            <c:spPr>
              <a:solidFill>
                <a:schemeClr val="tx1"/>
              </a:solidFill>
              <a:ln>
                <a:solidFill>
                  <a:schemeClr val="tx1"/>
                </a:solidFill>
              </a:ln>
            </c:spPr>
          </c:marker>
          <c:xVal>
            <c:numRef>
              <c:f>Sheet1!$A$2:$A$21</c:f>
              <c:numCache>
                <c:formatCode>General</c:formatCode>
                <c:ptCount val="20"/>
                <c:pt idx="0">
                  <c:v>-10</c:v>
                </c:pt>
                <c:pt idx="1">
                  <c:v>-5</c:v>
                </c:pt>
                <c:pt idx="2">
                  <c:v>0</c:v>
                </c:pt>
                <c:pt idx="3">
                  <c:v>2</c:v>
                </c:pt>
                <c:pt idx="4">
                  <c:v>4</c:v>
                </c:pt>
                <c:pt idx="5">
                  <c:v>6</c:v>
                </c:pt>
                <c:pt idx="6">
                  <c:v>8</c:v>
                </c:pt>
                <c:pt idx="7">
                  <c:v>10</c:v>
                </c:pt>
                <c:pt idx="8">
                  <c:v>30</c:v>
                </c:pt>
                <c:pt idx="9">
                  <c:v>60</c:v>
                </c:pt>
                <c:pt idx="10">
                  <c:v>90</c:v>
                </c:pt>
                <c:pt idx="11">
                  <c:v>100</c:v>
                </c:pt>
                <c:pt idx="12">
                  <c:v>110</c:v>
                </c:pt>
                <c:pt idx="13">
                  <c:v>120</c:v>
                </c:pt>
                <c:pt idx="14">
                  <c:v>155</c:v>
                </c:pt>
                <c:pt idx="15">
                  <c:v>159</c:v>
                </c:pt>
                <c:pt idx="16">
                  <c:v>162</c:v>
                </c:pt>
                <c:pt idx="17">
                  <c:v>163</c:v>
                </c:pt>
                <c:pt idx="18">
                  <c:v>164</c:v>
                </c:pt>
                <c:pt idx="19">
                  <c:v>165</c:v>
                </c:pt>
              </c:numCache>
            </c:numRef>
          </c:xVal>
          <c:yVal>
            <c:numRef>
              <c:f>Sheet1!$B$2:$B$21</c:f>
              <c:numCache>
                <c:formatCode>General</c:formatCode>
                <c:ptCount val="20"/>
                <c:pt idx="0">
                  <c:v>110</c:v>
                </c:pt>
                <c:pt idx="1">
                  <c:v>110</c:v>
                </c:pt>
                <c:pt idx="2">
                  <c:v>110</c:v>
                </c:pt>
                <c:pt idx="3">
                  <c:v>210</c:v>
                </c:pt>
                <c:pt idx="4">
                  <c:v>200</c:v>
                </c:pt>
                <c:pt idx="5">
                  <c:v>200</c:v>
                </c:pt>
                <c:pt idx="6">
                  <c:v>200</c:v>
                </c:pt>
                <c:pt idx="7">
                  <c:v>200</c:v>
                </c:pt>
                <c:pt idx="8">
                  <c:v>210</c:v>
                </c:pt>
                <c:pt idx="9">
                  <c:v>225</c:v>
                </c:pt>
                <c:pt idx="10">
                  <c:v>200</c:v>
                </c:pt>
                <c:pt idx="11">
                  <c:v>200</c:v>
                </c:pt>
                <c:pt idx="12">
                  <c:v>200</c:v>
                </c:pt>
                <c:pt idx="13">
                  <c:v>200</c:v>
                </c:pt>
                <c:pt idx="14">
                  <c:v>600</c:v>
                </c:pt>
                <c:pt idx="15">
                  <c:v>580</c:v>
                </c:pt>
                <c:pt idx="16">
                  <c:v>575</c:v>
                </c:pt>
                <c:pt idx="17">
                  <c:v>575</c:v>
                </c:pt>
                <c:pt idx="18">
                  <c:v>575</c:v>
                </c:pt>
                <c:pt idx="19">
                  <c:v>575</c:v>
                </c:pt>
              </c:numCache>
            </c:numRef>
          </c:yVal>
          <c:extLst xmlns:c16r2="http://schemas.microsoft.com/office/drawing/2015/06/chart">
            <c:ext xmlns:c16="http://schemas.microsoft.com/office/drawing/2014/chart" uri="{C3380CC4-5D6E-409C-BE32-E72D297353CC}">
              <c16:uniqueId val="{00000000-FC5A-4718-81AC-098A62026DDC}"/>
            </c:ext>
          </c:extLst>
        </c:ser>
        <c:dLbls/>
        <c:axId val="139196672"/>
        <c:axId val="139284864"/>
      </c:scatterChart>
      <c:valAx>
        <c:axId val="139196672"/>
        <c:scaling>
          <c:orientation val="minMax"/>
          <c:max val="180"/>
          <c:min val="-20"/>
        </c:scaling>
        <c:axPos val="b"/>
        <c:title>
          <c:tx>
            <c:rich>
              <a:bodyPr/>
              <a:lstStyle/>
              <a:p>
                <a:pPr>
                  <a:defRPr sz="1800"/>
                </a:pPr>
                <a:r>
                  <a:rPr lang="en-US" sz="1800" b="0" dirty="0">
                    <a:latin typeface="Helvetica" pitchFamily="34" charset="0"/>
                    <a:cs typeface="Helvetica" pitchFamily="34" charset="0"/>
                  </a:rPr>
                  <a:t>Time (minutes)</a:t>
                </a:r>
              </a:p>
            </c:rich>
          </c:tx>
          <c:layout>
            <c:manualLayout>
              <c:xMode val="edge"/>
              <c:yMode val="edge"/>
              <c:x val="0.43541184979396547"/>
              <c:y val="0.92435511852639884"/>
            </c:manualLayout>
          </c:layout>
        </c:title>
        <c:numFmt formatCode="General" sourceLinked="1"/>
        <c:tickLblPos val="nextTo"/>
        <c:txPr>
          <a:bodyPr/>
          <a:lstStyle/>
          <a:p>
            <a:pPr>
              <a:defRPr sz="1400"/>
            </a:pPr>
            <a:endParaRPr lang="en-US"/>
          </a:p>
        </c:txPr>
        <c:crossAx val="139284864"/>
        <c:crosses val="autoZero"/>
        <c:crossBetween val="midCat"/>
        <c:majorUnit val="10"/>
      </c:valAx>
      <c:valAx>
        <c:axId val="139284864"/>
        <c:scaling>
          <c:orientation val="minMax"/>
          <c:max val="600"/>
        </c:scaling>
        <c:axPos val="l"/>
        <c:title>
          <c:tx>
            <c:rich>
              <a:bodyPr rot="-5400000" vert="horz"/>
              <a:lstStyle/>
              <a:p>
                <a:pPr>
                  <a:defRPr sz="1800"/>
                </a:pPr>
                <a:r>
                  <a:rPr lang="en-US" sz="1800" b="0" i="0" u="none" strike="noStrike" baseline="0" dirty="0">
                    <a:latin typeface="Helvetica" pitchFamily="34" charset="0"/>
                    <a:cs typeface="Helvetica" pitchFamily="34" charset="0"/>
                  </a:rPr>
                  <a:t>Glucose (mg/</a:t>
                </a:r>
                <a:r>
                  <a:rPr lang="en-US" sz="1800" b="0" i="0" u="none" strike="noStrike" baseline="0" dirty="0" err="1">
                    <a:latin typeface="Helvetica" pitchFamily="34" charset="0"/>
                    <a:cs typeface="Helvetica" pitchFamily="34" charset="0"/>
                  </a:rPr>
                  <a:t>dL</a:t>
                </a:r>
                <a:r>
                  <a:rPr lang="en-US" sz="1800" b="0" i="0" u="none" strike="noStrike" baseline="0" dirty="0">
                    <a:latin typeface="Helvetica" pitchFamily="34" charset="0"/>
                    <a:cs typeface="Helvetica" pitchFamily="34" charset="0"/>
                  </a:rPr>
                  <a:t>)</a:t>
                </a:r>
                <a:r>
                  <a:rPr lang="en-US" sz="1800" b="1" i="0" u="none" strike="noStrike" baseline="0" dirty="0">
                    <a:latin typeface="Helvetica" pitchFamily="34" charset="0"/>
                    <a:cs typeface="Helvetica" pitchFamily="34" charset="0"/>
                  </a:rPr>
                  <a:t> </a:t>
                </a:r>
                <a:endParaRPr lang="en-US" sz="1800" dirty="0">
                  <a:latin typeface="Helvetica" pitchFamily="34" charset="0"/>
                  <a:cs typeface="Helvetica" pitchFamily="34" charset="0"/>
                </a:endParaRPr>
              </a:p>
            </c:rich>
          </c:tx>
          <c:layout>
            <c:manualLayout>
              <c:xMode val="edge"/>
              <c:yMode val="edge"/>
              <c:x val="1.1711807555027041E-2"/>
              <c:y val="0.1694260339239092"/>
            </c:manualLayout>
          </c:layout>
        </c:title>
        <c:numFmt formatCode="General" sourceLinked="1"/>
        <c:tickLblPos val="nextTo"/>
        <c:txPr>
          <a:bodyPr/>
          <a:lstStyle/>
          <a:p>
            <a:pPr>
              <a:defRPr sz="1400"/>
            </a:pPr>
            <a:endParaRPr lang="en-US"/>
          </a:p>
        </c:txPr>
        <c:crossAx val="139196672"/>
        <c:crossesAt val="-20"/>
        <c:crossBetween val="midCat"/>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smoothMarker"/>
        <c:ser>
          <c:idx val="0"/>
          <c:order val="0"/>
          <c:tx>
            <c:strRef>
              <c:f>Sheet1!$B$1</c:f>
              <c:strCache>
                <c:ptCount val="1"/>
                <c:pt idx="0">
                  <c:v>Series 1</c:v>
                </c:pt>
              </c:strCache>
            </c:strRef>
          </c:tx>
          <c:spPr>
            <a:ln w="44450">
              <a:solidFill>
                <a:srgbClr val="7030A0"/>
              </a:solidFill>
            </a:ln>
          </c:spPr>
          <c:marker>
            <c:symbol val="none"/>
          </c:marker>
          <c:xVal>
            <c:numRef>
              <c:f>Sheet1!$A$2:$A$100</c:f>
              <c:numCache>
                <c:formatCode>General</c:formatCode>
                <c:ptCount val="99"/>
                <c:pt idx="0">
                  <c:v>0.1</c:v>
                </c:pt>
                <c:pt idx="1">
                  <c:v>0.11</c:v>
                </c:pt>
                <c:pt idx="2">
                  <c:v>0.12000000000000002</c:v>
                </c:pt>
                <c:pt idx="3">
                  <c:v>0.13</c:v>
                </c:pt>
                <c:pt idx="4">
                  <c:v>0.14000000000000001</c:v>
                </c:pt>
                <c:pt idx="5">
                  <c:v>0.15000000000000024</c:v>
                </c:pt>
                <c:pt idx="6">
                  <c:v>0.16000000000000003</c:v>
                </c:pt>
                <c:pt idx="7">
                  <c:v>0.17000000000000004</c:v>
                </c:pt>
                <c:pt idx="8">
                  <c:v>0.18000000000000024</c:v>
                </c:pt>
                <c:pt idx="9">
                  <c:v>0.19000000000000006</c:v>
                </c:pt>
                <c:pt idx="10">
                  <c:v>0.20000000000000009</c:v>
                </c:pt>
                <c:pt idx="11">
                  <c:v>0.21000000000000021</c:v>
                </c:pt>
                <c:pt idx="12">
                  <c:v>0.22000000000000008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0.31000000000000238</c:v>
                </c:pt>
                <c:pt idx="22">
                  <c:v>0.32000000000000334</c:v>
                </c:pt>
                <c:pt idx="23">
                  <c:v>0.33000000000000351</c:v>
                </c:pt>
                <c:pt idx="24">
                  <c:v>0.3400000000000003</c:v>
                </c:pt>
                <c:pt idx="25">
                  <c:v>0.35000000000000031</c:v>
                </c:pt>
                <c:pt idx="26">
                  <c:v>0.36000000000000032</c:v>
                </c:pt>
                <c:pt idx="27">
                  <c:v>0.37000000000000038</c:v>
                </c:pt>
                <c:pt idx="28">
                  <c:v>0.38000000000000322</c:v>
                </c:pt>
                <c:pt idx="29">
                  <c:v>0.3900000000000034</c:v>
                </c:pt>
                <c:pt idx="30">
                  <c:v>0.4000000000000003</c:v>
                </c:pt>
                <c:pt idx="31">
                  <c:v>0.41000000000000031</c:v>
                </c:pt>
                <c:pt idx="32">
                  <c:v>0.42000000000000032</c:v>
                </c:pt>
                <c:pt idx="33">
                  <c:v>0.43000000000000038</c:v>
                </c:pt>
                <c:pt idx="34">
                  <c:v>0.44000000000000028</c:v>
                </c:pt>
                <c:pt idx="35">
                  <c:v>0.45000000000000034</c:v>
                </c:pt>
                <c:pt idx="36">
                  <c:v>0.4600000000000003</c:v>
                </c:pt>
                <c:pt idx="37">
                  <c:v>0.47000000000000031</c:v>
                </c:pt>
                <c:pt idx="38">
                  <c:v>0.5</c:v>
                </c:pt>
                <c:pt idx="39">
                  <c:v>0.60000000000000064</c:v>
                </c:pt>
                <c:pt idx="40">
                  <c:v>0.70000000000000062</c:v>
                </c:pt>
                <c:pt idx="41">
                  <c:v>0.8</c:v>
                </c:pt>
                <c:pt idx="42">
                  <c:v>0.9</c:v>
                </c:pt>
                <c:pt idx="43">
                  <c:v>1</c:v>
                </c:pt>
                <c:pt idx="44">
                  <c:v>1.1000000000000001</c:v>
                </c:pt>
                <c:pt idx="45">
                  <c:v>1.2</c:v>
                </c:pt>
                <c:pt idx="46">
                  <c:v>1.3</c:v>
                </c:pt>
                <c:pt idx="47">
                  <c:v>1.4</c:v>
                </c:pt>
                <c:pt idx="48">
                  <c:v>1.5</c:v>
                </c:pt>
                <c:pt idx="49">
                  <c:v>1.6</c:v>
                </c:pt>
                <c:pt idx="50">
                  <c:v>1.7</c:v>
                </c:pt>
                <c:pt idx="51">
                  <c:v>1.8</c:v>
                </c:pt>
                <c:pt idx="52">
                  <c:v>1.9000000000000001</c:v>
                </c:pt>
                <c:pt idx="53">
                  <c:v>2</c:v>
                </c:pt>
                <c:pt idx="54">
                  <c:v>2.1</c:v>
                </c:pt>
                <c:pt idx="55">
                  <c:v>2.2000000000000002</c:v>
                </c:pt>
                <c:pt idx="56">
                  <c:v>2.2999999999999998</c:v>
                </c:pt>
                <c:pt idx="57">
                  <c:v>2.4</c:v>
                </c:pt>
                <c:pt idx="58">
                  <c:v>2.5</c:v>
                </c:pt>
                <c:pt idx="59">
                  <c:v>2.6</c:v>
                </c:pt>
                <c:pt idx="60">
                  <c:v>2.7</c:v>
                </c:pt>
                <c:pt idx="61">
                  <c:v>2.8</c:v>
                </c:pt>
                <c:pt idx="62">
                  <c:v>2.9</c:v>
                </c:pt>
                <c:pt idx="63">
                  <c:v>3</c:v>
                </c:pt>
                <c:pt idx="64">
                  <c:v>3.1</c:v>
                </c:pt>
                <c:pt idx="65">
                  <c:v>3.2</c:v>
                </c:pt>
                <c:pt idx="66">
                  <c:v>3.3</c:v>
                </c:pt>
                <c:pt idx="67">
                  <c:v>3.4</c:v>
                </c:pt>
                <c:pt idx="68">
                  <c:v>3.5</c:v>
                </c:pt>
                <c:pt idx="69">
                  <c:v>3.6</c:v>
                </c:pt>
                <c:pt idx="70">
                  <c:v>3.7</c:v>
                </c:pt>
                <c:pt idx="71">
                  <c:v>3.8</c:v>
                </c:pt>
                <c:pt idx="72">
                  <c:v>3.9</c:v>
                </c:pt>
                <c:pt idx="73">
                  <c:v>4</c:v>
                </c:pt>
                <c:pt idx="74">
                  <c:v>4.0999999999999996</c:v>
                </c:pt>
                <c:pt idx="75">
                  <c:v>4.2</c:v>
                </c:pt>
                <c:pt idx="76">
                  <c:v>4.3</c:v>
                </c:pt>
                <c:pt idx="77">
                  <c:v>4.4000000000000004</c:v>
                </c:pt>
                <c:pt idx="78">
                  <c:v>4.5</c:v>
                </c:pt>
                <c:pt idx="79">
                  <c:v>4.5999999999999996</c:v>
                </c:pt>
                <c:pt idx="80">
                  <c:v>4.7</c:v>
                </c:pt>
                <c:pt idx="81">
                  <c:v>4.8</c:v>
                </c:pt>
                <c:pt idx="82">
                  <c:v>4.9000000000000004</c:v>
                </c:pt>
                <c:pt idx="83">
                  <c:v>5</c:v>
                </c:pt>
                <c:pt idx="84">
                  <c:v>5.0999999999999996</c:v>
                </c:pt>
              </c:numCache>
            </c:numRef>
          </c:xVal>
          <c:yVal>
            <c:numRef>
              <c:f>Sheet1!$B$2:$B$100</c:f>
              <c:numCache>
                <c:formatCode>General</c:formatCode>
                <c:ptCount val="99"/>
                <c:pt idx="0">
                  <c:v>20</c:v>
                </c:pt>
                <c:pt idx="1">
                  <c:v>18.181818181818414</c:v>
                </c:pt>
                <c:pt idx="2">
                  <c:v>16.666666666666668</c:v>
                </c:pt>
                <c:pt idx="3">
                  <c:v>15.384615384615383</c:v>
                </c:pt>
                <c:pt idx="4">
                  <c:v>14.285714285714286</c:v>
                </c:pt>
                <c:pt idx="5">
                  <c:v>13.333333333333332</c:v>
                </c:pt>
                <c:pt idx="6">
                  <c:v>12.500000000000002</c:v>
                </c:pt>
                <c:pt idx="7">
                  <c:v>11.764705882352938</c:v>
                </c:pt>
                <c:pt idx="8">
                  <c:v>11.111111111110983</c:v>
                </c:pt>
                <c:pt idx="9">
                  <c:v>10.526315789473648</c:v>
                </c:pt>
                <c:pt idx="10">
                  <c:v>10.000000000000002</c:v>
                </c:pt>
                <c:pt idx="11">
                  <c:v>9.5238095238095202</c:v>
                </c:pt>
                <c:pt idx="12">
                  <c:v>9.0909090909091006</c:v>
                </c:pt>
                <c:pt idx="13">
                  <c:v>8.6956521739130395</c:v>
                </c:pt>
                <c:pt idx="14">
                  <c:v>8.3333333333333304</c:v>
                </c:pt>
                <c:pt idx="15">
                  <c:v>7.9999999999999964</c:v>
                </c:pt>
                <c:pt idx="16">
                  <c:v>7.692307692307689</c:v>
                </c:pt>
                <c:pt idx="17">
                  <c:v>7.4074074074073986</c:v>
                </c:pt>
                <c:pt idx="18">
                  <c:v>7.1428571428571397</c:v>
                </c:pt>
                <c:pt idx="19">
                  <c:v>6.8965517241379279</c:v>
                </c:pt>
                <c:pt idx="20">
                  <c:v>6.6666666666666625</c:v>
                </c:pt>
                <c:pt idx="21">
                  <c:v>6.4516129032258034</c:v>
                </c:pt>
                <c:pt idx="22">
                  <c:v>6.2499999999999964</c:v>
                </c:pt>
                <c:pt idx="23">
                  <c:v>6.0606060606060455</c:v>
                </c:pt>
                <c:pt idx="24">
                  <c:v>5.8823529411764675</c:v>
                </c:pt>
                <c:pt idx="25">
                  <c:v>5.7142857142857055</c:v>
                </c:pt>
                <c:pt idx="26">
                  <c:v>5.5555555555554808</c:v>
                </c:pt>
                <c:pt idx="27">
                  <c:v>5.4054054054054026</c:v>
                </c:pt>
                <c:pt idx="28">
                  <c:v>5.2631578947368389</c:v>
                </c:pt>
                <c:pt idx="29">
                  <c:v>5.1282051282051251</c:v>
                </c:pt>
                <c:pt idx="30">
                  <c:v>4.9999999999999973</c:v>
                </c:pt>
                <c:pt idx="31">
                  <c:v>4.8780487804878598</c:v>
                </c:pt>
                <c:pt idx="32">
                  <c:v>4.7619047619047565</c:v>
                </c:pt>
                <c:pt idx="33">
                  <c:v>4.6511627906976933</c:v>
                </c:pt>
                <c:pt idx="34">
                  <c:v>4.5454545454545405</c:v>
                </c:pt>
                <c:pt idx="35">
                  <c:v>4.444444444444442</c:v>
                </c:pt>
                <c:pt idx="36">
                  <c:v>4.3478260869565055</c:v>
                </c:pt>
                <c:pt idx="37">
                  <c:v>4.2553191489361684</c:v>
                </c:pt>
                <c:pt idx="38">
                  <c:v>4</c:v>
                </c:pt>
                <c:pt idx="39">
                  <c:v>3.3333333333333335</c:v>
                </c:pt>
                <c:pt idx="40">
                  <c:v>2.8571428571428572</c:v>
                </c:pt>
                <c:pt idx="41">
                  <c:v>2.5</c:v>
                </c:pt>
                <c:pt idx="42">
                  <c:v>2.2222222222222232</c:v>
                </c:pt>
                <c:pt idx="43">
                  <c:v>2</c:v>
                </c:pt>
                <c:pt idx="44">
                  <c:v>1.8181818181818181</c:v>
                </c:pt>
                <c:pt idx="45">
                  <c:v>1.6666666666666667</c:v>
                </c:pt>
                <c:pt idx="46">
                  <c:v>1.5384615384615383</c:v>
                </c:pt>
                <c:pt idx="47">
                  <c:v>1.4285714285714286</c:v>
                </c:pt>
                <c:pt idx="48">
                  <c:v>1.3333333333333333</c:v>
                </c:pt>
                <c:pt idx="49">
                  <c:v>1.25</c:v>
                </c:pt>
                <c:pt idx="50">
                  <c:v>1.1764705882353041</c:v>
                </c:pt>
                <c:pt idx="51">
                  <c:v>1.111111111111112</c:v>
                </c:pt>
                <c:pt idx="52">
                  <c:v>1.0526315789473684</c:v>
                </c:pt>
                <c:pt idx="53">
                  <c:v>1</c:v>
                </c:pt>
                <c:pt idx="54">
                  <c:v>0.95238095238095233</c:v>
                </c:pt>
                <c:pt idx="55">
                  <c:v>0.90909090909090906</c:v>
                </c:pt>
                <c:pt idx="56">
                  <c:v>0.86956521739130765</c:v>
                </c:pt>
                <c:pt idx="57">
                  <c:v>0.8333333333333337</c:v>
                </c:pt>
                <c:pt idx="58">
                  <c:v>0.8</c:v>
                </c:pt>
                <c:pt idx="59">
                  <c:v>0.76923076923076916</c:v>
                </c:pt>
                <c:pt idx="60">
                  <c:v>0.7407407407407407</c:v>
                </c:pt>
                <c:pt idx="61">
                  <c:v>0.71428571428571463</c:v>
                </c:pt>
                <c:pt idx="62">
                  <c:v>0.68965517241380569</c:v>
                </c:pt>
                <c:pt idx="63">
                  <c:v>0.66666666666666663</c:v>
                </c:pt>
                <c:pt idx="64">
                  <c:v>0.64516129032258884</c:v>
                </c:pt>
                <c:pt idx="65">
                  <c:v>0.62500000000000566</c:v>
                </c:pt>
                <c:pt idx="66">
                  <c:v>0.60606060606060663</c:v>
                </c:pt>
                <c:pt idx="67">
                  <c:v>0.58823529411764086</c:v>
                </c:pt>
                <c:pt idx="68">
                  <c:v>0.57142857142857972</c:v>
                </c:pt>
                <c:pt idx="69">
                  <c:v>0.55555555555555569</c:v>
                </c:pt>
                <c:pt idx="70">
                  <c:v>0.54054054054054068</c:v>
                </c:pt>
                <c:pt idx="71">
                  <c:v>0.52631578947368418</c:v>
                </c:pt>
                <c:pt idx="72">
                  <c:v>0.51282051282051844</c:v>
                </c:pt>
                <c:pt idx="73">
                  <c:v>0.5</c:v>
                </c:pt>
                <c:pt idx="74">
                  <c:v>0.48780487804878475</c:v>
                </c:pt>
                <c:pt idx="75">
                  <c:v>0.47619047619047788</c:v>
                </c:pt>
                <c:pt idx="76">
                  <c:v>0.46511627906977243</c:v>
                </c:pt>
                <c:pt idx="77">
                  <c:v>0.45454545454545453</c:v>
                </c:pt>
                <c:pt idx="78">
                  <c:v>0.44444444444444442</c:v>
                </c:pt>
                <c:pt idx="79">
                  <c:v>0.43478260869565727</c:v>
                </c:pt>
                <c:pt idx="80">
                  <c:v>0.42553191489361702</c:v>
                </c:pt>
                <c:pt idx="81">
                  <c:v>0.41666666666667024</c:v>
                </c:pt>
                <c:pt idx="82">
                  <c:v>0.4081632653061224</c:v>
                </c:pt>
                <c:pt idx="83">
                  <c:v>0.4</c:v>
                </c:pt>
                <c:pt idx="84">
                  <c:v>0.39215686274510225</c:v>
                </c:pt>
              </c:numCache>
            </c:numRef>
          </c:yVal>
          <c:smooth val="1"/>
          <c:extLst xmlns:c16r2="http://schemas.microsoft.com/office/drawing/2015/06/chart">
            <c:ext xmlns:c16="http://schemas.microsoft.com/office/drawing/2014/chart" uri="{C3380CC4-5D6E-409C-BE32-E72D297353CC}">
              <c16:uniqueId val="{00000000-BE8D-4628-94F7-EC29C56F4086}"/>
            </c:ext>
          </c:extLst>
        </c:ser>
        <c:dLbls/>
        <c:axId val="80774656"/>
        <c:axId val="80776576"/>
      </c:scatterChart>
      <c:valAx>
        <c:axId val="8077465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tx1"/>
                    </a:solidFill>
                    <a:latin typeface="+mn-lt"/>
                    <a:ea typeface="+mn-ea"/>
                    <a:cs typeface="+mn-cs"/>
                  </a:defRPr>
                </a:pPr>
                <a:r>
                  <a:rPr lang="en-US" sz="2400" b="1" i="0" kern="1200" baseline="0" dirty="0">
                    <a:solidFill>
                      <a:schemeClr val="tx1"/>
                    </a:solidFill>
                    <a:latin typeface="Helvetica" pitchFamily="34" charset="0"/>
                    <a:cs typeface="Helvetica" pitchFamily="34" charset="0"/>
                  </a:rPr>
                  <a:t>Insulin Sensitivity</a:t>
                </a:r>
              </a:p>
            </c:rich>
          </c:tx>
          <c:layout/>
        </c:title>
        <c:numFmt formatCode="General" sourceLinked="1"/>
        <c:tickLblPos val="nextTo"/>
        <c:crossAx val="80776576"/>
        <c:crosses val="autoZero"/>
        <c:crossBetween val="midCat"/>
      </c:valAx>
      <c:valAx>
        <c:axId val="80776576"/>
        <c:scaling>
          <c:orientation val="minMax"/>
          <c:max val="6"/>
          <c:min val="0"/>
        </c:scaling>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tx1"/>
                    </a:solidFill>
                    <a:latin typeface="+mn-lt"/>
                    <a:ea typeface="+mn-ea"/>
                    <a:cs typeface="+mn-cs"/>
                  </a:defRPr>
                </a:pPr>
                <a:r>
                  <a:rPr lang="el-GR" sz="2400" b="1" i="0" kern="1200" baseline="0" dirty="0">
                    <a:solidFill>
                      <a:schemeClr val="tx1"/>
                    </a:solidFill>
                    <a:latin typeface="Helvetica" pitchFamily="34" charset="0"/>
                    <a:cs typeface="Helvetica" pitchFamily="34" charset="0"/>
                  </a:rPr>
                  <a:t>β</a:t>
                </a:r>
                <a:r>
                  <a:rPr lang="en-US" sz="2400" b="1" i="0" kern="1200" baseline="0" dirty="0">
                    <a:solidFill>
                      <a:schemeClr val="tx1"/>
                    </a:solidFill>
                    <a:latin typeface="Helvetica" pitchFamily="34" charset="0"/>
                    <a:cs typeface="Helvetica" pitchFamily="34" charset="0"/>
                  </a:rPr>
                  <a:t>-cell Response</a:t>
                </a:r>
                <a:endParaRPr lang="el-GR" sz="2400" b="1" i="0" kern="1200" baseline="0" dirty="0">
                  <a:solidFill>
                    <a:schemeClr val="tx1"/>
                  </a:solidFill>
                  <a:latin typeface="Helvetica" pitchFamily="34" charset="0"/>
                  <a:cs typeface="Helvetica" pitchFamily="34" charset="0"/>
                </a:endParaRPr>
              </a:p>
            </c:rich>
          </c:tx>
          <c:layout>
            <c:manualLayout>
              <c:xMode val="edge"/>
              <c:yMode val="edge"/>
              <c:x val="4.1666666666666683E-3"/>
              <c:y val="0.105394301857306"/>
            </c:manualLayout>
          </c:layout>
        </c:title>
        <c:numFmt formatCode="General" sourceLinked="1"/>
        <c:tickLblPos val="nextTo"/>
        <c:crossAx val="80774656"/>
        <c:crosses val="autoZero"/>
        <c:crossBetween val="midCat"/>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08088-6FC9-4121-9693-CEE15BD6FC2A}" type="doc">
      <dgm:prSet loTypeId="urn:microsoft.com/office/officeart/2005/8/layout/hierarchy4" loCatId="hierarchy" qsTypeId="urn:microsoft.com/office/officeart/2005/8/quickstyle/simple2" qsCatId="simple" csTypeId="urn:microsoft.com/office/officeart/2005/8/colors/colorful2" csCatId="colorful" phldr="1"/>
      <dgm:spPr/>
      <dgm:t>
        <a:bodyPr/>
        <a:lstStyle/>
        <a:p>
          <a:endParaRPr lang="en-US"/>
        </a:p>
      </dgm:t>
    </dgm:pt>
    <dgm:pt modelId="{44235A4D-2976-4E64-B98B-D12244E4A33F}">
      <dgm:prSet phldrT="[Text]"/>
      <dgm:spPr/>
      <dgm:t>
        <a:bodyPr/>
        <a:lstStyle/>
        <a:p>
          <a:r>
            <a:rPr lang="en-US" dirty="0"/>
            <a:t>Proof-of-Principle Studies </a:t>
          </a:r>
        </a:p>
      </dgm:t>
    </dgm:pt>
    <dgm:pt modelId="{7C303B22-1769-4B2A-B435-5B2E652F5934}" type="parTrans" cxnId="{66489501-F44B-46E7-AEBE-97E9864FCF0B}">
      <dgm:prSet/>
      <dgm:spPr/>
      <dgm:t>
        <a:bodyPr/>
        <a:lstStyle/>
        <a:p>
          <a:endParaRPr lang="en-US"/>
        </a:p>
      </dgm:t>
    </dgm:pt>
    <dgm:pt modelId="{DF28A8EE-B8B8-4CDD-8379-794E858E02EB}" type="sibTrans" cxnId="{66489501-F44B-46E7-AEBE-97E9864FCF0B}">
      <dgm:prSet/>
      <dgm:spPr/>
      <dgm:t>
        <a:bodyPr/>
        <a:lstStyle/>
        <a:p>
          <a:endParaRPr lang="en-US"/>
        </a:p>
      </dgm:t>
    </dgm:pt>
    <dgm:pt modelId="{3C24863E-CA6A-4D9B-94A0-6EEDD40098A6}">
      <dgm:prSet phldrT="[Text]"/>
      <dgm:spPr>
        <a:solidFill>
          <a:schemeClr val="accent4"/>
        </a:solidFill>
      </dgm:spPr>
      <dgm:t>
        <a:bodyPr/>
        <a:lstStyle/>
        <a:p>
          <a:r>
            <a:rPr lang="en-US" b="0" dirty="0">
              <a:latin typeface="Helvetica" pitchFamily="34" charset="0"/>
              <a:cs typeface="Helvetica" pitchFamily="34" charset="0"/>
            </a:rPr>
            <a:t>Comparing medications</a:t>
          </a:r>
          <a:endParaRPr lang="en-US" b="0" dirty="0"/>
        </a:p>
      </dgm:t>
    </dgm:pt>
    <dgm:pt modelId="{A7107618-BD39-485A-B8DB-F24C97650CF6}" type="parTrans" cxnId="{7CA24E57-9432-40A3-B848-844CCFF68768}">
      <dgm:prSet/>
      <dgm:spPr/>
      <dgm:t>
        <a:bodyPr/>
        <a:lstStyle/>
        <a:p>
          <a:endParaRPr lang="en-US"/>
        </a:p>
      </dgm:t>
    </dgm:pt>
    <dgm:pt modelId="{1B831C12-6B3B-4EE9-BA49-2EDB2ABE9698}" type="sibTrans" cxnId="{7CA24E57-9432-40A3-B848-844CCFF68768}">
      <dgm:prSet/>
      <dgm:spPr/>
      <dgm:t>
        <a:bodyPr/>
        <a:lstStyle/>
        <a:p>
          <a:endParaRPr lang="en-US"/>
        </a:p>
      </dgm:t>
    </dgm:pt>
    <dgm:pt modelId="{50AE5832-FF69-416D-9062-FBEB0D9B2B55}">
      <dgm:prSet phldrT="[Text]"/>
      <dgm:spPr/>
      <dgm:t>
        <a:bodyPr/>
        <a:lstStyle/>
        <a:p>
          <a:r>
            <a:rPr lang="en-US" dirty="0">
              <a:latin typeface="Helvetica" pitchFamily="34" charset="0"/>
              <a:cs typeface="Helvetica" pitchFamily="34" charset="0"/>
            </a:rPr>
            <a:t>Pediatric Medication Study </a:t>
          </a:r>
        </a:p>
        <a:p>
          <a:r>
            <a:rPr lang="en-US" dirty="0">
              <a:latin typeface="Helvetica" pitchFamily="34" charset="0"/>
              <a:cs typeface="Helvetica" pitchFamily="34" charset="0"/>
            </a:rPr>
            <a:t>(10-19 years)</a:t>
          </a:r>
          <a:endParaRPr lang="en-US" dirty="0"/>
        </a:p>
      </dgm:t>
    </dgm:pt>
    <dgm:pt modelId="{362545FE-6AE7-4612-8BB2-1BBDD9B1D96A}" type="parTrans" cxnId="{3EBA6819-703D-4E49-9878-7064D4F00C2C}">
      <dgm:prSet/>
      <dgm:spPr/>
      <dgm:t>
        <a:bodyPr/>
        <a:lstStyle/>
        <a:p>
          <a:endParaRPr lang="en-US"/>
        </a:p>
      </dgm:t>
    </dgm:pt>
    <dgm:pt modelId="{CDDB5232-AB74-42D3-91C6-31776FB671E0}" type="sibTrans" cxnId="{3EBA6819-703D-4E49-9878-7064D4F00C2C}">
      <dgm:prSet/>
      <dgm:spPr/>
      <dgm:t>
        <a:bodyPr/>
        <a:lstStyle/>
        <a:p>
          <a:endParaRPr lang="en-US"/>
        </a:p>
      </dgm:t>
    </dgm:pt>
    <dgm:pt modelId="{535E87F8-B0F7-4A9A-981E-EA52A08CF111}">
      <dgm:prSet phldrT="[Text]"/>
      <dgm:spPr/>
      <dgm:t>
        <a:bodyPr/>
        <a:lstStyle/>
        <a:p>
          <a:r>
            <a:rPr lang="en-US" dirty="0">
              <a:latin typeface="Helvetica" pitchFamily="34" charset="0"/>
              <a:cs typeface="Helvetica" pitchFamily="34" charset="0"/>
            </a:rPr>
            <a:t>Adult Medication Study </a:t>
          </a:r>
        </a:p>
        <a:p>
          <a:r>
            <a:rPr lang="en-US" dirty="0">
              <a:latin typeface="Helvetica" pitchFamily="34" charset="0"/>
              <a:cs typeface="Helvetica" pitchFamily="34" charset="0"/>
            </a:rPr>
            <a:t>(20-65 years)</a:t>
          </a:r>
          <a:endParaRPr lang="en-US" dirty="0"/>
        </a:p>
      </dgm:t>
    </dgm:pt>
    <dgm:pt modelId="{3E04CC29-88F4-4F06-B608-55F569DB5F66}" type="parTrans" cxnId="{F3EE5E14-CA6E-485C-B806-19EA7D9181EC}">
      <dgm:prSet/>
      <dgm:spPr/>
      <dgm:t>
        <a:bodyPr/>
        <a:lstStyle/>
        <a:p>
          <a:endParaRPr lang="en-US"/>
        </a:p>
      </dgm:t>
    </dgm:pt>
    <dgm:pt modelId="{ED91687F-6C23-40E5-B6F4-6CB3898C78F8}" type="sibTrans" cxnId="{F3EE5E14-CA6E-485C-B806-19EA7D9181EC}">
      <dgm:prSet/>
      <dgm:spPr/>
      <dgm:t>
        <a:bodyPr/>
        <a:lstStyle/>
        <a:p>
          <a:endParaRPr lang="en-US"/>
        </a:p>
      </dgm:t>
    </dgm:pt>
    <dgm:pt modelId="{DFFC6421-84A2-4231-A4AC-ED3791ACA403}">
      <dgm:prSet phldrT="[Text]"/>
      <dgm:spPr/>
      <dgm:t>
        <a:bodyPr/>
        <a:lstStyle/>
        <a:p>
          <a:r>
            <a:rPr lang="en-US" b="0" dirty="0">
              <a:latin typeface="Helvetica" pitchFamily="34" charset="0"/>
              <a:cs typeface="Helvetica" pitchFamily="34" charset="0"/>
            </a:rPr>
            <a:t>Comparing surgical vs. medical intervention</a:t>
          </a:r>
          <a:endParaRPr lang="en-US" b="0" dirty="0"/>
        </a:p>
      </dgm:t>
    </dgm:pt>
    <dgm:pt modelId="{C9631208-5A4B-4B69-B3D1-0CBD97AC0481}" type="parTrans" cxnId="{111D7AFE-1DEF-4EBC-9088-74C05F0A5C00}">
      <dgm:prSet/>
      <dgm:spPr/>
      <dgm:t>
        <a:bodyPr/>
        <a:lstStyle/>
        <a:p>
          <a:endParaRPr lang="en-US"/>
        </a:p>
      </dgm:t>
    </dgm:pt>
    <dgm:pt modelId="{A4111406-6460-4FE1-A9BF-38E0A30289F3}" type="sibTrans" cxnId="{111D7AFE-1DEF-4EBC-9088-74C05F0A5C00}">
      <dgm:prSet/>
      <dgm:spPr/>
      <dgm:t>
        <a:bodyPr/>
        <a:lstStyle/>
        <a:p>
          <a:endParaRPr lang="en-US"/>
        </a:p>
      </dgm:t>
    </dgm:pt>
    <dgm:pt modelId="{CCC9EA61-66B0-4962-B3BD-22A05A1E1365}">
      <dgm:prSet phldrT="[Text]"/>
      <dgm:spPr>
        <a:solidFill>
          <a:schemeClr val="accent3"/>
        </a:solidFill>
      </dgm:spPr>
      <dgm:t>
        <a:bodyPr/>
        <a:lstStyle/>
        <a:p>
          <a:r>
            <a:rPr lang="en-US" dirty="0">
              <a:latin typeface="Helvetica" pitchFamily="34" charset="0"/>
              <a:cs typeface="Helvetica" pitchFamily="34" charset="0"/>
            </a:rPr>
            <a:t>Adult Surgery</a:t>
          </a:r>
          <a:br>
            <a:rPr lang="en-US" dirty="0">
              <a:latin typeface="Helvetica" pitchFamily="34" charset="0"/>
              <a:cs typeface="Helvetica" pitchFamily="34" charset="0"/>
            </a:rPr>
          </a:br>
          <a:r>
            <a:rPr lang="en-US" dirty="0">
              <a:latin typeface="Helvetica" pitchFamily="34" charset="0"/>
              <a:cs typeface="Helvetica" pitchFamily="34" charset="0"/>
            </a:rPr>
            <a:t>(</a:t>
          </a:r>
          <a:r>
            <a:rPr lang="en-US" dirty="0" err="1">
              <a:latin typeface="Helvetica" pitchFamily="34" charset="0"/>
              <a:cs typeface="Helvetica" pitchFamily="34" charset="0"/>
            </a:rPr>
            <a:t>BetaFat</a:t>
          </a:r>
          <a:r>
            <a:rPr lang="en-US" dirty="0">
              <a:latin typeface="Helvetica" pitchFamily="34" charset="0"/>
              <a:cs typeface="Helvetica" pitchFamily="34" charset="0"/>
            </a:rPr>
            <a:t>) Study </a:t>
          </a:r>
        </a:p>
        <a:p>
          <a:r>
            <a:rPr lang="en-US" dirty="0">
              <a:latin typeface="Helvetica" pitchFamily="34" charset="0"/>
              <a:cs typeface="Helvetica" pitchFamily="34" charset="0"/>
            </a:rPr>
            <a:t>(22-65 years)</a:t>
          </a:r>
          <a:endParaRPr lang="en-US" dirty="0"/>
        </a:p>
      </dgm:t>
    </dgm:pt>
    <dgm:pt modelId="{5E637CD2-BA28-4C6A-81A7-90E7E09145E7}" type="parTrans" cxnId="{95D07292-C847-499C-937A-449D420B9AAF}">
      <dgm:prSet/>
      <dgm:spPr/>
      <dgm:t>
        <a:bodyPr/>
        <a:lstStyle/>
        <a:p>
          <a:endParaRPr lang="en-US"/>
        </a:p>
      </dgm:t>
    </dgm:pt>
    <dgm:pt modelId="{90E486EA-7C68-4B69-8B73-2117E168B0EF}" type="sibTrans" cxnId="{95D07292-C847-499C-937A-449D420B9AAF}">
      <dgm:prSet/>
      <dgm:spPr/>
      <dgm:t>
        <a:bodyPr/>
        <a:lstStyle/>
        <a:p>
          <a:endParaRPr lang="en-US"/>
        </a:p>
      </dgm:t>
    </dgm:pt>
    <dgm:pt modelId="{28A7DB5D-E924-4A29-BE70-3913893294C7}" type="pres">
      <dgm:prSet presAssocID="{ED108088-6FC9-4121-9693-CEE15BD6FC2A}" presName="Name0" presStyleCnt="0">
        <dgm:presLayoutVars>
          <dgm:chPref val="1"/>
          <dgm:dir/>
          <dgm:animOne val="branch"/>
          <dgm:animLvl val="lvl"/>
          <dgm:resizeHandles/>
        </dgm:presLayoutVars>
      </dgm:prSet>
      <dgm:spPr/>
      <dgm:t>
        <a:bodyPr/>
        <a:lstStyle/>
        <a:p>
          <a:endParaRPr lang="en-US"/>
        </a:p>
      </dgm:t>
    </dgm:pt>
    <dgm:pt modelId="{8E4B07C8-5C05-4B45-8204-48CEC363B2C7}" type="pres">
      <dgm:prSet presAssocID="{44235A4D-2976-4E64-B98B-D12244E4A33F}" presName="vertOne" presStyleCnt="0"/>
      <dgm:spPr/>
    </dgm:pt>
    <dgm:pt modelId="{BA731676-03BB-4AAB-9A61-C9BDAC1BA3BD}" type="pres">
      <dgm:prSet presAssocID="{44235A4D-2976-4E64-B98B-D12244E4A33F}" presName="txOne" presStyleLbl="node0" presStyleIdx="0" presStyleCnt="1">
        <dgm:presLayoutVars>
          <dgm:chPref val="3"/>
        </dgm:presLayoutVars>
      </dgm:prSet>
      <dgm:spPr/>
      <dgm:t>
        <a:bodyPr/>
        <a:lstStyle/>
        <a:p>
          <a:endParaRPr lang="en-US"/>
        </a:p>
      </dgm:t>
    </dgm:pt>
    <dgm:pt modelId="{CBF1556D-820C-40B6-B1E9-06906C927B40}" type="pres">
      <dgm:prSet presAssocID="{44235A4D-2976-4E64-B98B-D12244E4A33F}" presName="parTransOne" presStyleCnt="0"/>
      <dgm:spPr/>
    </dgm:pt>
    <dgm:pt modelId="{F11DCC32-C22B-4BA8-93CA-E80DDF23C01E}" type="pres">
      <dgm:prSet presAssocID="{44235A4D-2976-4E64-B98B-D12244E4A33F}" presName="horzOne" presStyleCnt="0"/>
      <dgm:spPr/>
    </dgm:pt>
    <dgm:pt modelId="{68448834-5BDC-4313-A8CE-C6F24E622AC8}" type="pres">
      <dgm:prSet presAssocID="{3C24863E-CA6A-4D9B-94A0-6EEDD40098A6}" presName="vertTwo" presStyleCnt="0"/>
      <dgm:spPr/>
    </dgm:pt>
    <dgm:pt modelId="{D3BD5EAA-F740-4C61-9EF8-8C4443B3BA24}" type="pres">
      <dgm:prSet presAssocID="{3C24863E-CA6A-4D9B-94A0-6EEDD40098A6}" presName="txTwo" presStyleLbl="node2" presStyleIdx="0" presStyleCnt="2" custLinFactNeighborX="-18" custLinFactNeighborY="-46248">
        <dgm:presLayoutVars>
          <dgm:chPref val="3"/>
        </dgm:presLayoutVars>
      </dgm:prSet>
      <dgm:spPr/>
      <dgm:t>
        <a:bodyPr/>
        <a:lstStyle/>
        <a:p>
          <a:endParaRPr lang="en-US"/>
        </a:p>
      </dgm:t>
    </dgm:pt>
    <dgm:pt modelId="{5C6F2E8F-3C9B-47A4-9E96-FA3242491757}" type="pres">
      <dgm:prSet presAssocID="{3C24863E-CA6A-4D9B-94A0-6EEDD40098A6}" presName="parTransTwo" presStyleCnt="0"/>
      <dgm:spPr/>
    </dgm:pt>
    <dgm:pt modelId="{A3987361-C4CA-4BF5-BE90-5E6E7B4299FE}" type="pres">
      <dgm:prSet presAssocID="{3C24863E-CA6A-4D9B-94A0-6EEDD40098A6}" presName="horzTwo" presStyleCnt="0"/>
      <dgm:spPr/>
    </dgm:pt>
    <dgm:pt modelId="{873C518B-DFA0-4FDA-9154-282DFAF9FE7B}" type="pres">
      <dgm:prSet presAssocID="{50AE5832-FF69-416D-9062-FBEB0D9B2B55}" presName="vertThree" presStyleCnt="0"/>
      <dgm:spPr/>
    </dgm:pt>
    <dgm:pt modelId="{927BD84F-AB0C-4523-8608-02483BBDCD97}" type="pres">
      <dgm:prSet presAssocID="{50AE5832-FF69-416D-9062-FBEB0D9B2B55}" presName="txThree" presStyleLbl="node3" presStyleIdx="0" presStyleCnt="3" custLinFactNeighborY="-12040">
        <dgm:presLayoutVars>
          <dgm:chPref val="3"/>
        </dgm:presLayoutVars>
      </dgm:prSet>
      <dgm:spPr/>
      <dgm:t>
        <a:bodyPr/>
        <a:lstStyle/>
        <a:p>
          <a:endParaRPr lang="en-US"/>
        </a:p>
      </dgm:t>
    </dgm:pt>
    <dgm:pt modelId="{E50A9395-BFD1-4CFD-B975-DE7680897F1C}" type="pres">
      <dgm:prSet presAssocID="{50AE5832-FF69-416D-9062-FBEB0D9B2B55}" presName="horzThree" presStyleCnt="0"/>
      <dgm:spPr/>
    </dgm:pt>
    <dgm:pt modelId="{CA8314A7-AC42-4678-91E0-6116012E3B05}" type="pres">
      <dgm:prSet presAssocID="{CDDB5232-AB74-42D3-91C6-31776FB671E0}" presName="sibSpaceThree" presStyleCnt="0"/>
      <dgm:spPr/>
    </dgm:pt>
    <dgm:pt modelId="{FAD37AAF-FD2F-41F0-86C5-5F765347CC4A}" type="pres">
      <dgm:prSet presAssocID="{535E87F8-B0F7-4A9A-981E-EA52A08CF111}" presName="vertThree" presStyleCnt="0"/>
      <dgm:spPr/>
    </dgm:pt>
    <dgm:pt modelId="{91A83656-EFB0-4952-A2A9-F0C71147E39D}" type="pres">
      <dgm:prSet presAssocID="{535E87F8-B0F7-4A9A-981E-EA52A08CF111}" presName="txThree" presStyleLbl="node3" presStyleIdx="1" presStyleCnt="3" custLinFactNeighborX="486" custLinFactNeighborY="-11895">
        <dgm:presLayoutVars>
          <dgm:chPref val="3"/>
        </dgm:presLayoutVars>
      </dgm:prSet>
      <dgm:spPr/>
      <dgm:t>
        <a:bodyPr/>
        <a:lstStyle/>
        <a:p>
          <a:endParaRPr lang="en-US"/>
        </a:p>
      </dgm:t>
    </dgm:pt>
    <dgm:pt modelId="{B4ABD51B-8C2F-43B4-A2BD-E8C54494B4A2}" type="pres">
      <dgm:prSet presAssocID="{535E87F8-B0F7-4A9A-981E-EA52A08CF111}" presName="horzThree" presStyleCnt="0"/>
      <dgm:spPr/>
    </dgm:pt>
    <dgm:pt modelId="{A23A21DA-F674-47A2-9A16-95274137F040}" type="pres">
      <dgm:prSet presAssocID="{1B831C12-6B3B-4EE9-BA49-2EDB2ABE9698}" presName="sibSpaceTwo" presStyleCnt="0"/>
      <dgm:spPr/>
    </dgm:pt>
    <dgm:pt modelId="{1F4A86EC-DF53-4F12-B9A9-C12C07B3445E}" type="pres">
      <dgm:prSet presAssocID="{DFFC6421-84A2-4231-A4AC-ED3791ACA403}" presName="vertTwo" presStyleCnt="0"/>
      <dgm:spPr/>
    </dgm:pt>
    <dgm:pt modelId="{8FC05A90-C30B-42ED-A7DE-63E6D5F2B7D6}" type="pres">
      <dgm:prSet presAssocID="{DFFC6421-84A2-4231-A4AC-ED3791ACA403}" presName="txTwo" presStyleLbl="node2" presStyleIdx="1" presStyleCnt="2" custLinFactNeighborY="-46248">
        <dgm:presLayoutVars>
          <dgm:chPref val="3"/>
        </dgm:presLayoutVars>
      </dgm:prSet>
      <dgm:spPr/>
      <dgm:t>
        <a:bodyPr/>
        <a:lstStyle/>
        <a:p>
          <a:endParaRPr lang="en-US"/>
        </a:p>
      </dgm:t>
    </dgm:pt>
    <dgm:pt modelId="{B8DBC61B-8353-4797-BD7B-07CC67C1F3E7}" type="pres">
      <dgm:prSet presAssocID="{DFFC6421-84A2-4231-A4AC-ED3791ACA403}" presName="parTransTwo" presStyleCnt="0"/>
      <dgm:spPr/>
    </dgm:pt>
    <dgm:pt modelId="{7DD3C767-128E-4230-9C4D-E752D7E9CD6A}" type="pres">
      <dgm:prSet presAssocID="{DFFC6421-84A2-4231-A4AC-ED3791ACA403}" presName="horzTwo" presStyleCnt="0"/>
      <dgm:spPr/>
    </dgm:pt>
    <dgm:pt modelId="{77F070ED-6C05-4BE3-9622-FEFD7014A3EC}" type="pres">
      <dgm:prSet presAssocID="{CCC9EA61-66B0-4962-B3BD-22A05A1E1365}" presName="vertThree" presStyleCnt="0"/>
      <dgm:spPr/>
    </dgm:pt>
    <dgm:pt modelId="{8B6653EE-F535-49A7-B5C3-A20143CE01C0}" type="pres">
      <dgm:prSet presAssocID="{CCC9EA61-66B0-4962-B3BD-22A05A1E1365}" presName="txThree" presStyleLbl="node3" presStyleIdx="2" presStyleCnt="3" custLinFactNeighborY="-12040">
        <dgm:presLayoutVars>
          <dgm:chPref val="3"/>
        </dgm:presLayoutVars>
      </dgm:prSet>
      <dgm:spPr/>
      <dgm:t>
        <a:bodyPr/>
        <a:lstStyle/>
        <a:p>
          <a:endParaRPr lang="en-US"/>
        </a:p>
      </dgm:t>
    </dgm:pt>
    <dgm:pt modelId="{5F691586-4FCF-4F4F-B8C6-105386EADBD2}" type="pres">
      <dgm:prSet presAssocID="{CCC9EA61-66B0-4962-B3BD-22A05A1E1365}" presName="horzThree" presStyleCnt="0"/>
      <dgm:spPr/>
    </dgm:pt>
  </dgm:ptLst>
  <dgm:cxnLst>
    <dgm:cxn modelId="{F083E2EB-C263-431D-ABCD-10C8CB8AD271}" type="presOf" srcId="{ED108088-6FC9-4121-9693-CEE15BD6FC2A}" destId="{28A7DB5D-E924-4A29-BE70-3913893294C7}" srcOrd="0" destOrd="0" presId="urn:microsoft.com/office/officeart/2005/8/layout/hierarchy4"/>
    <dgm:cxn modelId="{42A70C2B-3EF5-4DDF-89F8-C4270209A5BB}" type="presOf" srcId="{3C24863E-CA6A-4D9B-94A0-6EEDD40098A6}" destId="{D3BD5EAA-F740-4C61-9EF8-8C4443B3BA24}" srcOrd="0" destOrd="0" presId="urn:microsoft.com/office/officeart/2005/8/layout/hierarchy4"/>
    <dgm:cxn modelId="{111D7AFE-1DEF-4EBC-9088-74C05F0A5C00}" srcId="{44235A4D-2976-4E64-B98B-D12244E4A33F}" destId="{DFFC6421-84A2-4231-A4AC-ED3791ACA403}" srcOrd="1" destOrd="0" parTransId="{C9631208-5A4B-4B69-B3D1-0CBD97AC0481}" sibTransId="{A4111406-6460-4FE1-A9BF-38E0A30289F3}"/>
    <dgm:cxn modelId="{818BAE94-96BA-47F2-A4F0-448D82B64D89}" type="presOf" srcId="{DFFC6421-84A2-4231-A4AC-ED3791ACA403}" destId="{8FC05A90-C30B-42ED-A7DE-63E6D5F2B7D6}" srcOrd="0" destOrd="0" presId="urn:microsoft.com/office/officeart/2005/8/layout/hierarchy4"/>
    <dgm:cxn modelId="{EBDDE338-BF26-4F19-ADA5-ECA9346D0A6B}" type="presOf" srcId="{535E87F8-B0F7-4A9A-981E-EA52A08CF111}" destId="{91A83656-EFB0-4952-A2A9-F0C71147E39D}" srcOrd="0" destOrd="0" presId="urn:microsoft.com/office/officeart/2005/8/layout/hierarchy4"/>
    <dgm:cxn modelId="{7CA24E57-9432-40A3-B848-844CCFF68768}" srcId="{44235A4D-2976-4E64-B98B-D12244E4A33F}" destId="{3C24863E-CA6A-4D9B-94A0-6EEDD40098A6}" srcOrd="0" destOrd="0" parTransId="{A7107618-BD39-485A-B8DB-F24C97650CF6}" sibTransId="{1B831C12-6B3B-4EE9-BA49-2EDB2ABE9698}"/>
    <dgm:cxn modelId="{3344DC88-6332-487F-BFBB-FD2B0A067CEF}" type="presOf" srcId="{44235A4D-2976-4E64-B98B-D12244E4A33F}" destId="{BA731676-03BB-4AAB-9A61-C9BDAC1BA3BD}" srcOrd="0" destOrd="0" presId="urn:microsoft.com/office/officeart/2005/8/layout/hierarchy4"/>
    <dgm:cxn modelId="{F3EE5E14-CA6E-485C-B806-19EA7D9181EC}" srcId="{3C24863E-CA6A-4D9B-94A0-6EEDD40098A6}" destId="{535E87F8-B0F7-4A9A-981E-EA52A08CF111}" srcOrd="1" destOrd="0" parTransId="{3E04CC29-88F4-4F06-B608-55F569DB5F66}" sibTransId="{ED91687F-6C23-40E5-B6F4-6CB3898C78F8}"/>
    <dgm:cxn modelId="{E7B05B05-F90E-4405-96F5-BE4AF0668572}" type="presOf" srcId="{CCC9EA61-66B0-4962-B3BD-22A05A1E1365}" destId="{8B6653EE-F535-49A7-B5C3-A20143CE01C0}" srcOrd="0" destOrd="0" presId="urn:microsoft.com/office/officeart/2005/8/layout/hierarchy4"/>
    <dgm:cxn modelId="{66489501-F44B-46E7-AEBE-97E9864FCF0B}" srcId="{ED108088-6FC9-4121-9693-CEE15BD6FC2A}" destId="{44235A4D-2976-4E64-B98B-D12244E4A33F}" srcOrd="0" destOrd="0" parTransId="{7C303B22-1769-4B2A-B435-5B2E652F5934}" sibTransId="{DF28A8EE-B8B8-4CDD-8379-794E858E02EB}"/>
    <dgm:cxn modelId="{3EBA6819-703D-4E49-9878-7064D4F00C2C}" srcId="{3C24863E-CA6A-4D9B-94A0-6EEDD40098A6}" destId="{50AE5832-FF69-416D-9062-FBEB0D9B2B55}" srcOrd="0" destOrd="0" parTransId="{362545FE-6AE7-4612-8BB2-1BBDD9B1D96A}" sibTransId="{CDDB5232-AB74-42D3-91C6-31776FB671E0}"/>
    <dgm:cxn modelId="{95D07292-C847-499C-937A-449D420B9AAF}" srcId="{DFFC6421-84A2-4231-A4AC-ED3791ACA403}" destId="{CCC9EA61-66B0-4962-B3BD-22A05A1E1365}" srcOrd="0" destOrd="0" parTransId="{5E637CD2-BA28-4C6A-81A7-90E7E09145E7}" sibTransId="{90E486EA-7C68-4B69-8B73-2117E168B0EF}"/>
    <dgm:cxn modelId="{4263C5E9-33BF-4C19-BC28-724CDD49FB81}" type="presOf" srcId="{50AE5832-FF69-416D-9062-FBEB0D9B2B55}" destId="{927BD84F-AB0C-4523-8608-02483BBDCD97}" srcOrd="0" destOrd="0" presId="urn:microsoft.com/office/officeart/2005/8/layout/hierarchy4"/>
    <dgm:cxn modelId="{E44F5B13-1DE0-41C6-B39E-62494E648FF6}" type="presParOf" srcId="{28A7DB5D-E924-4A29-BE70-3913893294C7}" destId="{8E4B07C8-5C05-4B45-8204-48CEC363B2C7}" srcOrd="0" destOrd="0" presId="urn:microsoft.com/office/officeart/2005/8/layout/hierarchy4"/>
    <dgm:cxn modelId="{C455DB8F-5ED7-4D22-9724-20DF9DD60EAA}" type="presParOf" srcId="{8E4B07C8-5C05-4B45-8204-48CEC363B2C7}" destId="{BA731676-03BB-4AAB-9A61-C9BDAC1BA3BD}" srcOrd="0" destOrd="0" presId="urn:microsoft.com/office/officeart/2005/8/layout/hierarchy4"/>
    <dgm:cxn modelId="{F8DB4F00-5DAD-48E9-82D0-050B5543B630}" type="presParOf" srcId="{8E4B07C8-5C05-4B45-8204-48CEC363B2C7}" destId="{CBF1556D-820C-40B6-B1E9-06906C927B40}" srcOrd="1" destOrd="0" presId="urn:microsoft.com/office/officeart/2005/8/layout/hierarchy4"/>
    <dgm:cxn modelId="{90E2C04B-B12F-400F-AAE9-9E155F62B2B3}" type="presParOf" srcId="{8E4B07C8-5C05-4B45-8204-48CEC363B2C7}" destId="{F11DCC32-C22B-4BA8-93CA-E80DDF23C01E}" srcOrd="2" destOrd="0" presId="urn:microsoft.com/office/officeart/2005/8/layout/hierarchy4"/>
    <dgm:cxn modelId="{08F15974-F4D5-4DCE-A1DF-507DD6BD8828}" type="presParOf" srcId="{F11DCC32-C22B-4BA8-93CA-E80DDF23C01E}" destId="{68448834-5BDC-4313-A8CE-C6F24E622AC8}" srcOrd="0" destOrd="0" presId="urn:microsoft.com/office/officeart/2005/8/layout/hierarchy4"/>
    <dgm:cxn modelId="{EAEEFC18-6853-4683-9365-2284A3EF2AFE}" type="presParOf" srcId="{68448834-5BDC-4313-A8CE-C6F24E622AC8}" destId="{D3BD5EAA-F740-4C61-9EF8-8C4443B3BA24}" srcOrd="0" destOrd="0" presId="urn:microsoft.com/office/officeart/2005/8/layout/hierarchy4"/>
    <dgm:cxn modelId="{B8CB15C6-71CF-420C-9775-95C63E4CB2D9}" type="presParOf" srcId="{68448834-5BDC-4313-A8CE-C6F24E622AC8}" destId="{5C6F2E8F-3C9B-47A4-9E96-FA3242491757}" srcOrd="1" destOrd="0" presId="urn:microsoft.com/office/officeart/2005/8/layout/hierarchy4"/>
    <dgm:cxn modelId="{BB63969B-49C3-4CA3-A714-8720B8F34F84}" type="presParOf" srcId="{68448834-5BDC-4313-A8CE-C6F24E622AC8}" destId="{A3987361-C4CA-4BF5-BE90-5E6E7B4299FE}" srcOrd="2" destOrd="0" presId="urn:microsoft.com/office/officeart/2005/8/layout/hierarchy4"/>
    <dgm:cxn modelId="{76E82CC9-FE84-487F-A9AA-D077465C2F0F}" type="presParOf" srcId="{A3987361-C4CA-4BF5-BE90-5E6E7B4299FE}" destId="{873C518B-DFA0-4FDA-9154-282DFAF9FE7B}" srcOrd="0" destOrd="0" presId="urn:microsoft.com/office/officeart/2005/8/layout/hierarchy4"/>
    <dgm:cxn modelId="{0912998E-F686-45C9-BB90-FB3E9E69E9B1}" type="presParOf" srcId="{873C518B-DFA0-4FDA-9154-282DFAF9FE7B}" destId="{927BD84F-AB0C-4523-8608-02483BBDCD97}" srcOrd="0" destOrd="0" presId="urn:microsoft.com/office/officeart/2005/8/layout/hierarchy4"/>
    <dgm:cxn modelId="{7C8A98F8-01AD-48AD-A72C-71E096BE5759}" type="presParOf" srcId="{873C518B-DFA0-4FDA-9154-282DFAF9FE7B}" destId="{E50A9395-BFD1-4CFD-B975-DE7680897F1C}" srcOrd="1" destOrd="0" presId="urn:microsoft.com/office/officeart/2005/8/layout/hierarchy4"/>
    <dgm:cxn modelId="{00B2CEAE-2DE0-488C-9B3F-12A41E66E633}" type="presParOf" srcId="{A3987361-C4CA-4BF5-BE90-5E6E7B4299FE}" destId="{CA8314A7-AC42-4678-91E0-6116012E3B05}" srcOrd="1" destOrd="0" presId="urn:microsoft.com/office/officeart/2005/8/layout/hierarchy4"/>
    <dgm:cxn modelId="{725BC75C-F7D5-45BC-9700-3F88556D11F3}" type="presParOf" srcId="{A3987361-C4CA-4BF5-BE90-5E6E7B4299FE}" destId="{FAD37AAF-FD2F-41F0-86C5-5F765347CC4A}" srcOrd="2" destOrd="0" presId="urn:microsoft.com/office/officeart/2005/8/layout/hierarchy4"/>
    <dgm:cxn modelId="{77E55B15-D3E9-49C3-8637-139226852FAC}" type="presParOf" srcId="{FAD37AAF-FD2F-41F0-86C5-5F765347CC4A}" destId="{91A83656-EFB0-4952-A2A9-F0C71147E39D}" srcOrd="0" destOrd="0" presId="urn:microsoft.com/office/officeart/2005/8/layout/hierarchy4"/>
    <dgm:cxn modelId="{4DB74AE9-C154-46F1-BD97-4EAF26875A01}" type="presParOf" srcId="{FAD37AAF-FD2F-41F0-86C5-5F765347CC4A}" destId="{B4ABD51B-8C2F-43B4-A2BD-E8C54494B4A2}" srcOrd="1" destOrd="0" presId="urn:microsoft.com/office/officeart/2005/8/layout/hierarchy4"/>
    <dgm:cxn modelId="{3AFDF4CA-EDD5-495E-A8E3-03FFFA274CEF}" type="presParOf" srcId="{F11DCC32-C22B-4BA8-93CA-E80DDF23C01E}" destId="{A23A21DA-F674-47A2-9A16-95274137F040}" srcOrd="1" destOrd="0" presId="urn:microsoft.com/office/officeart/2005/8/layout/hierarchy4"/>
    <dgm:cxn modelId="{2540BC3E-3E88-42BE-A601-211BAE83CF54}" type="presParOf" srcId="{F11DCC32-C22B-4BA8-93CA-E80DDF23C01E}" destId="{1F4A86EC-DF53-4F12-B9A9-C12C07B3445E}" srcOrd="2" destOrd="0" presId="urn:microsoft.com/office/officeart/2005/8/layout/hierarchy4"/>
    <dgm:cxn modelId="{EA4B7A59-17F7-4652-B8E9-18C019698ADE}" type="presParOf" srcId="{1F4A86EC-DF53-4F12-B9A9-C12C07B3445E}" destId="{8FC05A90-C30B-42ED-A7DE-63E6D5F2B7D6}" srcOrd="0" destOrd="0" presId="urn:microsoft.com/office/officeart/2005/8/layout/hierarchy4"/>
    <dgm:cxn modelId="{E2BE3715-CA1A-4DAC-BCB3-F6B3F7CB98D2}" type="presParOf" srcId="{1F4A86EC-DF53-4F12-B9A9-C12C07B3445E}" destId="{B8DBC61B-8353-4797-BD7B-07CC67C1F3E7}" srcOrd="1" destOrd="0" presId="urn:microsoft.com/office/officeart/2005/8/layout/hierarchy4"/>
    <dgm:cxn modelId="{66B0904F-C5F4-4750-AD50-962453E2727E}" type="presParOf" srcId="{1F4A86EC-DF53-4F12-B9A9-C12C07B3445E}" destId="{7DD3C767-128E-4230-9C4D-E752D7E9CD6A}" srcOrd="2" destOrd="0" presId="urn:microsoft.com/office/officeart/2005/8/layout/hierarchy4"/>
    <dgm:cxn modelId="{642003AF-60DD-4D04-A19C-C26176859B68}" type="presParOf" srcId="{7DD3C767-128E-4230-9C4D-E752D7E9CD6A}" destId="{77F070ED-6C05-4BE3-9622-FEFD7014A3EC}" srcOrd="0" destOrd="0" presId="urn:microsoft.com/office/officeart/2005/8/layout/hierarchy4"/>
    <dgm:cxn modelId="{7D2F5C05-60DA-4DDB-BCDB-0F01E35A86A3}" type="presParOf" srcId="{77F070ED-6C05-4BE3-9622-FEFD7014A3EC}" destId="{8B6653EE-F535-49A7-B5C3-A20143CE01C0}" srcOrd="0" destOrd="0" presId="urn:microsoft.com/office/officeart/2005/8/layout/hierarchy4"/>
    <dgm:cxn modelId="{DD0D4AFE-3E74-4FBF-BBE3-CDF627B15108}" type="presParOf" srcId="{77F070ED-6C05-4BE3-9622-FEFD7014A3EC}" destId="{5F691586-4FCF-4F4F-B8C6-105386EADBD2}"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08088-6FC9-4121-9693-CEE15BD6FC2A}" type="doc">
      <dgm:prSet loTypeId="urn:microsoft.com/office/officeart/2005/8/layout/hierarchy4" loCatId="hierarchy" qsTypeId="urn:microsoft.com/office/officeart/2005/8/quickstyle/simple2" qsCatId="simple" csTypeId="urn:microsoft.com/office/officeart/2005/8/colors/colorful2" csCatId="colorful" phldr="1"/>
      <dgm:spPr/>
      <dgm:t>
        <a:bodyPr/>
        <a:lstStyle/>
        <a:p>
          <a:endParaRPr lang="en-US"/>
        </a:p>
      </dgm:t>
    </dgm:pt>
    <dgm:pt modelId="{44235A4D-2976-4E64-B98B-D12244E4A33F}">
      <dgm:prSet phldrT="[Text]"/>
      <dgm:spPr/>
      <dgm:t>
        <a:bodyPr/>
        <a:lstStyle/>
        <a:p>
          <a:r>
            <a:rPr lang="en-US" dirty="0"/>
            <a:t>Proof-of-Principle Studies </a:t>
          </a:r>
        </a:p>
      </dgm:t>
    </dgm:pt>
    <dgm:pt modelId="{7C303B22-1769-4B2A-B435-5B2E652F5934}" type="parTrans" cxnId="{66489501-F44B-46E7-AEBE-97E9864FCF0B}">
      <dgm:prSet/>
      <dgm:spPr/>
      <dgm:t>
        <a:bodyPr/>
        <a:lstStyle/>
        <a:p>
          <a:endParaRPr lang="en-US"/>
        </a:p>
      </dgm:t>
    </dgm:pt>
    <dgm:pt modelId="{DF28A8EE-B8B8-4CDD-8379-794E858E02EB}" type="sibTrans" cxnId="{66489501-F44B-46E7-AEBE-97E9864FCF0B}">
      <dgm:prSet/>
      <dgm:spPr/>
      <dgm:t>
        <a:bodyPr/>
        <a:lstStyle/>
        <a:p>
          <a:endParaRPr lang="en-US"/>
        </a:p>
      </dgm:t>
    </dgm:pt>
    <dgm:pt modelId="{3C24863E-CA6A-4D9B-94A0-6EEDD40098A6}">
      <dgm:prSet phldrT="[Text]"/>
      <dgm:spPr>
        <a:solidFill>
          <a:schemeClr val="accent4"/>
        </a:solidFill>
      </dgm:spPr>
      <dgm:t>
        <a:bodyPr/>
        <a:lstStyle/>
        <a:p>
          <a:r>
            <a:rPr lang="en-US" b="0" dirty="0">
              <a:latin typeface="Helvetica" pitchFamily="34" charset="0"/>
              <a:cs typeface="Helvetica" pitchFamily="34" charset="0"/>
            </a:rPr>
            <a:t>Comparing medications</a:t>
          </a:r>
          <a:endParaRPr lang="en-US" b="0" dirty="0"/>
        </a:p>
      </dgm:t>
    </dgm:pt>
    <dgm:pt modelId="{A7107618-BD39-485A-B8DB-F24C97650CF6}" type="parTrans" cxnId="{7CA24E57-9432-40A3-B848-844CCFF68768}">
      <dgm:prSet/>
      <dgm:spPr/>
      <dgm:t>
        <a:bodyPr/>
        <a:lstStyle/>
        <a:p>
          <a:endParaRPr lang="en-US"/>
        </a:p>
      </dgm:t>
    </dgm:pt>
    <dgm:pt modelId="{1B831C12-6B3B-4EE9-BA49-2EDB2ABE9698}" type="sibTrans" cxnId="{7CA24E57-9432-40A3-B848-844CCFF68768}">
      <dgm:prSet/>
      <dgm:spPr/>
      <dgm:t>
        <a:bodyPr/>
        <a:lstStyle/>
        <a:p>
          <a:endParaRPr lang="en-US"/>
        </a:p>
      </dgm:t>
    </dgm:pt>
    <dgm:pt modelId="{50AE5832-FF69-416D-9062-FBEB0D9B2B55}">
      <dgm:prSet phldrT="[Text]"/>
      <dgm:spPr/>
      <dgm:t>
        <a:bodyPr/>
        <a:lstStyle/>
        <a:p>
          <a:r>
            <a:rPr lang="en-US" dirty="0">
              <a:latin typeface="Helvetica" pitchFamily="34" charset="0"/>
              <a:cs typeface="Helvetica" pitchFamily="34" charset="0"/>
            </a:rPr>
            <a:t>Pediatric Medication Study </a:t>
          </a:r>
        </a:p>
        <a:p>
          <a:r>
            <a:rPr lang="en-US" dirty="0">
              <a:latin typeface="Helvetica" pitchFamily="34" charset="0"/>
              <a:cs typeface="Helvetica" pitchFamily="34" charset="0"/>
            </a:rPr>
            <a:t>(10-19 years)</a:t>
          </a:r>
          <a:endParaRPr lang="en-US" dirty="0"/>
        </a:p>
      </dgm:t>
    </dgm:pt>
    <dgm:pt modelId="{362545FE-6AE7-4612-8BB2-1BBDD9B1D96A}" type="parTrans" cxnId="{3EBA6819-703D-4E49-9878-7064D4F00C2C}">
      <dgm:prSet/>
      <dgm:spPr/>
      <dgm:t>
        <a:bodyPr/>
        <a:lstStyle/>
        <a:p>
          <a:endParaRPr lang="en-US"/>
        </a:p>
      </dgm:t>
    </dgm:pt>
    <dgm:pt modelId="{CDDB5232-AB74-42D3-91C6-31776FB671E0}" type="sibTrans" cxnId="{3EBA6819-703D-4E49-9878-7064D4F00C2C}">
      <dgm:prSet/>
      <dgm:spPr/>
      <dgm:t>
        <a:bodyPr/>
        <a:lstStyle/>
        <a:p>
          <a:endParaRPr lang="en-US"/>
        </a:p>
      </dgm:t>
    </dgm:pt>
    <dgm:pt modelId="{535E87F8-B0F7-4A9A-981E-EA52A08CF111}">
      <dgm:prSet phldrT="[Text]"/>
      <dgm:spPr/>
      <dgm:t>
        <a:bodyPr/>
        <a:lstStyle/>
        <a:p>
          <a:r>
            <a:rPr lang="en-US" dirty="0">
              <a:latin typeface="Helvetica" pitchFamily="34" charset="0"/>
              <a:cs typeface="Helvetica" pitchFamily="34" charset="0"/>
            </a:rPr>
            <a:t>Adult Medication Study </a:t>
          </a:r>
        </a:p>
        <a:p>
          <a:r>
            <a:rPr lang="en-US" dirty="0">
              <a:latin typeface="Helvetica" pitchFamily="34" charset="0"/>
              <a:cs typeface="Helvetica" pitchFamily="34" charset="0"/>
            </a:rPr>
            <a:t>(20-65 years)</a:t>
          </a:r>
          <a:endParaRPr lang="en-US" dirty="0"/>
        </a:p>
      </dgm:t>
    </dgm:pt>
    <dgm:pt modelId="{3E04CC29-88F4-4F06-B608-55F569DB5F66}" type="parTrans" cxnId="{F3EE5E14-CA6E-485C-B806-19EA7D9181EC}">
      <dgm:prSet/>
      <dgm:spPr/>
      <dgm:t>
        <a:bodyPr/>
        <a:lstStyle/>
        <a:p>
          <a:endParaRPr lang="en-US"/>
        </a:p>
      </dgm:t>
    </dgm:pt>
    <dgm:pt modelId="{ED91687F-6C23-40E5-B6F4-6CB3898C78F8}" type="sibTrans" cxnId="{F3EE5E14-CA6E-485C-B806-19EA7D9181EC}">
      <dgm:prSet/>
      <dgm:spPr/>
      <dgm:t>
        <a:bodyPr/>
        <a:lstStyle/>
        <a:p>
          <a:endParaRPr lang="en-US"/>
        </a:p>
      </dgm:t>
    </dgm:pt>
    <dgm:pt modelId="{DFFC6421-84A2-4231-A4AC-ED3791ACA403}">
      <dgm:prSet phldrT="[Text]"/>
      <dgm:spPr/>
      <dgm:t>
        <a:bodyPr/>
        <a:lstStyle/>
        <a:p>
          <a:r>
            <a:rPr lang="en-US" b="0" dirty="0">
              <a:latin typeface="Helvetica" pitchFamily="34" charset="0"/>
              <a:cs typeface="Helvetica" pitchFamily="34" charset="0"/>
            </a:rPr>
            <a:t>Comparing surgical vs. medical intervention</a:t>
          </a:r>
          <a:endParaRPr lang="en-US" b="0" dirty="0"/>
        </a:p>
      </dgm:t>
    </dgm:pt>
    <dgm:pt modelId="{C9631208-5A4B-4B69-B3D1-0CBD97AC0481}" type="parTrans" cxnId="{111D7AFE-1DEF-4EBC-9088-74C05F0A5C00}">
      <dgm:prSet/>
      <dgm:spPr/>
      <dgm:t>
        <a:bodyPr/>
        <a:lstStyle/>
        <a:p>
          <a:endParaRPr lang="en-US"/>
        </a:p>
      </dgm:t>
    </dgm:pt>
    <dgm:pt modelId="{A4111406-6460-4FE1-A9BF-38E0A30289F3}" type="sibTrans" cxnId="{111D7AFE-1DEF-4EBC-9088-74C05F0A5C00}">
      <dgm:prSet/>
      <dgm:spPr/>
      <dgm:t>
        <a:bodyPr/>
        <a:lstStyle/>
        <a:p>
          <a:endParaRPr lang="en-US"/>
        </a:p>
      </dgm:t>
    </dgm:pt>
    <dgm:pt modelId="{CCC9EA61-66B0-4962-B3BD-22A05A1E1365}">
      <dgm:prSet phldrT="[Text]"/>
      <dgm:spPr>
        <a:solidFill>
          <a:schemeClr val="accent3"/>
        </a:solidFill>
      </dgm:spPr>
      <dgm:t>
        <a:bodyPr/>
        <a:lstStyle/>
        <a:p>
          <a:r>
            <a:rPr lang="en-US" dirty="0">
              <a:latin typeface="Helvetica" pitchFamily="34" charset="0"/>
              <a:cs typeface="Helvetica" pitchFamily="34" charset="0"/>
            </a:rPr>
            <a:t>Adult Surgery</a:t>
          </a:r>
          <a:br>
            <a:rPr lang="en-US" dirty="0">
              <a:latin typeface="Helvetica" pitchFamily="34" charset="0"/>
              <a:cs typeface="Helvetica" pitchFamily="34" charset="0"/>
            </a:rPr>
          </a:br>
          <a:r>
            <a:rPr lang="en-US" dirty="0">
              <a:latin typeface="Helvetica" pitchFamily="34" charset="0"/>
              <a:cs typeface="Helvetica" pitchFamily="34" charset="0"/>
            </a:rPr>
            <a:t>(</a:t>
          </a:r>
          <a:r>
            <a:rPr lang="en-US" dirty="0" err="1">
              <a:latin typeface="Helvetica" pitchFamily="34" charset="0"/>
              <a:cs typeface="Helvetica" pitchFamily="34" charset="0"/>
            </a:rPr>
            <a:t>BetaFat</a:t>
          </a:r>
          <a:r>
            <a:rPr lang="en-US" dirty="0">
              <a:latin typeface="Helvetica" pitchFamily="34" charset="0"/>
              <a:cs typeface="Helvetica" pitchFamily="34" charset="0"/>
            </a:rPr>
            <a:t>) Study </a:t>
          </a:r>
        </a:p>
        <a:p>
          <a:r>
            <a:rPr lang="en-US" dirty="0">
              <a:latin typeface="Helvetica" pitchFamily="34" charset="0"/>
              <a:cs typeface="Helvetica" pitchFamily="34" charset="0"/>
            </a:rPr>
            <a:t>(22-65 years)</a:t>
          </a:r>
          <a:endParaRPr lang="en-US" dirty="0"/>
        </a:p>
      </dgm:t>
    </dgm:pt>
    <dgm:pt modelId="{5E637CD2-BA28-4C6A-81A7-90E7E09145E7}" type="parTrans" cxnId="{95D07292-C847-499C-937A-449D420B9AAF}">
      <dgm:prSet/>
      <dgm:spPr/>
      <dgm:t>
        <a:bodyPr/>
        <a:lstStyle/>
        <a:p>
          <a:endParaRPr lang="en-US"/>
        </a:p>
      </dgm:t>
    </dgm:pt>
    <dgm:pt modelId="{90E486EA-7C68-4B69-8B73-2117E168B0EF}" type="sibTrans" cxnId="{95D07292-C847-499C-937A-449D420B9AAF}">
      <dgm:prSet/>
      <dgm:spPr/>
      <dgm:t>
        <a:bodyPr/>
        <a:lstStyle/>
        <a:p>
          <a:endParaRPr lang="en-US"/>
        </a:p>
      </dgm:t>
    </dgm:pt>
    <dgm:pt modelId="{28A7DB5D-E924-4A29-BE70-3913893294C7}" type="pres">
      <dgm:prSet presAssocID="{ED108088-6FC9-4121-9693-CEE15BD6FC2A}" presName="Name0" presStyleCnt="0">
        <dgm:presLayoutVars>
          <dgm:chPref val="1"/>
          <dgm:dir/>
          <dgm:animOne val="branch"/>
          <dgm:animLvl val="lvl"/>
          <dgm:resizeHandles/>
        </dgm:presLayoutVars>
      </dgm:prSet>
      <dgm:spPr/>
      <dgm:t>
        <a:bodyPr/>
        <a:lstStyle/>
        <a:p>
          <a:endParaRPr lang="en-US"/>
        </a:p>
      </dgm:t>
    </dgm:pt>
    <dgm:pt modelId="{8E4B07C8-5C05-4B45-8204-48CEC363B2C7}" type="pres">
      <dgm:prSet presAssocID="{44235A4D-2976-4E64-B98B-D12244E4A33F}" presName="vertOne" presStyleCnt="0"/>
      <dgm:spPr/>
    </dgm:pt>
    <dgm:pt modelId="{BA731676-03BB-4AAB-9A61-C9BDAC1BA3BD}" type="pres">
      <dgm:prSet presAssocID="{44235A4D-2976-4E64-B98B-D12244E4A33F}" presName="txOne" presStyleLbl="node0" presStyleIdx="0" presStyleCnt="1">
        <dgm:presLayoutVars>
          <dgm:chPref val="3"/>
        </dgm:presLayoutVars>
      </dgm:prSet>
      <dgm:spPr/>
      <dgm:t>
        <a:bodyPr/>
        <a:lstStyle/>
        <a:p>
          <a:endParaRPr lang="en-US"/>
        </a:p>
      </dgm:t>
    </dgm:pt>
    <dgm:pt modelId="{CBF1556D-820C-40B6-B1E9-06906C927B40}" type="pres">
      <dgm:prSet presAssocID="{44235A4D-2976-4E64-B98B-D12244E4A33F}" presName="parTransOne" presStyleCnt="0"/>
      <dgm:spPr/>
    </dgm:pt>
    <dgm:pt modelId="{F11DCC32-C22B-4BA8-93CA-E80DDF23C01E}" type="pres">
      <dgm:prSet presAssocID="{44235A4D-2976-4E64-B98B-D12244E4A33F}" presName="horzOne" presStyleCnt="0"/>
      <dgm:spPr/>
    </dgm:pt>
    <dgm:pt modelId="{68448834-5BDC-4313-A8CE-C6F24E622AC8}" type="pres">
      <dgm:prSet presAssocID="{3C24863E-CA6A-4D9B-94A0-6EEDD40098A6}" presName="vertTwo" presStyleCnt="0"/>
      <dgm:spPr/>
    </dgm:pt>
    <dgm:pt modelId="{D3BD5EAA-F740-4C61-9EF8-8C4443B3BA24}" type="pres">
      <dgm:prSet presAssocID="{3C24863E-CA6A-4D9B-94A0-6EEDD40098A6}" presName="txTwo" presStyleLbl="node2" presStyleIdx="0" presStyleCnt="2" custLinFactNeighborX="-18" custLinFactNeighborY="-46248">
        <dgm:presLayoutVars>
          <dgm:chPref val="3"/>
        </dgm:presLayoutVars>
      </dgm:prSet>
      <dgm:spPr/>
      <dgm:t>
        <a:bodyPr/>
        <a:lstStyle/>
        <a:p>
          <a:endParaRPr lang="en-US"/>
        </a:p>
      </dgm:t>
    </dgm:pt>
    <dgm:pt modelId="{5C6F2E8F-3C9B-47A4-9E96-FA3242491757}" type="pres">
      <dgm:prSet presAssocID="{3C24863E-CA6A-4D9B-94A0-6EEDD40098A6}" presName="parTransTwo" presStyleCnt="0"/>
      <dgm:spPr/>
    </dgm:pt>
    <dgm:pt modelId="{A3987361-C4CA-4BF5-BE90-5E6E7B4299FE}" type="pres">
      <dgm:prSet presAssocID="{3C24863E-CA6A-4D9B-94A0-6EEDD40098A6}" presName="horzTwo" presStyleCnt="0"/>
      <dgm:spPr/>
    </dgm:pt>
    <dgm:pt modelId="{873C518B-DFA0-4FDA-9154-282DFAF9FE7B}" type="pres">
      <dgm:prSet presAssocID="{50AE5832-FF69-416D-9062-FBEB0D9B2B55}" presName="vertThree" presStyleCnt="0"/>
      <dgm:spPr/>
    </dgm:pt>
    <dgm:pt modelId="{927BD84F-AB0C-4523-8608-02483BBDCD97}" type="pres">
      <dgm:prSet presAssocID="{50AE5832-FF69-416D-9062-FBEB0D9B2B55}" presName="txThree" presStyleLbl="node3" presStyleIdx="0" presStyleCnt="3" custLinFactNeighborY="-12040">
        <dgm:presLayoutVars>
          <dgm:chPref val="3"/>
        </dgm:presLayoutVars>
      </dgm:prSet>
      <dgm:spPr/>
      <dgm:t>
        <a:bodyPr/>
        <a:lstStyle/>
        <a:p>
          <a:endParaRPr lang="en-US"/>
        </a:p>
      </dgm:t>
    </dgm:pt>
    <dgm:pt modelId="{E50A9395-BFD1-4CFD-B975-DE7680897F1C}" type="pres">
      <dgm:prSet presAssocID="{50AE5832-FF69-416D-9062-FBEB0D9B2B55}" presName="horzThree" presStyleCnt="0"/>
      <dgm:spPr/>
    </dgm:pt>
    <dgm:pt modelId="{CA8314A7-AC42-4678-91E0-6116012E3B05}" type="pres">
      <dgm:prSet presAssocID="{CDDB5232-AB74-42D3-91C6-31776FB671E0}" presName="sibSpaceThree" presStyleCnt="0"/>
      <dgm:spPr/>
    </dgm:pt>
    <dgm:pt modelId="{FAD37AAF-FD2F-41F0-86C5-5F765347CC4A}" type="pres">
      <dgm:prSet presAssocID="{535E87F8-B0F7-4A9A-981E-EA52A08CF111}" presName="vertThree" presStyleCnt="0"/>
      <dgm:spPr/>
    </dgm:pt>
    <dgm:pt modelId="{91A83656-EFB0-4952-A2A9-F0C71147E39D}" type="pres">
      <dgm:prSet presAssocID="{535E87F8-B0F7-4A9A-981E-EA52A08CF111}" presName="txThree" presStyleLbl="node3" presStyleIdx="1" presStyleCnt="3" custLinFactNeighborX="486" custLinFactNeighborY="-11895">
        <dgm:presLayoutVars>
          <dgm:chPref val="3"/>
        </dgm:presLayoutVars>
      </dgm:prSet>
      <dgm:spPr/>
      <dgm:t>
        <a:bodyPr/>
        <a:lstStyle/>
        <a:p>
          <a:endParaRPr lang="en-US"/>
        </a:p>
      </dgm:t>
    </dgm:pt>
    <dgm:pt modelId="{B4ABD51B-8C2F-43B4-A2BD-E8C54494B4A2}" type="pres">
      <dgm:prSet presAssocID="{535E87F8-B0F7-4A9A-981E-EA52A08CF111}" presName="horzThree" presStyleCnt="0"/>
      <dgm:spPr/>
    </dgm:pt>
    <dgm:pt modelId="{A23A21DA-F674-47A2-9A16-95274137F040}" type="pres">
      <dgm:prSet presAssocID="{1B831C12-6B3B-4EE9-BA49-2EDB2ABE9698}" presName="sibSpaceTwo" presStyleCnt="0"/>
      <dgm:spPr/>
    </dgm:pt>
    <dgm:pt modelId="{1F4A86EC-DF53-4F12-B9A9-C12C07B3445E}" type="pres">
      <dgm:prSet presAssocID="{DFFC6421-84A2-4231-A4AC-ED3791ACA403}" presName="vertTwo" presStyleCnt="0"/>
      <dgm:spPr/>
    </dgm:pt>
    <dgm:pt modelId="{8FC05A90-C30B-42ED-A7DE-63E6D5F2B7D6}" type="pres">
      <dgm:prSet presAssocID="{DFFC6421-84A2-4231-A4AC-ED3791ACA403}" presName="txTwo" presStyleLbl="node2" presStyleIdx="1" presStyleCnt="2" custLinFactNeighborY="-46248">
        <dgm:presLayoutVars>
          <dgm:chPref val="3"/>
        </dgm:presLayoutVars>
      </dgm:prSet>
      <dgm:spPr/>
      <dgm:t>
        <a:bodyPr/>
        <a:lstStyle/>
        <a:p>
          <a:endParaRPr lang="en-US"/>
        </a:p>
      </dgm:t>
    </dgm:pt>
    <dgm:pt modelId="{B8DBC61B-8353-4797-BD7B-07CC67C1F3E7}" type="pres">
      <dgm:prSet presAssocID="{DFFC6421-84A2-4231-A4AC-ED3791ACA403}" presName="parTransTwo" presStyleCnt="0"/>
      <dgm:spPr/>
    </dgm:pt>
    <dgm:pt modelId="{7DD3C767-128E-4230-9C4D-E752D7E9CD6A}" type="pres">
      <dgm:prSet presAssocID="{DFFC6421-84A2-4231-A4AC-ED3791ACA403}" presName="horzTwo" presStyleCnt="0"/>
      <dgm:spPr/>
    </dgm:pt>
    <dgm:pt modelId="{77F070ED-6C05-4BE3-9622-FEFD7014A3EC}" type="pres">
      <dgm:prSet presAssocID="{CCC9EA61-66B0-4962-B3BD-22A05A1E1365}" presName="vertThree" presStyleCnt="0"/>
      <dgm:spPr/>
    </dgm:pt>
    <dgm:pt modelId="{8B6653EE-F535-49A7-B5C3-A20143CE01C0}" type="pres">
      <dgm:prSet presAssocID="{CCC9EA61-66B0-4962-B3BD-22A05A1E1365}" presName="txThree" presStyleLbl="node3" presStyleIdx="2" presStyleCnt="3" custLinFactNeighborY="-12040">
        <dgm:presLayoutVars>
          <dgm:chPref val="3"/>
        </dgm:presLayoutVars>
      </dgm:prSet>
      <dgm:spPr/>
      <dgm:t>
        <a:bodyPr/>
        <a:lstStyle/>
        <a:p>
          <a:endParaRPr lang="en-US"/>
        </a:p>
      </dgm:t>
    </dgm:pt>
    <dgm:pt modelId="{5F691586-4FCF-4F4F-B8C6-105386EADBD2}" type="pres">
      <dgm:prSet presAssocID="{CCC9EA61-66B0-4962-B3BD-22A05A1E1365}" presName="horzThree" presStyleCnt="0"/>
      <dgm:spPr/>
    </dgm:pt>
  </dgm:ptLst>
  <dgm:cxnLst>
    <dgm:cxn modelId="{F083E2EB-C263-431D-ABCD-10C8CB8AD271}" type="presOf" srcId="{ED108088-6FC9-4121-9693-CEE15BD6FC2A}" destId="{28A7DB5D-E924-4A29-BE70-3913893294C7}" srcOrd="0" destOrd="0" presId="urn:microsoft.com/office/officeart/2005/8/layout/hierarchy4"/>
    <dgm:cxn modelId="{42A70C2B-3EF5-4DDF-89F8-C4270209A5BB}" type="presOf" srcId="{3C24863E-CA6A-4D9B-94A0-6EEDD40098A6}" destId="{D3BD5EAA-F740-4C61-9EF8-8C4443B3BA24}" srcOrd="0" destOrd="0" presId="urn:microsoft.com/office/officeart/2005/8/layout/hierarchy4"/>
    <dgm:cxn modelId="{111D7AFE-1DEF-4EBC-9088-74C05F0A5C00}" srcId="{44235A4D-2976-4E64-B98B-D12244E4A33F}" destId="{DFFC6421-84A2-4231-A4AC-ED3791ACA403}" srcOrd="1" destOrd="0" parTransId="{C9631208-5A4B-4B69-B3D1-0CBD97AC0481}" sibTransId="{A4111406-6460-4FE1-A9BF-38E0A30289F3}"/>
    <dgm:cxn modelId="{818BAE94-96BA-47F2-A4F0-448D82B64D89}" type="presOf" srcId="{DFFC6421-84A2-4231-A4AC-ED3791ACA403}" destId="{8FC05A90-C30B-42ED-A7DE-63E6D5F2B7D6}" srcOrd="0" destOrd="0" presId="urn:microsoft.com/office/officeart/2005/8/layout/hierarchy4"/>
    <dgm:cxn modelId="{EBDDE338-BF26-4F19-ADA5-ECA9346D0A6B}" type="presOf" srcId="{535E87F8-B0F7-4A9A-981E-EA52A08CF111}" destId="{91A83656-EFB0-4952-A2A9-F0C71147E39D}" srcOrd="0" destOrd="0" presId="urn:microsoft.com/office/officeart/2005/8/layout/hierarchy4"/>
    <dgm:cxn modelId="{7CA24E57-9432-40A3-B848-844CCFF68768}" srcId="{44235A4D-2976-4E64-B98B-D12244E4A33F}" destId="{3C24863E-CA6A-4D9B-94A0-6EEDD40098A6}" srcOrd="0" destOrd="0" parTransId="{A7107618-BD39-485A-B8DB-F24C97650CF6}" sibTransId="{1B831C12-6B3B-4EE9-BA49-2EDB2ABE9698}"/>
    <dgm:cxn modelId="{3344DC88-6332-487F-BFBB-FD2B0A067CEF}" type="presOf" srcId="{44235A4D-2976-4E64-B98B-D12244E4A33F}" destId="{BA731676-03BB-4AAB-9A61-C9BDAC1BA3BD}" srcOrd="0" destOrd="0" presId="urn:microsoft.com/office/officeart/2005/8/layout/hierarchy4"/>
    <dgm:cxn modelId="{F3EE5E14-CA6E-485C-B806-19EA7D9181EC}" srcId="{3C24863E-CA6A-4D9B-94A0-6EEDD40098A6}" destId="{535E87F8-B0F7-4A9A-981E-EA52A08CF111}" srcOrd="1" destOrd="0" parTransId="{3E04CC29-88F4-4F06-B608-55F569DB5F66}" sibTransId="{ED91687F-6C23-40E5-B6F4-6CB3898C78F8}"/>
    <dgm:cxn modelId="{E7B05B05-F90E-4405-96F5-BE4AF0668572}" type="presOf" srcId="{CCC9EA61-66B0-4962-B3BD-22A05A1E1365}" destId="{8B6653EE-F535-49A7-B5C3-A20143CE01C0}" srcOrd="0" destOrd="0" presId="urn:microsoft.com/office/officeart/2005/8/layout/hierarchy4"/>
    <dgm:cxn modelId="{66489501-F44B-46E7-AEBE-97E9864FCF0B}" srcId="{ED108088-6FC9-4121-9693-CEE15BD6FC2A}" destId="{44235A4D-2976-4E64-B98B-D12244E4A33F}" srcOrd="0" destOrd="0" parTransId="{7C303B22-1769-4B2A-B435-5B2E652F5934}" sibTransId="{DF28A8EE-B8B8-4CDD-8379-794E858E02EB}"/>
    <dgm:cxn modelId="{3EBA6819-703D-4E49-9878-7064D4F00C2C}" srcId="{3C24863E-CA6A-4D9B-94A0-6EEDD40098A6}" destId="{50AE5832-FF69-416D-9062-FBEB0D9B2B55}" srcOrd="0" destOrd="0" parTransId="{362545FE-6AE7-4612-8BB2-1BBDD9B1D96A}" sibTransId="{CDDB5232-AB74-42D3-91C6-31776FB671E0}"/>
    <dgm:cxn modelId="{95D07292-C847-499C-937A-449D420B9AAF}" srcId="{DFFC6421-84A2-4231-A4AC-ED3791ACA403}" destId="{CCC9EA61-66B0-4962-B3BD-22A05A1E1365}" srcOrd="0" destOrd="0" parTransId="{5E637CD2-BA28-4C6A-81A7-90E7E09145E7}" sibTransId="{90E486EA-7C68-4B69-8B73-2117E168B0EF}"/>
    <dgm:cxn modelId="{4263C5E9-33BF-4C19-BC28-724CDD49FB81}" type="presOf" srcId="{50AE5832-FF69-416D-9062-FBEB0D9B2B55}" destId="{927BD84F-AB0C-4523-8608-02483BBDCD97}" srcOrd="0" destOrd="0" presId="urn:microsoft.com/office/officeart/2005/8/layout/hierarchy4"/>
    <dgm:cxn modelId="{E44F5B13-1DE0-41C6-B39E-62494E648FF6}" type="presParOf" srcId="{28A7DB5D-E924-4A29-BE70-3913893294C7}" destId="{8E4B07C8-5C05-4B45-8204-48CEC363B2C7}" srcOrd="0" destOrd="0" presId="urn:microsoft.com/office/officeart/2005/8/layout/hierarchy4"/>
    <dgm:cxn modelId="{C455DB8F-5ED7-4D22-9724-20DF9DD60EAA}" type="presParOf" srcId="{8E4B07C8-5C05-4B45-8204-48CEC363B2C7}" destId="{BA731676-03BB-4AAB-9A61-C9BDAC1BA3BD}" srcOrd="0" destOrd="0" presId="urn:microsoft.com/office/officeart/2005/8/layout/hierarchy4"/>
    <dgm:cxn modelId="{F8DB4F00-5DAD-48E9-82D0-050B5543B630}" type="presParOf" srcId="{8E4B07C8-5C05-4B45-8204-48CEC363B2C7}" destId="{CBF1556D-820C-40B6-B1E9-06906C927B40}" srcOrd="1" destOrd="0" presId="urn:microsoft.com/office/officeart/2005/8/layout/hierarchy4"/>
    <dgm:cxn modelId="{90E2C04B-B12F-400F-AAE9-9E155F62B2B3}" type="presParOf" srcId="{8E4B07C8-5C05-4B45-8204-48CEC363B2C7}" destId="{F11DCC32-C22B-4BA8-93CA-E80DDF23C01E}" srcOrd="2" destOrd="0" presId="urn:microsoft.com/office/officeart/2005/8/layout/hierarchy4"/>
    <dgm:cxn modelId="{08F15974-F4D5-4DCE-A1DF-507DD6BD8828}" type="presParOf" srcId="{F11DCC32-C22B-4BA8-93CA-E80DDF23C01E}" destId="{68448834-5BDC-4313-A8CE-C6F24E622AC8}" srcOrd="0" destOrd="0" presId="urn:microsoft.com/office/officeart/2005/8/layout/hierarchy4"/>
    <dgm:cxn modelId="{EAEEFC18-6853-4683-9365-2284A3EF2AFE}" type="presParOf" srcId="{68448834-5BDC-4313-A8CE-C6F24E622AC8}" destId="{D3BD5EAA-F740-4C61-9EF8-8C4443B3BA24}" srcOrd="0" destOrd="0" presId="urn:microsoft.com/office/officeart/2005/8/layout/hierarchy4"/>
    <dgm:cxn modelId="{B8CB15C6-71CF-420C-9775-95C63E4CB2D9}" type="presParOf" srcId="{68448834-5BDC-4313-A8CE-C6F24E622AC8}" destId="{5C6F2E8F-3C9B-47A4-9E96-FA3242491757}" srcOrd="1" destOrd="0" presId="urn:microsoft.com/office/officeart/2005/8/layout/hierarchy4"/>
    <dgm:cxn modelId="{BB63969B-49C3-4CA3-A714-8720B8F34F84}" type="presParOf" srcId="{68448834-5BDC-4313-A8CE-C6F24E622AC8}" destId="{A3987361-C4CA-4BF5-BE90-5E6E7B4299FE}" srcOrd="2" destOrd="0" presId="urn:microsoft.com/office/officeart/2005/8/layout/hierarchy4"/>
    <dgm:cxn modelId="{76E82CC9-FE84-487F-A9AA-D077465C2F0F}" type="presParOf" srcId="{A3987361-C4CA-4BF5-BE90-5E6E7B4299FE}" destId="{873C518B-DFA0-4FDA-9154-282DFAF9FE7B}" srcOrd="0" destOrd="0" presId="urn:microsoft.com/office/officeart/2005/8/layout/hierarchy4"/>
    <dgm:cxn modelId="{0912998E-F686-45C9-BB90-FB3E9E69E9B1}" type="presParOf" srcId="{873C518B-DFA0-4FDA-9154-282DFAF9FE7B}" destId="{927BD84F-AB0C-4523-8608-02483BBDCD97}" srcOrd="0" destOrd="0" presId="urn:microsoft.com/office/officeart/2005/8/layout/hierarchy4"/>
    <dgm:cxn modelId="{7C8A98F8-01AD-48AD-A72C-71E096BE5759}" type="presParOf" srcId="{873C518B-DFA0-4FDA-9154-282DFAF9FE7B}" destId="{E50A9395-BFD1-4CFD-B975-DE7680897F1C}" srcOrd="1" destOrd="0" presId="urn:microsoft.com/office/officeart/2005/8/layout/hierarchy4"/>
    <dgm:cxn modelId="{00B2CEAE-2DE0-488C-9B3F-12A41E66E633}" type="presParOf" srcId="{A3987361-C4CA-4BF5-BE90-5E6E7B4299FE}" destId="{CA8314A7-AC42-4678-91E0-6116012E3B05}" srcOrd="1" destOrd="0" presId="urn:microsoft.com/office/officeart/2005/8/layout/hierarchy4"/>
    <dgm:cxn modelId="{725BC75C-F7D5-45BC-9700-3F88556D11F3}" type="presParOf" srcId="{A3987361-C4CA-4BF5-BE90-5E6E7B4299FE}" destId="{FAD37AAF-FD2F-41F0-86C5-5F765347CC4A}" srcOrd="2" destOrd="0" presId="urn:microsoft.com/office/officeart/2005/8/layout/hierarchy4"/>
    <dgm:cxn modelId="{77E55B15-D3E9-49C3-8637-139226852FAC}" type="presParOf" srcId="{FAD37AAF-FD2F-41F0-86C5-5F765347CC4A}" destId="{91A83656-EFB0-4952-A2A9-F0C71147E39D}" srcOrd="0" destOrd="0" presId="urn:microsoft.com/office/officeart/2005/8/layout/hierarchy4"/>
    <dgm:cxn modelId="{4DB74AE9-C154-46F1-BD97-4EAF26875A01}" type="presParOf" srcId="{FAD37AAF-FD2F-41F0-86C5-5F765347CC4A}" destId="{B4ABD51B-8C2F-43B4-A2BD-E8C54494B4A2}" srcOrd="1" destOrd="0" presId="urn:microsoft.com/office/officeart/2005/8/layout/hierarchy4"/>
    <dgm:cxn modelId="{3AFDF4CA-EDD5-495E-A8E3-03FFFA274CEF}" type="presParOf" srcId="{F11DCC32-C22B-4BA8-93CA-E80DDF23C01E}" destId="{A23A21DA-F674-47A2-9A16-95274137F040}" srcOrd="1" destOrd="0" presId="urn:microsoft.com/office/officeart/2005/8/layout/hierarchy4"/>
    <dgm:cxn modelId="{2540BC3E-3E88-42BE-A601-211BAE83CF54}" type="presParOf" srcId="{F11DCC32-C22B-4BA8-93CA-E80DDF23C01E}" destId="{1F4A86EC-DF53-4F12-B9A9-C12C07B3445E}" srcOrd="2" destOrd="0" presId="urn:microsoft.com/office/officeart/2005/8/layout/hierarchy4"/>
    <dgm:cxn modelId="{EA4B7A59-17F7-4652-B8E9-18C019698ADE}" type="presParOf" srcId="{1F4A86EC-DF53-4F12-B9A9-C12C07B3445E}" destId="{8FC05A90-C30B-42ED-A7DE-63E6D5F2B7D6}" srcOrd="0" destOrd="0" presId="urn:microsoft.com/office/officeart/2005/8/layout/hierarchy4"/>
    <dgm:cxn modelId="{E2BE3715-CA1A-4DAC-BCB3-F6B3F7CB98D2}" type="presParOf" srcId="{1F4A86EC-DF53-4F12-B9A9-C12C07B3445E}" destId="{B8DBC61B-8353-4797-BD7B-07CC67C1F3E7}" srcOrd="1" destOrd="0" presId="urn:microsoft.com/office/officeart/2005/8/layout/hierarchy4"/>
    <dgm:cxn modelId="{66B0904F-C5F4-4750-AD50-962453E2727E}" type="presParOf" srcId="{1F4A86EC-DF53-4F12-B9A9-C12C07B3445E}" destId="{7DD3C767-128E-4230-9C4D-E752D7E9CD6A}" srcOrd="2" destOrd="0" presId="urn:microsoft.com/office/officeart/2005/8/layout/hierarchy4"/>
    <dgm:cxn modelId="{642003AF-60DD-4D04-A19C-C26176859B68}" type="presParOf" srcId="{7DD3C767-128E-4230-9C4D-E752D7E9CD6A}" destId="{77F070ED-6C05-4BE3-9622-FEFD7014A3EC}" srcOrd="0" destOrd="0" presId="urn:microsoft.com/office/officeart/2005/8/layout/hierarchy4"/>
    <dgm:cxn modelId="{7D2F5C05-60DA-4DDB-BCDB-0F01E35A86A3}" type="presParOf" srcId="{77F070ED-6C05-4BE3-9622-FEFD7014A3EC}" destId="{8B6653EE-F535-49A7-B5C3-A20143CE01C0}" srcOrd="0" destOrd="0" presId="urn:microsoft.com/office/officeart/2005/8/layout/hierarchy4"/>
    <dgm:cxn modelId="{DD0D4AFE-3E74-4FBF-BBE3-CDF627B15108}" type="presParOf" srcId="{77F070ED-6C05-4BE3-9622-FEFD7014A3EC}" destId="{5F691586-4FCF-4F4F-B8C6-105386EADBD2}"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31676-03BB-4AAB-9A61-C9BDAC1BA3BD}">
      <dsp:nvSpPr>
        <dsp:cNvPr id="0" name=""/>
        <dsp:cNvSpPr/>
      </dsp:nvSpPr>
      <dsp:spPr>
        <a:xfrm>
          <a:off x="939" y="1539"/>
          <a:ext cx="8188562" cy="1065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Proof-of-Principle Studies </a:t>
          </a:r>
        </a:p>
      </dsp:txBody>
      <dsp:txXfrm>
        <a:off x="939" y="1539"/>
        <a:ext cx="8188562" cy="1065981"/>
      </dsp:txXfrm>
    </dsp:sp>
    <dsp:sp modelId="{D3BD5EAA-F740-4C61-9EF8-8C4443B3BA24}">
      <dsp:nvSpPr>
        <dsp:cNvPr id="0" name=""/>
        <dsp:cNvSpPr/>
      </dsp:nvSpPr>
      <dsp:spPr>
        <a:xfrm>
          <a:off x="0" y="1143000"/>
          <a:ext cx="5349022" cy="1065981"/>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latin typeface="Helvetica" pitchFamily="34" charset="0"/>
              <a:cs typeface="Helvetica" pitchFamily="34" charset="0"/>
            </a:rPr>
            <a:t>Comparing medications</a:t>
          </a:r>
          <a:endParaRPr lang="en-US" sz="2100" b="0" kern="1200" dirty="0"/>
        </a:p>
      </dsp:txBody>
      <dsp:txXfrm>
        <a:off x="0" y="1143000"/>
        <a:ext cx="5349022" cy="1065981"/>
      </dsp:txXfrm>
    </dsp:sp>
    <dsp:sp modelId="{927BD84F-AB0C-4523-8608-02483BBDCD97}">
      <dsp:nvSpPr>
        <dsp:cNvPr id="0" name=""/>
        <dsp:cNvSpPr/>
      </dsp:nvSpPr>
      <dsp:spPr>
        <a:xfrm>
          <a:off x="939" y="2286001"/>
          <a:ext cx="2619501" cy="106598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Pediatric Medication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(10-19 years)</a:t>
          </a:r>
          <a:endParaRPr lang="en-US" sz="1900" kern="1200" dirty="0"/>
        </a:p>
      </dsp:txBody>
      <dsp:txXfrm>
        <a:off x="939" y="2286001"/>
        <a:ext cx="2619501" cy="1065981"/>
      </dsp:txXfrm>
    </dsp:sp>
    <dsp:sp modelId="{91A83656-EFB0-4952-A2A9-F0C71147E39D}">
      <dsp:nvSpPr>
        <dsp:cNvPr id="0" name=""/>
        <dsp:cNvSpPr/>
      </dsp:nvSpPr>
      <dsp:spPr>
        <a:xfrm>
          <a:off x="2743191" y="2287547"/>
          <a:ext cx="2619501" cy="106598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Adult Medication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(20-65 years)</a:t>
          </a:r>
          <a:endParaRPr lang="en-US" sz="1900" kern="1200" dirty="0"/>
        </a:p>
      </dsp:txBody>
      <dsp:txXfrm>
        <a:off x="2743191" y="2287547"/>
        <a:ext cx="2619501" cy="1065981"/>
      </dsp:txXfrm>
    </dsp:sp>
    <dsp:sp modelId="{8FC05A90-C30B-42ED-A7DE-63E6D5F2B7D6}">
      <dsp:nvSpPr>
        <dsp:cNvPr id="0" name=""/>
        <dsp:cNvSpPr/>
      </dsp:nvSpPr>
      <dsp:spPr>
        <a:xfrm>
          <a:off x="5570000" y="1143000"/>
          <a:ext cx="2619501" cy="106598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latin typeface="Helvetica" pitchFamily="34" charset="0"/>
              <a:cs typeface="Helvetica" pitchFamily="34" charset="0"/>
            </a:rPr>
            <a:t>Comparing surgical vs. medical intervention</a:t>
          </a:r>
          <a:endParaRPr lang="en-US" sz="2100" b="0" kern="1200" dirty="0"/>
        </a:p>
      </dsp:txBody>
      <dsp:txXfrm>
        <a:off x="5570000" y="1143000"/>
        <a:ext cx="2619501" cy="1065981"/>
      </dsp:txXfrm>
    </dsp:sp>
    <dsp:sp modelId="{8B6653EE-F535-49A7-B5C3-A20143CE01C0}">
      <dsp:nvSpPr>
        <dsp:cNvPr id="0" name=""/>
        <dsp:cNvSpPr/>
      </dsp:nvSpPr>
      <dsp:spPr>
        <a:xfrm>
          <a:off x="5570000" y="2286001"/>
          <a:ext cx="2619501" cy="106598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Adult Surgery</a:t>
          </a:r>
          <a:br>
            <a:rPr lang="en-US" sz="1900" kern="1200" dirty="0">
              <a:latin typeface="Helvetica" pitchFamily="34" charset="0"/>
              <a:cs typeface="Helvetica" pitchFamily="34" charset="0"/>
            </a:rPr>
          </a:br>
          <a:r>
            <a:rPr lang="en-US" sz="1900" kern="1200" dirty="0">
              <a:latin typeface="Helvetica" pitchFamily="34" charset="0"/>
              <a:cs typeface="Helvetica" pitchFamily="34" charset="0"/>
            </a:rPr>
            <a:t>(</a:t>
          </a:r>
          <a:r>
            <a:rPr lang="en-US" sz="1900" kern="1200" dirty="0" err="1">
              <a:latin typeface="Helvetica" pitchFamily="34" charset="0"/>
              <a:cs typeface="Helvetica" pitchFamily="34" charset="0"/>
            </a:rPr>
            <a:t>BetaFat</a:t>
          </a:r>
          <a:r>
            <a:rPr lang="en-US" sz="1900" kern="1200" dirty="0">
              <a:latin typeface="Helvetica" pitchFamily="34" charset="0"/>
              <a:cs typeface="Helvetica" pitchFamily="34" charset="0"/>
            </a:rPr>
            <a:t>)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(22-65 years)</a:t>
          </a:r>
          <a:endParaRPr lang="en-US" sz="1900" kern="1200" dirty="0"/>
        </a:p>
      </dsp:txBody>
      <dsp:txXfrm>
        <a:off x="5570000" y="2286001"/>
        <a:ext cx="2619501" cy="10659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31676-03BB-4AAB-9A61-C9BDAC1BA3BD}">
      <dsp:nvSpPr>
        <dsp:cNvPr id="0" name=""/>
        <dsp:cNvSpPr/>
      </dsp:nvSpPr>
      <dsp:spPr>
        <a:xfrm>
          <a:off x="939" y="1539"/>
          <a:ext cx="8188562" cy="1065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Proof-of-Principle Studies </a:t>
          </a:r>
        </a:p>
      </dsp:txBody>
      <dsp:txXfrm>
        <a:off x="939" y="1539"/>
        <a:ext cx="8188562" cy="1065981"/>
      </dsp:txXfrm>
    </dsp:sp>
    <dsp:sp modelId="{D3BD5EAA-F740-4C61-9EF8-8C4443B3BA24}">
      <dsp:nvSpPr>
        <dsp:cNvPr id="0" name=""/>
        <dsp:cNvSpPr/>
      </dsp:nvSpPr>
      <dsp:spPr>
        <a:xfrm>
          <a:off x="0" y="1143000"/>
          <a:ext cx="5349022" cy="1065981"/>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latin typeface="Helvetica" pitchFamily="34" charset="0"/>
              <a:cs typeface="Helvetica" pitchFamily="34" charset="0"/>
            </a:rPr>
            <a:t>Comparing medications</a:t>
          </a:r>
          <a:endParaRPr lang="en-US" sz="2100" b="0" kern="1200" dirty="0"/>
        </a:p>
      </dsp:txBody>
      <dsp:txXfrm>
        <a:off x="0" y="1143000"/>
        <a:ext cx="5349022" cy="1065981"/>
      </dsp:txXfrm>
    </dsp:sp>
    <dsp:sp modelId="{927BD84F-AB0C-4523-8608-02483BBDCD97}">
      <dsp:nvSpPr>
        <dsp:cNvPr id="0" name=""/>
        <dsp:cNvSpPr/>
      </dsp:nvSpPr>
      <dsp:spPr>
        <a:xfrm>
          <a:off x="939" y="2286001"/>
          <a:ext cx="2619501" cy="106598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Pediatric Medication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(10-19 years)</a:t>
          </a:r>
          <a:endParaRPr lang="en-US" sz="1900" kern="1200" dirty="0"/>
        </a:p>
      </dsp:txBody>
      <dsp:txXfrm>
        <a:off x="939" y="2286001"/>
        <a:ext cx="2619501" cy="1065981"/>
      </dsp:txXfrm>
    </dsp:sp>
    <dsp:sp modelId="{91A83656-EFB0-4952-A2A9-F0C71147E39D}">
      <dsp:nvSpPr>
        <dsp:cNvPr id="0" name=""/>
        <dsp:cNvSpPr/>
      </dsp:nvSpPr>
      <dsp:spPr>
        <a:xfrm>
          <a:off x="2743191" y="2287547"/>
          <a:ext cx="2619501" cy="106598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Adult Medication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(20-65 years)</a:t>
          </a:r>
          <a:endParaRPr lang="en-US" sz="1900" kern="1200" dirty="0"/>
        </a:p>
      </dsp:txBody>
      <dsp:txXfrm>
        <a:off x="2743191" y="2287547"/>
        <a:ext cx="2619501" cy="1065981"/>
      </dsp:txXfrm>
    </dsp:sp>
    <dsp:sp modelId="{8FC05A90-C30B-42ED-A7DE-63E6D5F2B7D6}">
      <dsp:nvSpPr>
        <dsp:cNvPr id="0" name=""/>
        <dsp:cNvSpPr/>
      </dsp:nvSpPr>
      <dsp:spPr>
        <a:xfrm>
          <a:off x="5570000" y="1143000"/>
          <a:ext cx="2619501" cy="106598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latin typeface="Helvetica" pitchFamily="34" charset="0"/>
              <a:cs typeface="Helvetica" pitchFamily="34" charset="0"/>
            </a:rPr>
            <a:t>Comparing surgical vs. medical intervention</a:t>
          </a:r>
          <a:endParaRPr lang="en-US" sz="2100" b="0" kern="1200" dirty="0"/>
        </a:p>
      </dsp:txBody>
      <dsp:txXfrm>
        <a:off x="5570000" y="1143000"/>
        <a:ext cx="2619501" cy="1065981"/>
      </dsp:txXfrm>
    </dsp:sp>
    <dsp:sp modelId="{8B6653EE-F535-49A7-B5C3-A20143CE01C0}">
      <dsp:nvSpPr>
        <dsp:cNvPr id="0" name=""/>
        <dsp:cNvSpPr/>
      </dsp:nvSpPr>
      <dsp:spPr>
        <a:xfrm>
          <a:off x="5570000" y="2286001"/>
          <a:ext cx="2619501" cy="1065981"/>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Helvetica" pitchFamily="34" charset="0"/>
              <a:cs typeface="Helvetica" pitchFamily="34" charset="0"/>
            </a:rPr>
            <a:t>Adult Surgery</a:t>
          </a:r>
          <a:br>
            <a:rPr lang="en-US" sz="1900" kern="1200" dirty="0">
              <a:latin typeface="Helvetica" pitchFamily="34" charset="0"/>
              <a:cs typeface="Helvetica" pitchFamily="34" charset="0"/>
            </a:rPr>
          </a:br>
          <a:r>
            <a:rPr lang="en-US" sz="1900" kern="1200" dirty="0">
              <a:latin typeface="Helvetica" pitchFamily="34" charset="0"/>
              <a:cs typeface="Helvetica" pitchFamily="34" charset="0"/>
            </a:rPr>
            <a:t>(</a:t>
          </a:r>
          <a:r>
            <a:rPr lang="en-US" sz="1900" kern="1200" dirty="0" err="1">
              <a:latin typeface="Helvetica" pitchFamily="34" charset="0"/>
              <a:cs typeface="Helvetica" pitchFamily="34" charset="0"/>
            </a:rPr>
            <a:t>BetaFat</a:t>
          </a:r>
          <a:r>
            <a:rPr lang="en-US" sz="1900" kern="1200" dirty="0">
              <a:latin typeface="Helvetica" pitchFamily="34" charset="0"/>
              <a:cs typeface="Helvetica" pitchFamily="34" charset="0"/>
            </a:rPr>
            <a:t>) Study </a:t>
          </a:r>
        </a:p>
        <a:p>
          <a:pPr lvl="0" algn="ctr" defTabSz="844550">
            <a:lnSpc>
              <a:spcPct val="90000"/>
            </a:lnSpc>
            <a:spcBef>
              <a:spcPct val="0"/>
            </a:spcBef>
            <a:spcAft>
              <a:spcPct val="35000"/>
            </a:spcAft>
          </a:pPr>
          <a:r>
            <a:rPr lang="en-US" sz="1900" kern="1200" dirty="0">
              <a:latin typeface="Helvetica" pitchFamily="34" charset="0"/>
              <a:cs typeface="Helvetica" pitchFamily="34" charset="0"/>
            </a:rPr>
            <a:t>(22-65 years)</a:t>
          </a:r>
          <a:endParaRPr lang="en-US" sz="1900" kern="1200" dirty="0"/>
        </a:p>
      </dsp:txBody>
      <dsp:txXfrm>
        <a:off x="5570000" y="2286001"/>
        <a:ext cx="2619501" cy="10659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0.17025</cdr:x>
      <cdr:y>0.66759</cdr:y>
    </cdr:from>
    <cdr:to>
      <cdr:x>0.7546</cdr:x>
      <cdr:y>0.75623</cdr:y>
    </cdr:to>
    <cdr:sp macro="" textlink="">
      <cdr:nvSpPr>
        <cdr:cNvPr id="2" name="TextBox 1"/>
        <cdr:cNvSpPr txBox="1"/>
      </cdr:nvSpPr>
      <cdr:spPr>
        <a:xfrm xmlns:a="http://schemas.openxmlformats.org/drawingml/2006/main">
          <a:off x="1057274" y="2295525"/>
          <a:ext cx="36290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0.22947</cdr:x>
      <cdr:y>0.61401</cdr:y>
    </cdr:from>
    <cdr:to>
      <cdr:x>0.92547</cdr:x>
      <cdr:y>0.7092</cdr:y>
    </cdr:to>
    <cdr:sp macro="" textlink="">
      <cdr:nvSpPr>
        <cdr:cNvPr id="3" name="TextBox 2"/>
        <cdr:cNvSpPr txBox="1"/>
      </cdr:nvSpPr>
      <cdr:spPr>
        <a:xfrm xmlns:a="http://schemas.openxmlformats.org/drawingml/2006/main">
          <a:off x="1818313" y="1967248"/>
          <a:ext cx="5515102" cy="304983"/>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800" dirty="0">
              <a:latin typeface="Helvetica" pitchFamily="34" charset="0"/>
              <a:cs typeface="Helvetica" pitchFamily="34" charset="0"/>
            </a:rPr>
            <a:t>Variable rate 20% dextrose infusion</a:t>
          </a:r>
        </a:p>
      </cdr:txBody>
    </cdr:sp>
  </cdr:relSizeAnchor>
  <cdr:relSizeAnchor xmlns:cdr="http://schemas.openxmlformats.org/drawingml/2006/chartDrawing">
    <cdr:from>
      <cdr:x>0.23026</cdr:x>
      <cdr:y>0.10839</cdr:y>
    </cdr:from>
    <cdr:to>
      <cdr:x>0.34566</cdr:x>
      <cdr:y>0.3382</cdr:y>
    </cdr:to>
    <cdr:sp macro="" textlink="">
      <cdr:nvSpPr>
        <cdr:cNvPr id="4" name="TextBox 3"/>
        <cdr:cNvSpPr txBox="1"/>
      </cdr:nvSpPr>
      <cdr:spPr>
        <a:xfrm xmlns:a="http://schemas.openxmlformats.org/drawingml/2006/main">
          <a:off x="1824607" y="43129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0.17025</cdr:x>
      <cdr:y>0.66759</cdr:y>
    </cdr:from>
    <cdr:to>
      <cdr:x>0.7546</cdr:x>
      <cdr:y>0.75623</cdr:y>
    </cdr:to>
    <cdr:sp macro="" textlink="">
      <cdr:nvSpPr>
        <cdr:cNvPr id="2" name="TextBox 1"/>
        <cdr:cNvSpPr txBox="1"/>
      </cdr:nvSpPr>
      <cdr:spPr>
        <a:xfrm xmlns:a="http://schemas.openxmlformats.org/drawingml/2006/main">
          <a:off x="1057274" y="2295525"/>
          <a:ext cx="36290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0.22947</cdr:x>
      <cdr:y>0.61401</cdr:y>
    </cdr:from>
    <cdr:to>
      <cdr:x>0.93509</cdr:x>
      <cdr:y>0.7092</cdr:y>
    </cdr:to>
    <cdr:sp macro="" textlink="">
      <cdr:nvSpPr>
        <cdr:cNvPr id="3" name="TextBox 2"/>
        <cdr:cNvSpPr txBox="1"/>
      </cdr:nvSpPr>
      <cdr:spPr>
        <a:xfrm xmlns:a="http://schemas.openxmlformats.org/drawingml/2006/main">
          <a:off x="1818313" y="1967248"/>
          <a:ext cx="5591302" cy="304983"/>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800" dirty="0">
              <a:latin typeface="Helvetica" pitchFamily="34" charset="0"/>
              <a:cs typeface="Helvetica" pitchFamily="34" charset="0"/>
            </a:rPr>
            <a:t>Variable rate 20% dextrose infusion</a:t>
          </a:r>
        </a:p>
      </cdr:txBody>
    </cdr:sp>
  </cdr:relSizeAnchor>
  <cdr:relSizeAnchor xmlns:cdr="http://schemas.openxmlformats.org/drawingml/2006/chartDrawing">
    <cdr:from>
      <cdr:x>0.23026</cdr:x>
      <cdr:y>0.10839</cdr:y>
    </cdr:from>
    <cdr:to>
      <cdr:x>0.34566</cdr:x>
      <cdr:y>0.3382</cdr:y>
    </cdr:to>
    <cdr:sp macro="" textlink="">
      <cdr:nvSpPr>
        <cdr:cNvPr id="4" name="TextBox 3"/>
        <cdr:cNvSpPr txBox="1"/>
      </cdr:nvSpPr>
      <cdr:spPr>
        <a:xfrm xmlns:a="http://schemas.openxmlformats.org/drawingml/2006/main">
          <a:off x="1824607" y="43129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F5E3B9B-59D0-4199-89DC-38310619A962}" type="datetimeFigureOut">
              <a:rPr lang="en-US" smtClean="0"/>
              <a:pPr/>
              <a:t>10/23/2018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81250B9-48C8-4D90-BC77-DFFFA29439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1C8493C-7D51-4EC7-B8AE-606FA67F86B9}" type="datetimeFigureOut">
              <a:rPr lang="en-US" smtClean="0"/>
              <a:pPr/>
              <a:t>10/23/2018</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5F27530-9BC1-47FF-B727-BCAD629EF2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382999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baseline="0"/>
              <a:t>&lt;</a:t>
            </a:r>
            <a:r>
              <a:rPr lang="en-US" baseline="0" dirty="0"/>
              <a:t>enter&gt; which represents the primary outcome collection for the BetaFat trial</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59695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Thus, all 3 studies have both a baseline pre-treat</a:t>
            </a:r>
            <a:r>
              <a:rPr lang="en-US" baseline="0" dirty="0"/>
              <a:t>ment hyperglycemic clamp and OGTT, which were repeated 1 year following active treatment.  However the medication studies have their primary outcome clamp and OGTT following 3 months of washout, while the surgery study followed participants on active treatment for a full 2 years.  </a:t>
            </a:r>
          </a:p>
          <a:p>
            <a:r>
              <a:rPr lang="en-US" baseline="0" dirty="0"/>
              <a:t>(click) Today’s presentations will focus on the baseline hyperglycemic clamp and OGTT data from all 3 studies</a:t>
            </a:r>
          </a:p>
          <a:p>
            <a:r>
              <a:rPr lang="en-US" baseline="0" dirty="0"/>
              <a:t>(click) and the pediatric primary outcome results from the hyperglycemic clamp </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379371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a:t>
            </a:r>
            <a:r>
              <a:rPr lang="en-US" baseline="0" dirty="0"/>
              <a:t> 2 outcomes were powered separately to be analyzed each with a type 1 error set at 0.05, </a:t>
            </a:r>
          </a:p>
          <a:p>
            <a:r>
              <a:rPr lang="en-US" baseline="0" dirty="0"/>
              <a:t>(click) and power set at 80%. </a:t>
            </a:r>
          </a:p>
          <a:p>
            <a:r>
              <a:rPr lang="en-US" baseline="0" dirty="0"/>
              <a:t>(click) The pediatric medication study was powered using a 1-sided test in favor of the glargine followed by metformin intervention. </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There was little data to help estimate the effect sizes we might observe,</a:t>
            </a:r>
            <a:r>
              <a:rPr lang="en-US" baseline="0" dirty="0"/>
              <a:t> so </a:t>
            </a:r>
            <a:r>
              <a:rPr lang="en-US" dirty="0"/>
              <a:t>based on our best estimates of beta cell function and meaningful differences between treatment groups, the</a:t>
            </a:r>
            <a:r>
              <a:rPr lang="en-US" baseline="0" dirty="0"/>
              <a:t> goal for the pediatric medication study was 78 children, was 224 adults in the adult medication study, and 70 adults for the BetaFat surgery study.  Allowing for a 10% expected loss to followup in the medication studies and 20% in the surgery study, the recruitment goals were 90, 255 and 88 participants. All studies have now finished recruitment, and we slightly over-randomized to the adult medication study. The pediatric medication study is complete, and the BetaFat surgery study will finish this month.  The final outcome visits for the adult medication study will take place next year. </a:t>
            </a:r>
          </a:p>
          <a:p>
            <a:endParaRPr lang="en-US" baseline="0" dirty="0"/>
          </a:p>
          <a:p>
            <a:r>
              <a:rPr lang="en-US" baseline="0" dirty="0"/>
              <a:t>(click) I’d now like to introduce my colleague Dr. Kieren Mather, a professor of medicine at the Indiana University school of medicine, who will describe for you the baseline characteristics of the sample.</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1/18</a:t>
            </a:r>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242390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27530-9BC1-47FF-B727-BCAD629EF209}" type="slidenum">
              <a:rPr lang="en-US" smtClean="0"/>
              <a:pPr/>
              <a:t>23</a:t>
            </a:fld>
            <a:endParaRPr lang="en-US"/>
          </a:p>
        </p:txBody>
      </p:sp>
    </p:spTree>
    <p:extLst>
      <p:ext uri="{BB962C8B-B14F-4D97-AF65-F5344CB8AC3E}">
        <p14:creationId xmlns:p14="http://schemas.microsoft.com/office/powerpoint/2010/main" xmlns="" val="340084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426491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a:t>
            </a:r>
            <a:r>
              <a:rPr lang="en-US" baseline="0" dirty="0"/>
              <a:t> Restoring  Insulin Secretion Study or RISE includes 3 proof of principle randomized clinical trials</a:t>
            </a:r>
          </a:p>
          <a:p>
            <a:r>
              <a:rPr lang="en-US" baseline="0" dirty="0"/>
              <a:t>(Click) 2 of which are comparing medications, a Pediatric Medication Study in youth ages 10-19 and an Adult Medication Study in adults 20-65 years of age.</a:t>
            </a:r>
          </a:p>
          <a:p>
            <a:r>
              <a:rPr lang="en-US" baseline="0" dirty="0"/>
              <a:t>(click) and a 3</a:t>
            </a:r>
            <a:r>
              <a:rPr lang="en-US" baseline="30000" dirty="0"/>
              <a:t>rd</a:t>
            </a:r>
            <a:r>
              <a:rPr lang="en-US" baseline="0" dirty="0"/>
              <a:t> study comparing surgical vs. medical intervention known as the Adult Surgery or BetaFat Study in adults ages 22 to 65 years.</a:t>
            </a:r>
          </a:p>
          <a:p>
            <a:r>
              <a:rPr lang="en-US" baseline="0" dirty="0"/>
              <a:t>(click) Today we will present results from baseline across the 3 studies, comparing adults to children</a:t>
            </a:r>
          </a:p>
          <a:p>
            <a:r>
              <a:rPr lang="en-US" baseline="0" dirty="0"/>
              <a:t>(click) as well as the results from the Pediatric Medication Study which is now complete. The BetaFat Study will finish participant visits this month, and the Adult Medication Study will be completed next year.</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67">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3390263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67">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339026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123275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382565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698772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69877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6543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a:t>
            </a:r>
            <a:r>
              <a:rPr lang="en-US" baseline="0" dirty="0"/>
              <a:t> Restoring  Insulin Secretion Study or RISE includes 3 proof of principle randomized clinical trials</a:t>
            </a:r>
          </a:p>
          <a:p>
            <a:r>
              <a:rPr lang="en-US" baseline="0" dirty="0"/>
              <a:t>(Click) 2 of which are comparing medications, a Pediatric Medication Study in youth ages 10-19 and an Adult Medication Study in adults 20-65 years of age.</a:t>
            </a:r>
          </a:p>
          <a:p>
            <a:r>
              <a:rPr lang="en-US" baseline="0" dirty="0"/>
              <a:t>(click) and a 3</a:t>
            </a:r>
            <a:r>
              <a:rPr lang="en-US" baseline="30000" dirty="0"/>
              <a:t>rd</a:t>
            </a:r>
            <a:r>
              <a:rPr lang="en-US" baseline="0" dirty="0"/>
              <a:t> study comparing surgical vs. medical intervention known as the Adult Surgery or BetaFat Study in adults ages 22 to 65 years.</a:t>
            </a:r>
          </a:p>
          <a:p>
            <a:r>
              <a:rPr lang="en-US" baseline="0" dirty="0"/>
              <a:t>(click) Today we will present results from baseline across the 3 studies, comparing adults to children</a:t>
            </a:r>
          </a:p>
          <a:p>
            <a:r>
              <a:rPr lang="en-US" baseline="0" dirty="0"/>
              <a:t>(click) as well as the results from the Pediatric Medication Study which is now complete. The BetaFat Study will finish participant visits this month, and the Adult Medication Study will be completed next year.</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120399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105928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67">
              <a:defRPr/>
            </a:pPr>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1059288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5DFEA-9140-4EDC-8EEA-08210931D79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3390263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As you</a:t>
            </a:r>
            <a:r>
              <a:rPr lang="en-US" baseline="0" dirty="0"/>
              <a:t> saw earlier, following a placebo run-in, participants were treated for 12 months after which a post-treatment 3-h OGTT and hyperglycemic clamp were repeated. After 3 months of medication washout, the OGTT and hyperglycemic clamp were repeated again. </a:t>
            </a:r>
          </a:p>
          <a:p>
            <a:r>
              <a:rPr lang="en-US" baseline="0" dirty="0"/>
              <a:t>(enter) This post-washout visit represents the primary outcome for the RISE Pediatric Medication Study. </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pPr lvl="0" fontAlgn="base">
              <a:spcBef>
                <a:spcPct val="0"/>
              </a:spcBef>
              <a:spcAft>
                <a:spcPct val="0"/>
              </a:spcAft>
            </a:pPr>
            <a:r>
              <a:rPr lang="en-US" dirty="0">
                <a:latin typeface="Calibri" pitchFamily="34" charset="0"/>
                <a:cs typeface="Arial" pitchFamily="34" charset="0"/>
              </a:rPr>
              <a:t>Primary Reason for Ineligibility:</a:t>
            </a:r>
          </a:p>
          <a:p>
            <a:pPr marL="55621" indent="-55621" fontAlgn="base">
              <a:spcBef>
                <a:spcPct val="0"/>
              </a:spcBef>
              <a:spcAft>
                <a:spcPct val="0"/>
              </a:spcAft>
              <a:buFont typeface="Arial" pitchFamily="34" charset="0"/>
              <a:buChar char="•"/>
            </a:pPr>
            <a:r>
              <a:rPr lang="en-US" dirty="0" err="1">
                <a:latin typeface="Calibri" pitchFamily="34" charset="0"/>
                <a:cs typeface="Arial" pitchFamily="34" charset="0"/>
              </a:rPr>
              <a:t>Glycemia</a:t>
            </a:r>
            <a:r>
              <a:rPr lang="en-US" dirty="0">
                <a:latin typeface="Calibri" pitchFamily="34" charset="0"/>
                <a:cs typeface="Arial" pitchFamily="34" charset="0"/>
              </a:rPr>
              <a:t> (HbA1c, Fasting glucose, 2hr glucose) (n=95)</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Evidence of T1D (n=6)</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T2D duration or drug use (n=1)</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BMI (n=5)</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Tanner stage (n=2)</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Exclusionary disease or med (n=10)</a:t>
            </a:r>
          </a:p>
          <a:p>
            <a:pPr marL="55621" indent="-55621" fontAlgn="base">
              <a:spcBef>
                <a:spcPct val="0"/>
              </a:spcBef>
              <a:spcAft>
                <a:spcPct val="0"/>
              </a:spcAft>
              <a:buFont typeface="Arial" pitchFamily="34" charset="0"/>
              <a:buChar char="•"/>
            </a:pPr>
            <a:r>
              <a:rPr lang="en-US" dirty="0">
                <a:latin typeface="Calibri" pitchFamily="34" charset="0"/>
                <a:cs typeface="Arial" pitchFamily="34" charset="0"/>
              </a:rPr>
              <a:t>Other/Unwilling (n=8)</a:t>
            </a:r>
            <a:endParaRPr lang="en-US" sz="1600" dirty="0">
              <a:solidFill>
                <a:sysClr val="windowText" lastClr="000000"/>
              </a:solidFill>
            </a:endParaRP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54987" indent="-354987" defTabSz="471133">
              <a:buFont typeface="Arial" pitchFamily="34" charset="0"/>
              <a:buChar char="•"/>
            </a:pPr>
            <a:r>
              <a:rPr lang="en-US" sz="2800" b="1" dirty="0">
                <a:solidFill>
                  <a:srgbClr val="1F497D">
                    <a:lumMod val="75000"/>
                  </a:srgbClr>
                </a:solidFill>
                <a:latin typeface="Helvetica"/>
                <a:cs typeface="Helvetica"/>
              </a:rPr>
              <a:t>Metformin alone</a:t>
            </a:r>
            <a:r>
              <a:rPr lang="en-US" sz="2800" dirty="0">
                <a:solidFill>
                  <a:srgbClr val="1F497D">
                    <a:lumMod val="75000"/>
                  </a:srgbClr>
                </a:solidFill>
                <a:latin typeface="Helvetica"/>
                <a:cs typeface="Helvetica"/>
              </a:rPr>
              <a:t>:</a:t>
            </a:r>
          </a:p>
          <a:p>
            <a:pPr marL="765590" lvl="1" indent="-294458" defTabSz="471133">
              <a:lnSpc>
                <a:spcPct val="90000"/>
              </a:lnSpc>
              <a:spcBef>
                <a:spcPct val="20000"/>
              </a:spcBef>
              <a:buFont typeface="Arial"/>
              <a:buChar char="–"/>
            </a:pPr>
            <a:r>
              <a:rPr lang="en-US" sz="2500" dirty="0">
                <a:solidFill>
                  <a:srgbClr val="1F497D">
                    <a:lumMod val="75000"/>
                  </a:srgbClr>
                </a:solidFill>
                <a:latin typeface="Helvetica"/>
                <a:cs typeface="Helvetica"/>
              </a:rPr>
              <a:t>Metformin titrated over 4 weeks (max 8 weeks) from 500 mg </a:t>
            </a:r>
            <a:r>
              <a:rPr lang="en-US" sz="2500" dirty="0" err="1">
                <a:solidFill>
                  <a:srgbClr val="1F497D">
                    <a:lumMod val="75000"/>
                  </a:srgbClr>
                </a:solidFill>
                <a:latin typeface="Helvetica"/>
                <a:cs typeface="Helvetica"/>
              </a:rPr>
              <a:t>qd</a:t>
            </a:r>
            <a:r>
              <a:rPr lang="en-US" sz="2500" dirty="0">
                <a:solidFill>
                  <a:srgbClr val="1F497D">
                    <a:lumMod val="75000"/>
                  </a:srgbClr>
                </a:solidFill>
                <a:latin typeface="Helvetica"/>
                <a:cs typeface="Helvetica"/>
              </a:rPr>
              <a:t> up to 1000 mg BID </a:t>
            </a:r>
          </a:p>
          <a:p>
            <a:pPr marL="765590" lvl="1" indent="-294458" defTabSz="471133">
              <a:lnSpc>
                <a:spcPct val="90000"/>
              </a:lnSpc>
              <a:spcBef>
                <a:spcPct val="20000"/>
              </a:spcBef>
              <a:buFont typeface="Arial"/>
              <a:buChar char="–"/>
            </a:pPr>
            <a:r>
              <a:rPr lang="en-US" sz="2500" dirty="0">
                <a:solidFill>
                  <a:srgbClr val="1F497D">
                    <a:lumMod val="75000"/>
                  </a:srgbClr>
                </a:solidFill>
                <a:latin typeface="Helvetica"/>
                <a:cs typeface="Helvetica"/>
              </a:rPr>
              <a:t> Dose modified if necessary due to GI symptoms.</a:t>
            </a:r>
          </a:p>
          <a:p>
            <a:pPr marL="354987" indent="-354987" defTabSz="471133">
              <a:buFont typeface="Arial" pitchFamily="34" charset="0"/>
              <a:buChar char="•"/>
            </a:pPr>
            <a:r>
              <a:rPr lang="en-US" sz="2800" b="1" dirty="0">
                <a:solidFill>
                  <a:srgbClr val="1F497D">
                    <a:lumMod val="75000"/>
                  </a:srgbClr>
                </a:solidFill>
                <a:latin typeface="Helvetica"/>
                <a:cs typeface="Helvetica"/>
              </a:rPr>
              <a:t>Glargine followed by metformin</a:t>
            </a:r>
            <a:r>
              <a:rPr lang="en-US" sz="2800" dirty="0">
                <a:solidFill>
                  <a:srgbClr val="1F497D">
                    <a:lumMod val="75000"/>
                  </a:srgbClr>
                </a:solidFill>
                <a:latin typeface="Helvetica"/>
                <a:cs typeface="Helvetica"/>
              </a:rPr>
              <a:t>:</a:t>
            </a:r>
          </a:p>
          <a:p>
            <a:pPr marL="765590" lvl="1" indent="-294458" defTabSz="471133">
              <a:lnSpc>
                <a:spcPct val="90000"/>
              </a:lnSpc>
              <a:spcBef>
                <a:spcPct val="20000"/>
              </a:spcBef>
              <a:buFont typeface="Arial"/>
              <a:buChar char="–"/>
            </a:pPr>
            <a:r>
              <a:rPr lang="en-US" sz="2500" dirty="0">
                <a:solidFill>
                  <a:srgbClr val="1F497D">
                    <a:lumMod val="75000"/>
                  </a:srgbClr>
                </a:solidFill>
                <a:latin typeface="Helvetica"/>
                <a:cs typeface="Helvetica"/>
              </a:rPr>
              <a:t>Once daily insulin glargine taken 9-11 PM (0.25 units/kg for IGT; 0.4 units/kg for participants with T2D)</a:t>
            </a:r>
          </a:p>
          <a:p>
            <a:pPr marL="765590" lvl="1" indent="-294458" defTabSz="471133">
              <a:lnSpc>
                <a:spcPct val="90000"/>
              </a:lnSpc>
              <a:spcBef>
                <a:spcPct val="20000"/>
              </a:spcBef>
              <a:buFont typeface="Arial"/>
              <a:buChar char="–"/>
            </a:pPr>
            <a:r>
              <a:rPr lang="en-US" sz="2500" dirty="0">
                <a:solidFill>
                  <a:srgbClr val="1F497D">
                    <a:lumMod val="75000"/>
                  </a:srgbClr>
                </a:solidFill>
                <a:latin typeface="Helvetica"/>
                <a:cs typeface="Helvetica"/>
              </a:rPr>
              <a:t>Titrated over one month based on SMBG to goal of 80-90 mg/dl. Dose adjusted by study staff every 2-3 days using predefined algorithm</a:t>
            </a:r>
          </a:p>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xmlns="" val="3517714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1154094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1/18</a:t>
            </a:r>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xmlns="" val="2423900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Figure illustrates glucose concentrations during the hyperglycemic clamps performed at baseline, 12 and 15 months. Notably, identical target glucose concentrations of 200 (11.1 </a:t>
            </a:r>
            <a:r>
              <a:rPr lang="en-US" dirty="0" err="1"/>
              <a:t>mmol</a:t>
            </a:r>
            <a:r>
              <a:rPr lang="en-US" dirty="0"/>
              <a:t>/L) and &gt;450 (25 </a:t>
            </a:r>
            <a:r>
              <a:rPr lang="en-US" dirty="0" err="1"/>
              <a:t>mmol</a:t>
            </a:r>
            <a:r>
              <a:rPr lang="en-US" dirty="0"/>
              <a:t>/L) were achieved and not different between treatment groups at baseline, 12 and 15 months. </a:t>
            </a:r>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xmlns="" val="3665433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Figure illustrates C-peptide concentrations during the hyperglycemic clamps performed at baseline, 12 and 15 months. Notably, similar C-peptide concentrations were achieved and not different between treatment groups at baseline, 12 and 15 months</a:t>
            </a: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xmlns="" val="349532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pPr defTabSz="942289">
              <a:defRPr/>
            </a:pPr>
            <a:r>
              <a:rPr lang="en-US" dirty="0">
                <a:latin typeface="Helvetica" pitchFamily="34" charset="0"/>
                <a:cs typeface="Helvetica" pitchFamily="34" charset="0"/>
              </a:rPr>
              <a:t>The primary questions asked by RISE are, in participants with impaired glucose tolerance or recently diagnosed type 2 diabetes, in the</a:t>
            </a:r>
            <a:r>
              <a:rPr lang="en-US" baseline="0" dirty="0">
                <a:latin typeface="Helvetica" pitchFamily="34" charset="0"/>
                <a:cs typeface="Helvetica" pitchFamily="34" charset="0"/>
              </a:rPr>
              <a:t> medication studies is whether </a:t>
            </a:r>
            <a:r>
              <a:rPr lang="en-US" dirty="0">
                <a:latin typeface="Helvetica" pitchFamily="34" charset="0"/>
                <a:cs typeface="Helvetica" pitchFamily="34" charset="0"/>
              </a:rPr>
              <a:t>beta-cell function can be improved during 12 months of active treatment and then maintained for 3 months following the withdrawal of therapy. </a:t>
            </a:r>
          </a:p>
          <a:p>
            <a:pPr defTabSz="942289">
              <a:defRPr/>
            </a:pPr>
            <a:r>
              <a:rPr lang="en-US" dirty="0">
                <a:latin typeface="Helvetica" pitchFamily="34" charset="0"/>
                <a:cs typeface="Helvetica" pitchFamily="34" charset="0"/>
              </a:rPr>
              <a:t>(click) And in </a:t>
            </a:r>
            <a:r>
              <a:rPr lang="en-US" baseline="0" dirty="0"/>
              <a:t>the adult surgery study, whether </a:t>
            </a:r>
            <a:r>
              <a:rPr lang="en-US" dirty="0">
                <a:latin typeface="Helvetica" pitchFamily="34" charset="0"/>
                <a:cs typeface="Helvetica" pitchFamily="34" charset="0"/>
              </a:rPr>
              <a:t>beta-cell function can be improved 24 months following laparoscopic banding weight loss surger</a:t>
            </a:r>
            <a:r>
              <a:rPr lang="en-US" baseline="0" dirty="0">
                <a:latin typeface="Helvetica" pitchFamily="34" charset="0"/>
                <a:cs typeface="Helvetica" pitchFamily="34" charset="0"/>
              </a:rPr>
              <a:t>y.</a:t>
            </a:r>
            <a:endParaRPr lang="en-US" dirty="0"/>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Two co-primary outcomes were selected which measure different components of ß-cell function. </a:t>
            </a:r>
          </a:p>
          <a:p>
            <a:endParaRPr lang="en-US" dirty="0"/>
          </a:p>
          <a:p>
            <a:pPr defTabSz="942289">
              <a:defRPr/>
            </a:pPr>
            <a:r>
              <a:rPr lang="en-US" dirty="0"/>
              <a:t>&lt;enter&gt; The first is the </a:t>
            </a:r>
            <a:r>
              <a:rPr lang="en-US" sz="1400" dirty="0"/>
              <a:t>Second phase C-peptide response </a:t>
            </a:r>
            <a:r>
              <a:rPr lang="en-US" dirty="0"/>
              <a:t>measured at steady-state of the hyperglycemic clamp at ~200 mg/dl at 100 through 120 minutes of glucose infusion.  This is adjusted for insulin sensitivity measured at the at the same time. </a:t>
            </a:r>
            <a:r>
              <a:rPr lang="en-US" b="1" dirty="0">
                <a:solidFill>
                  <a:srgbClr val="FF0000"/>
                </a:solidFill>
              </a:rPr>
              <a:t>This represents WHAT??</a:t>
            </a:r>
            <a:endParaRPr lang="en-US" sz="1400" b="1" dirty="0">
              <a:solidFill>
                <a:srgbClr val="FF0000"/>
              </a:solidFill>
            </a:endParaRPr>
          </a:p>
          <a:p>
            <a:endParaRPr lang="en-US" dirty="0"/>
          </a:p>
          <a:p>
            <a:pPr defTabSz="942289">
              <a:defRPr/>
            </a:pPr>
            <a:r>
              <a:rPr lang="en-US" dirty="0"/>
              <a:t>&lt;enter&gt; and </a:t>
            </a:r>
            <a:r>
              <a:rPr lang="en-US" sz="1400" dirty="0"/>
              <a:t>ACPRmax, the </a:t>
            </a:r>
            <a:r>
              <a:rPr lang="en-US" dirty="0"/>
              <a:t>arginine-induced acute C-peptide response at glucose above 450 mg/dl also adjusted for insulin sensitivity. This is a measure of </a:t>
            </a:r>
            <a:r>
              <a:rPr lang="el-GR" dirty="0"/>
              <a:t>β</a:t>
            </a:r>
            <a:r>
              <a:rPr lang="en-US" dirty="0"/>
              <a:t>-cell secretory capacity. </a:t>
            </a:r>
            <a:endParaRPr lang="en-US" sz="1400" dirty="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1/18</a:t>
            </a:r>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xmlns="" val="1578053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Figure shows a vector plot of changes from baseline at 12 and 15 months for the co-primary clamp-derived β-cell response</a:t>
            </a:r>
            <a:r>
              <a:rPr lang="en-US" baseline="0" dirty="0"/>
              <a:t> of </a:t>
            </a:r>
            <a:r>
              <a:rPr lang="en-US" dirty="0"/>
              <a:t>steady-state C-peptide paired with insulin sensitivity (M/I). In these vector plots, the black line depicts the joint relationship between β-cell response and M/I at baseline for the full cohort, with the mean value indicated by the black</a:t>
            </a:r>
            <a:r>
              <a:rPr lang="en-US" baseline="0" dirty="0"/>
              <a:t> box</a:t>
            </a:r>
            <a:r>
              <a:rPr lang="en-US" dirty="0"/>
              <a:t>. The arrows to points at months 12 and 15 show the average changes from baseline to 12 months of intervention and then to 3 months following discontinuation of the intervention (15 months). Values above the black line represent improved β-cell function and values below the black line indicate poorer β-cell function; the greater the distance from the black line the greater the change. The green arrow and points represent the G</a:t>
            </a:r>
            <a:r>
              <a:rPr lang="en-US" baseline="0" dirty="0"/>
              <a:t> followed by </a:t>
            </a:r>
            <a:r>
              <a:rPr lang="en-US" dirty="0"/>
              <a:t>M group and the brown arrows and points represent the M group. </a:t>
            </a:r>
          </a:p>
          <a:p>
            <a:r>
              <a:rPr lang="en-US" dirty="0"/>
              <a:t>(Two participants in the G+M arm met HbA1c criteria for study withdrawal at 9 months and did not complete the 15-month visit. Including the imputed values for their β-cell responses and M/I did not alter the results). </a:t>
            </a:r>
          </a:p>
          <a:p>
            <a:pPr defTabSz="942221">
              <a:defRPr/>
            </a:pPr>
            <a:r>
              <a:rPr lang="en-US" dirty="0"/>
              <a:t>There were no significant differences between treatment groups at 12 or 15 months in the primary measure of β-cell function,</a:t>
            </a:r>
            <a:r>
              <a:rPr lang="en-US" baseline="0" dirty="0"/>
              <a:t> </a:t>
            </a:r>
            <a:r>
              <a:rPr lang="en-US" dirty="0"/>
              <a:t>steady-state C-peptide paired with insulin sensitivity (M/I),</a:t>
            </a:r>
            <a:r>
              <a:rPr lang="en-US" baseline="0" dirty="0"/>
              <a:t> </a:t>
            </a:r>
            <a:r>
              <a:rPr lang="en-US" baseline="0" dirty="0" err="1"/>
              <a:t>ie</a:t>
            </a:r>
            <a:r>
              <a:rPr lang="en-US" baseline="0" dirty="0"/>
              <a:t> n</a:t>
            </a:r>
            <a:r>
              <a:rPr lang="en-US" dirty="0"/>
              <a:t>either treatment improved nor maintained β-cell function at the end of or after active treatment. Rather, β-cell function declined significantly from baseline while on active treatment through 12 months within each treatment group for steady-state C-peptide with M/I (G+M: p=0.019, M: p=0.025) β-cell function remained significantly worse at 15 months compared to baseline within both treatments for steady-state C-peptide with M/I (G+M: p&lt;0.001, M: p=0.031).  </a:t>
            </a: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xmlns="" val="53695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Similarly,</a:t>
            </a:r>
            <a:r>
              <a:rPr lang="en-US" baseline="0" dirty="0"/>
              <a:t> t</a:t>
            </a:r>
            <a:r>
              <a:rPr lang="en-US" dirty="0"/>
              <a:t>here were no significant differences between treatment groups at 12 or 15 months in the primary measures of β-cell function [e.g., response,</a:t>
            </a:r>
            <a:r>
              <a:rPr lang="en-US" baseline="0" dirty="0"/>
              <a:t> </a:t>
            </a:r>
            <a:r>
              <a:rPr lang="en-US" dirty="0" err="1"/>
              <a:t>ACPRmax</a:t>
            </a:r>
            <a:r>
              <a:rPr lang="en-US" dirty="0"/>
              <a:t>, paired with insulin sensitivity (M/I). Two participants in the G+M arm met HbA1c criteria for study withdrawal at 9 months and did not complete the 15-month visit. Including the imputed values for their β-cell responses and M/I did not alter the results. </a:t>
            </a:r>
          </a:p>
          <a:p>
            <a:pPr defTabSz="942221">
              <a:defRPr/>
            </a:pPr>
            <a:r>
              <a:rPr lang="en-US" dirty="0"/>
              <a:t>As can be seen in Figure, neither treatment improved nor maintained β-cell function at the end of or after active treatment. Rather, β-cell function declined significantly from baseline while on active treatment through 12 months within each treatment group for </a:t>
            </a:r>
            <a:r>
              <a:rPr lang="en-US" dirty="0" err="1"/>
              <a:t>ACPRmax</a:t>
            </a:r>
            <a:r>
              <a:rPr lang="en-US" dirty="0"/>
              <a:t> with M/I (G+M: p&lt;0.001, M: p=0.001). β-cell function remained significantly worse at 15 months compared to baseline within both treatments for </a:t>
            </a:r>
            <a:r>
              <a:rPr lang="en-US" dirty="0" err="1"/>
              <a:t>ACPRmax</a:t>
            </a:r>
            <a:r>
              <a:rPr lang="en-US" dirty="0"/>
              <a:t> with M/I (G+M: p=0.001, M: p&lt;0.001).</a:t>
            </a: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xmlns="" val="53695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There were no significant differences between treatment groups at 12 or 15 months in the secondary measures of β-cell function [ACPRg  paired with insulin sensitivity (M/I)]. Figure shows a vector plot of changes from baseline at 12 and 15 months for the secondary clamp-derived β-cell response [ACPRg paired with insulin sensitivity (M/I)]. In these vector plots, the red line depicts the joint relationship between β-cell response and M/I at baseline for the full cohort, with the mean value indicated by the point. Two participants in the G+M arm met HbA1c criteria for study withdrawal at 9 months and did not complete the 15-month visit. Including the imputed values for their β-cell responses and M/I did not alter the results. </a:t>
            </a:r>
          </a:p>
          <a:p>
            <a:pPr defTabSz="942221">
              <a:defRPr/>
            </a:pPr>
            <a:r>
              <a:rPr lang="en-US" dirty="0"/>
              <a:t>As can be seen in Figure neither treatment improved nor maintained β-cell function at the end of or after active treatment. Rather, β-cell function declined significantly from baseline while on active treatment through 12 months within each treatment.</a:t>
            </a:r>
            <a:r>
              <a:rPr lang="en-US" baseline="0" dirty="0"/>
              <a:t> </a:t>
            </a:r>
            <a:r>
              <a:rPr lang="en-US" dirty="0"/>
              <a:t>β-cell function remained significantly worse at 15 months compared to baseline within both treatments ACPRg with M/I (G+M: p&lt;0.001, M: p=0.014).  </a:t>
            </a: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xmlns="" val="53695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There were no significant differences between treatment groups at 12 or 15 months in either of the primary measures of β-cell function [steady-state C-peptide), paired with insulin sensitivity (M/I)]</a:t>
            </a:r>
            <a:r>
              <a:rPr lang="en-US" baseline="0" dirty="0"/>
              <a:t> in IGT</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xmlns="" val="53695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There were no significant differences between treatment groups at 12 or 15 months in either of the primary measures of β-cell function [e.g., response (</a:t>
            </a:r>
            <a:r>
              <a:rPr lang="en-US" dirty="0" err="1"/>
              <a:t>ACPRmax</a:t>
            </a:r>
            <a:r>
              <a:rPr lang="en-US" dirty="0"/>
              <a:t>), paired with insulin sensitivity (M/I) in IGT</a:t>
            </a:r>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xmlns="" val="53695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xmlns="" val="925964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1262219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xmlns="" val="142798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US" dirty="0"/>
              <a:t>Two co-primary outcomes were selected which measure different components of ß-cell function. </a:t>
            </a:r>
          </a:p>
          <a:p>
            <a:endParaRPr lang="en-US" dirty="0"/>
          </a:p>
          <a:p>
            <a:pPr defTabSz="942289">
              <a:defRPr/>
            </a:pPr>
            <a:r>
              <a:rPr lang="en-US" dirty="0"/>
              <a:t>&lt;enter&gt; The first is the </a:t>
            </a:r>
            <a:r>
              <a:rPr lang="en-US" sz="1400" dirty="0"/>
              <a:t>Second phase C-peptide response </a:t>
            </a:r>
            <a:r>
              <a:rPr lang="en-US" dirty="0"/>
              <a:t>measured at steady-state of the hyperglycemic clamp at ~200 mg/dl at 100 through 120 minutes of glucose infusion.  This is adjusted for insulin sensitivity measured at the same time. </a:t>
            </a:r>
            <a:endParaRPr lang="en-US" sz="1400" b="1" dirty="0">
              <a:solidFill>
                <a:srgbClr val="FF0000"/>
              </a:solidFill>
            </a:endParaRPr>
          </a:p>
          <a:p>
            <a:endParaRPr lang="en-US" dirty="0"/>
          </a:p>
          <a:p>
            <a:pPr defTabSz="942289">
              <a:defRPr/>
            </a:pPr>
            <a:r>
              <a:rPr lang="en-US" dirty="0"/>
              <a:t>&lt;enter&gt; and the second is </a:t>
            </a:r>
            <a:r>
              <a:rPr lang="en-US" sz="1400" dirty="0"/>
              <a:t>ACPRmax, the </a:t>
            </a:r>
            <a:r>
              <a:rPr lang="en-US" dirty="0"/>
              <a:t>arginine-induced acute C-peptide response at glucose above 450 mg/dl also adjusted for insulin sensitivity. This is a measure of </a:t>
            </a:r>
            <a:r>
              <a:rPr lang="el-GR" dirty="0"/>
              <a:t>β</a:t>
            </a:r>
            <a:r>
              <a:rPr lang="en-US" dirty="0"/>
              <a:t>-cell secretory capacity. </a:t>
            </a:r>
            <a:endParaRPr lang="en-US" sz="1400" dirty="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7530-9BC1-47FF-B727-BCAD629EF209}" type="slidenum">
              <a:rPr lang="en-US" smtClean="0"/>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pPr defTabSz="942289">
              <a:defRPr/>
            </a:pPr>
            <a:r>
              <a:rPr lang="en-US" baseline="0" dirty="0"/>
              <a:t>Adult eligibility criteria was 20 to 65 years of age in the adult medication study and 22 to 65 years in the BetaFat study. The Adult medication study had a BMI requirement of 25 to 50 kg/m</a:t>
            </a:r>
            <a:r>
              <a:rPr lang="en-US" baseline="30000" dirty="0"/>
              <a:t>2</a:t>
            </a:r>
            <a:r>
              <a:rPr lang="en-US" baseline="0" dirty="0"/>
              <a:t>. The BMI eligibility was more stringent in the adult surgery study based on device requirements and was 30 to 40 kg/m</a:t>
            </a:r>
            <a:r>
              <a:rPr lang="en-US" baseline="30000" dirty="0"/>
              <a:t>2</a:t>
            </a:r>
            <a:r>
              <a:rPr lang="en-US" baseline="0" dirty="0"/>
              <a:t>. Fasting glucose criteria for the adult medication study was restricted to 95-125 mg/dl and was at least 90 mg/dl in the BetaFat study.  For both adult studies, participants must have had a 2 hour OGTT glucose of 140 mg/dl or greater., diabetes duration must be less than 1 year with participants drug naïve to diabetes medications, and HbA1c was required to be less than or equal to 7%.</a:t>
            </a:r>
          </a:p>
          <a:p>
            <a:pPr defTabSz="942289">
              <a:defRPr/>
            </a:pPr>
            <a:endParaRPr lang="en-US" baseline="0" dirty="0"/>
          </a:p>
          <a:p>
            <a:pPr defTabSz="942289">
              <a:defRPr/>
            </a:pPr>
            <a:endParaRPr lang="en-US" dirty="0"/>
          </a:p>
          <a:p>
            <a:pPr defTabSz="942289">
              <a:defRPr/>
            </a:pPr>
            <a:endParaRPr lang="en-US" dirty="0"/>
          </a:p>
          <a:p>
            <a:pPr defTabSz="942289">
              <a:defRPr/>
            </a:pPr>
            <a:endParaRPr lang="en-US" dirty="0"/>
          </a:p>
          <a:p>
            <a:pPr defTabSz="942289">
              <a:defRPr/>
            </a:pPr>
            <a:endParaRPr lang="en-US" dirty="0"/>
          </a:p>
          <a:p>
            <a:pPr defTabSz="942289">
              <a:defRPr/>
            </a:pPr>
            <a:endParaRPr lang="en-US" dirty="0"/>
          </a:p>
          <a:p>
            <a:pPr defTabSz="942289">
              <a:defRPr/>
            </a:pPr>
            <a:endParaRPr lang="en-US" dirty="0"/>
          </a:p>
          <a:p>
            <a:pPr defTabSz="942289">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pPr marL="0" lvl="1" defTabSz="942289">
              <a:defRPr/>
            </a:pPr>
            <a:r>
              <a:rPr lang="en-US" dirty="0"/>
              <a:t>Importantly, the metformin intervention is identical</a:t>
            </a:r>
            <a:r>
              <a:rPr lang="en-US" baseline="0" dirty="0"/>
              <a:t> in the three trials, allowing comparisons in similar participants across the age span.</a:t>
            </a:r>
            <a:endParaRPr lang="en-US" dirty="0">
              <a:latin typeface="Helvetica" pitchFamily="34" charset="0"/>
              <a:cs typeface="Helvetica" pitchFamily="34" charset="0"/>
            </a:endParaRPr>
          </a:p>
          <a:p>
            <a:pPr marL="0" lvl="1"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pPr marL="0" lvl="1" defTabSz="942289">
              <a:defRPr/>
            </a:pPr>
            <a:r>
              <a:rPr lang="en-US" dirty="0"/>
              <a:t>Similarly,</a:t>
            </a:r>
            <a:r>
              <a:rPr lang="en-US" baseline="0" dirty="0"/>
              <a:t> t</a:t>
            </a:r>
            <a:r>
              <a:rPr lang="en-US" dirty="0"/>
              <a:t>he </a:t>
            </a:r>
            <a:r>
              <a:rPr lang="en-US" baseline="0" dirty="0"/>
              <a:t>Glargine followed by Metformin arm in the pediatric and adult medication studies was identical. </a:t>
            </a:r>
            <a:endParaRPr lang="en-US" dirty="0">
              <a:latin typeface="Helvetica" pitchFamily="34" charset="0"/>
              <a:cs typeface="Helvetica" pitchFamily="34" charset="0"/>
            </a:endParaRPr>
          </a:p>
          <a:p>
            <a:pPr marL="0" lvl="1"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baseline="0" dirty="0"/>
          </a:p>
          <a:p>
            <a:r>
              <a:rPr lang="en-US" baseline="0" dirty="0"/>
              <a:t>(click) This post-washout visit represents the primary outcome for the RISE Medication Studies. </a:t>
            </a:r>
            <a:endParaRPr lang="en-US" dirty="0"/>
          </a:p>
        </p:txBody>
      </p:sp>
      <p:sp>
        <p:nvSpPr>
          <p:cNvPr id="4" name="Slide Number Placeholder 3"/>
          <p:cNvSpPr>
            <a:spLocks noGrp="1"/>
          </p:cNvSpPr>
          <p:nvPr>
            <p:ph type="sldNum" sz="quarter" idx="10"/>
          </p:nvPr>
        </p:nvSpPr>
        <p:spPr/>
        <p:txBody>
          <a:bodyPr/>
          <a:lstStyle/>
          <a:p>
            <a:fld id="{6FA1B438-EC91-4F21-B1D6-B7BF92AF3C3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79707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72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98346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8268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7217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09163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24002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99954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84499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728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772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9847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09163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90694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98346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8268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7217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09163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24002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99954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84499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728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7723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24002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984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90694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983466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826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999540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1E952-5B10-4148-ABF7-314832A178FE}"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DB6B-8909-45B9-A986-9FC60B7A7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9907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7217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091632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24002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99954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844993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844993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7280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77235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98470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90694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983466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82683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72179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09163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24002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728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999540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84499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85728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77235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98470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90694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983466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82683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7723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9847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85FFB-C84E-1641-A2B3-1FF888E874FD}"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DDE263-E041-2F4B-813B-007E4AD24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90694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9550"/>
            <a:ext cx="8229600" cy="675882"/>
          </a:xfrm>
          <a:prstGeom prst="rect">
            <a:avLst/>
          </a:prstGeom>
        </p:spPr>
        <p:txBody>
          <a:bodyPr vert="horz" lIns="91438" tIns="45719" rIns="91438" bIns="45719"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defTabSz="457189">
              <a:defRPr sz="1200">
                <a:solidFill>
                  <a:schemeClr val="tx1">
                    <a:tint val="75000"/>
                  </a:schemeClr>
                </a:solidFill>
              </a:defRPr>
            </a:lvl1pPr>
          </a:lstStyle>
          <a:p>
            <a:fld id="{B9885FFB-C84E-1641-A2B3-1FF888E874F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defTabSz="457189">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defTabSz="457189">
              <a:defRPr sz="1200">
                <a:solidFill>
                  <a:schemeClr val="tx1">
                    <a:tint val="75000"/>
                  </a:schemeClr>
                </a:solidFill>
              </a:defRPr>
            </a:lvl1pPr>
          </a:lstStyle>
          <a:p>
            <a:fld id="{B5DDE263-E041-2F4B-813B-007E4AD24FB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29" y="4552950"/>
            <a:ext cx="880533" cy="495300"/>
          </a:xfrm>
          <a:prstGeom prst="rect">
            <a:avLst/>
          </a:prstGeom>
          <a:noFill/>
        </p:spPr>
      </p:pic>
    </p:spTree>
    <p:extLst>
      <p:ext uri="{BB962C8B-B14F-4D97-AF65-F5344CB8AC3E}">
        <p14:creationId xmlns:p14="http://schemas.microsoft.com/office/powerpoint/2010/main" xmlns="" val="1057241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457189" rtl="0" eaLnBrk="1" latinLnBrk="0" hangingPunct="1">
        <a:spcBef>
          <a:spcPct val="0"/>
        </a:spcBef>
        <a:buNone/>
        <a:defRPr sz="4000" kern="1200">
          <a:solidFill>
            <a:schemeClr val="tx2">
              <a:lumMod val="75000"/>
            </a:schemeClr>
          </a:solidFill>
          <a:latin typeface="Helvetica"/>
          <a:ea typeface="+mj-ea"/>
          <a:cs typeface="Helvetica"/>
        </a:defRPr>
      </a:lvl1pPr>
    </p:titleStyle>
    <p:bodyStyle>
      <a:lvl1pPr marL="342892" indent="-342892" algn="l" defTabSz="457189" rtl="0" eaLnBrk="1" latinLnBrk="0" hangingPunct="1">
        <a:spcBef>
          <a:spcPct val="20000"/>
        </a:spcBef>
        <a:buFont typeface="Arial"/>
        <a:buChar char="•"/>
        <a:defRPr sz="3200" kern="1200">
          <a:solidFill>
            <a:schemeClr val="tx2">
              <a:lumMod val="75000"/>
            </a:schemeClr>
          </a:solidFill>
          <a:latin typeface="Helvetica"/>
          <a:ea typeface="+mn-ea"/>
          <a:cs typeface="Helvetica"/>
        </a:defRPr>
      </a:lvl1pPr>
      <a:lvl2pPr marL="742931" indent="-285743" algn="l" defTabSz="457189" rtl="0" eaLnBrk="1" latinLnBrk="0" hangingPunct="1">
        <a:spcBef>
          <a:spcPct val="20000"/>
        </a:spcBef>
        <a:buFont typeface="Arial"/>
        <a:buChar char="–"/>
        <a:defRPr sz="2800" kern="1200">
          <a:solidFill>
            <a:schemeClr val="tx2">
              <a:lumMod val="75000"/>
            </a:schemeClr>
          </a:solidFill>
          <a:latin typeface="Helvetica"/>
          <a:ea typeface="+mn-ea"/>
          <a:cs typeface="Helvetica"/>
        </a:defRPr>
      </a:lvl2pPr>
      <a:lvl3pPr marL="1142972" indent="-228594" algn="l" defTabSz="457189" rtl="0" eaLnBrk="1" latinLnBrk="0" hangingPunct="1">
        <a:spcBef>
          <a:spcPct val="20000"/>
        </a:spcBef>
        <a:buFont typeface="Arial"/>
        <a:buChar char="•"/>
        <a:defRPr sz="2400" kern="1200">
          <a:solidFill>
            <a:schemeClr val="tx2">
              <a:lumMod val="75000"/>
            </a:schemeClr>
          </a:solidFill>
          <a:latin typeface="Helvetica"/>
          <a:ea typeface="+mn-ea"/>
          <a:cs typeface="Helvetica"/>
        </a:defRPr>
      </a:lvl3pPr>
      <a:lvl4pPr marL="1600160"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4pPr>
      <a:lvl5pPr marL="2057348"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9550"/>
            <a:ext cx="8229600" cy="675882"/>
          </a:xfrm>
          <a:prstGeom prst="rect">
            <a:avLst/>
          </a:prstGeom>
        </p:spPr>
        <p:txBody>
          <a:bodyPr vert="horz" lIns="91438" tIns="45719" rIns="91438" bIns="45719"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defTabSz="457189">
              <a:defRPr sz="1200">
                <a:solidFill>
                  <a:schemeClr val="tx1">
                    <a:tint val="75000"/>
                  </a:schemeClr>
                </a:solidFill>
              </a:defRPr>
            </a:lvl1pPr>
          </a:lstStyle>
          <a:p>
            <a:fld id="{B9885FFB-C84E-1641-A2B3-1FF888E874F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defTabSz="457189">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defTabSz="457189">
              <a:defRPr sz="1200">
                <a:solidFill>
                  <a:schemeClr val="tx1">
                    <a:tint val="75000"/>
                  </a:schemeClr>
                </a:solidFill>
              </a:defRPr>
            </a:lvl1pPr>
          </a:lstStyle>
          <a:p>
            <a:fld id="{B5DDE263-E041-2F4B-813B-007E4AD24FB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31" y="4552950"/>
            <a:ext cx="880533" cy="495300"/>
          </a:xfrm>
          <a:prstGeom prst="rect">
            <a:avLst/>
          </a:prstGeom>
          <a:noFill/>
        </p:spPr>
      </p:pic>
    </p:spTree>
    <p:extLst>
      <p:ext uri="{BB962C8B-B14F-4D97-AF65-F5344CB8AC3E}">
        <p14:creationId xmlns:p14="http://schemas.microsoft.com/office/powerpoint/2010/main" xmlns="" val="105724166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fade/>
  </p:transition>
  <p:txStyles>
    <p:titleStyle>
      <a:lvl1pPr algn="ctr" defTabSz="457189" rtl="0" eaLnBrk="1" latinLnBrk="0" hangingPunct="1">
        <a:spcBef>
          <a:spcPct val="0"/>
        </a:spcBef>
        <a:buNone/>
        <a:defRPr sz="4000" kern="1200">
          <a:solidFill>
            <a:schemeClr val="tx2">
              <a:lumMod val="75000"/>
            </a:schemeClr>
          </a:solidFill>
          <a:latin typeface="Helvetica"/>
          <a:ea typeface="+mj-ea"/>
          <a:cs typeface="Helvetica"/>
        </a:defRPr>
      </a:lvl1pPr>
    </p:titleStyle>
    <p:bodyStyle>
      <a:lvl1pPr marL="342892" indent="-342892" algn="l" defTabSz="457189" rtl="0" eaLnBrk="1" latinLnBrk="0" hangingPunct="1">
        <a:spcBef>
          <a:spcPct val="20000"/>
        </a:spcBef>
        <a:buFont typeface="Arial"/>
        <a:buChar char="•"/>
        <a:defRPr sz="3200" kern="1200">
          <a:solidFill>
            <a:schemeClr val="tx2">
              <a:lumMod val="75000"/>
            </a:schemeClr>
          </a:solidFill>
          <a:latin typeface="Helvetica"/>
          <a:ea typeface="+mn-ea"/>
          <a:cs typeface="Helvetica"/>
        </a:defRPr>
      </a:lvl1pPr>
      <a:lvl2pPr marL="742931" indent="-285743" algn="l" defTabSz="457189" rtl="0" eaLnBrk="1" latinLnBrk="0" hangingPunct="1">
        <a:spcBef>
          <a:spcPct val="20000"/>
        </a:spcBef>
        <a:buFont typeface="Arial"/>
        <a:buChar char="–"/>
        <a:defRPr sz="2800" kern="1200">
          <a:solidFill>
            <a:schemeClr val="tx2">
              <a:lumMod val="75000"/>
            </a:schemeClr>
          </a:solidFill>
          <a:latin typeface="Helvetica"/>
          <a:ea typeface="+mn-ea"/>
          <a:cs typeface="Helvetica"/>
        </a:defRPr>
      </a:lvl2pPr>
      <a:lvl3pPr marL="1142972" indent="-228594" algn="l" defTabSz="457189" rtl="0" eaLnBrk="1" latinLnBrk="0" hangingPunct="1">
        <a:spcBef>
          <a:spcPct val="20000"/>
        </a:spcBef>
        <a:buFont typeface="Arial"/>
        <a:buChar char="•"/>
        <a:defRPr sz="2400" kern="1200">
          <a:solidFill>
            <a:schemeClr val="tx2">
              <a:lumMod val="75000"/>
            </a:schemeClr>
          </a:solidFill>
          <a:latin typeface="Helvetica"/>
          <a:ea typeface="+mn-ea"/>
          <a:cs typeface="Helvetica"/>
        </a:defRPr>
      </a:lvl3pPr>
      <a:lvl4pPr marL="1600160"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4pPr>
      <a:lvl5pPr marL="2057348"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182"/>
            <a:ext cx="8229600" cy="857250"/>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9885FFB-C84E-1641-A2B3-1FF888E874FD}" type="datetimeFigureOut">
              <a:rPr lang="en-US" smtClean="0">
                <a:solidFill>
                  <a:prstClr val="black">
                    <a:tint val="75000"/>
                  </a:prstClr>
                </a:solidFill>
              </a:rPr>
              <a:pPr defTabSz="457200"/>
              <a:t>10/23/2018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5DDE263-E041-2F4B-813B-007E4AD24FB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5" descr="RISE_Logo.png"/>
          <p:cNvPicPr>
            <a:picLocks noChangeAspect="1"/>
          </p:cNvPicPr>
          <p:nvPr userDrawn="1"/>
        </p:nvPicPr>
        <p:blipFill>
          <a:blip r:embed="rId13" cstate="print">
            <a:extLst>
              <a:ext uri="{28A0092B-C50C-407E-A947-70E740481C1C}">
                <a14:useLocalDpi xmlns:a14="http://schemas.microsoft.com/office/drawing/2010/main" xmlns="" val="0"/>
              </a:ext>
            </a:extLst>
          </a:blip>
          <a:srcRect l="2592" r="1111" b="5009"/>
          <a:stretch>
            <a:fillRect/>
          </a:stretch>
        </p:blipFill>
        <p:spPr bwMode="auto">
          <a:xfrm>
            <a:off x="7933170" y="4654764"/>
            <a:ext cx="1005840" cy="412552"/>
          </a:xfrm>
          <a:prstGeom prst="rect">
            <a:avLst/>
          </a:prstGeom>
          <a:noFill/>
          <a:ln w="38100">
            <a:noFill/>
            <a:round/>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userDrawn="1"/>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5724166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fade/>
  </p:transition>
  <p:txStyles>
    <p:titleStyle>
      <a:lvl1pPr algn="ctr" defTabSz="457200" rtl="0" eaLnBrk="1" latinLnBrk="0" hangingPunct="1">
        <a:spcBef>
          <a:spcPct val="0"/>
        </a:spcBef>
        <a:buNone/>
        <a:defRPr sz="4000" kern="1200">
          <a:solidFill>
            <a:schemeClr val="tx2">
              <a:lumMod val="75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730170B4-8D6B-4212-885D-6FFB0D27381C}"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525760B3-8A21-4460-BD56-89BB49FDF491}" type="slidenum">
              <a:rPr lang="en-US" smtClean="0">
                <a:solidFill>
                  <a:prstClr val="black">
                    <a:tint val="75000"/>
                  </a:prstClr>
                </a:solidFill>
              </a:rPr>
              <a:pPr/>
              <a:t>‹#›</a:t>
            </a:fld>
            <a:endParaRPr lang="en-US">
              <a:solidFill>
                <a:prstClr val="black">
                  <a:tint val="75000"/>
                </a:prstClr>
              </a:solidFill>
            </a:endParaRPr>
          </a:p>
        </p:txBody>
      </p:sp>
      <p:pic>
        <p:nvPicPr>
          <p:cNvPr id="8"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03" y="4552950"/>
            <a:ext cx="880533" cy="495300"/>
          </a:xfrm>
          <a:prstGeom prst="rect">
            <a:avLst/>
          </a:prstGeom>
          <a:noFill/>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fade/>
  </p:transition>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182"/>
            <a:ext cx="8229600" cy="857250"/>
          </a:xfrm>
          <a:prstGeom prst="rect">
            <a:avLst/>
          </a:prstGeom>
        </p:spPr>
        <p:txBody>
          <a:bodyPr vert="horz" lIns="68579" tIns="34289" rIns="68579"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defTabSz="685783">
              <a:defRPr sz="900">
                <a:solidFill>
                  <a:schemeClr val="tx1">
                    <a:tint val="75000"/>
                  </a:schemeClr>
                </a:solidFill>
              </a:defRPr>
            </a:lvl1pPr>
          </a:lstStyle>
          <a:p>
            <a:fld id="{E3D1E952-5B10-4148-ABF7-314832A178FE}"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defTabSz="685783">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defTabSz="685783">
              <a:defRPr sz="900">
                <a:solidFill>
                  <a:schemeClr val="tx1">
                    <a:tint val="75000"/>
                  </a:schemeClr>
                </a:solidFill>
              </a:defRPr>
            </a:lvl1pPr>
          </a:lstStyle>
          <a:p>
            <a:fld id="{BFFFDB6B-8909-45B9-A986-9FC60B7A7E80}"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R:\Administrative\Letterhead, signatures\RISE_Logo_Large.png"/>
          <p:cNvPicPr>
            <a:picLocks noChangeAspect="1" noChangeArrowheads="1"/>
          </p:cNvPicPr>
          <p:nvPr userDrawn="1"/>
        </p:nvPicPr>
        <p:blipFill>
          <a:blip r:embed="rId3" cstate="print"/>
          <a:srcRect/>
          <a:stretch>
            <a:fillRect/>
          </a:stretch>
        </p:blipFill>
        <p:spPr bwMode="auto">
          <a:xfrm>
            <a:off x="8077203" y="4552950"/>
            <a:ext cx="880533" cy="495300"/>
          </a:xfrm>
          <a:prstGeom prst="rect">
            <a:avLst/>
          </a:prstGeom>
          <a:noFill/>
        </p:spPr>
      </p:pic>
    </p:spTree>
    <p:extLst>
      <p:ext uri="{BB962C8B-B14F-4D97-AF65-F5344CB8AC3E}">
        <p14:creationId xmlns:p14="http://schemas.microsoft.com/office/powerpoint/2010/main" xmlns="" val="3269536992"/>
      </p:ext>
    </p:extLst>
  </p:cSld>
  <p:clrMap bg1="lt1" tx1="dk1" bg2="lt2" tx2="dk2" accent1="accent1" accent2="accent2" accent3="accent3" accent4="accent4" accent5="accent5" accent6="accent6" hlink="hlink" folHlink="folHlink"/>
  <p:sldLayoutIdLst>
    <p:sldLayoutId id="2147483871" r:id="rId1"/>
  </p:sldLayoutIdLst>
  <p:transition>
    <p:fade/>
  </p:transition>
  <p:txStyles>
    <p:titleStyle>
      <a:lvl1pPr algn="ctr" defTabSz="342892" rtl="0" eaLnBrk="1" latinLnBrk="0" hangingPunct="1">
        <a:spcBef>
          <a:spcPct val="0"/>
        </a:spcBef>
        <a:buNone/>
        <a:defRPr sz="3000" kern="1200">
          <a:solidFill>
            <a:schemeClr val="tx2">
              <a:lumMod val="75000"/>
            </a:schemeClr>
          </a:solidFill>
          <a:latin typeface="Helvetica"/>
          <a:ea typeface="+mj-ea"/>
          <a:cs typeface="Helvetica"/>
        </a:defRPr>
      </a:lvl1pPr>
    </p:titleStyle>
    <p:bodyStyle>
      <a:lvl1pPr marL="257168" indent="-257168" algn="l" defTabSz="342892" rtl="0" eaLnBrk="1" latinLnBrk="0" hangingPunct="1">
        <a:spcBef>
          <a:spcPct val="20000"/>
        </a:spcBef>
        <a:buFont typeface="Arial"/>
        <a:buChar char="•"/>
        <a:defRPr sz="2400" kern="1200">
          <a:solidFill>
            <a:schemeClr val="tx2">
              <a:lumMod val="75000"/>
            </a:schemeClr>
          </a:solidFill>
          <a:latin typeface="Helvetica"/>
          <a:ea typeface="+mn-ea"/>
          <a:cs typeface="Helvetica"/>
        </a:defRPr>
      </a:lvl1pPr>
      <a:lvl2pPr marL="557199" indent="-214308" algn="l" defTabSz="342892" rtl="0" eaLnBrk="1" latinLnBrk="0" hangingPunct="1">
        <a:spcBef>
          <a:spcPct val="20000"/>
        </a:spcBef>
        <a:buFont typeface="Arial"/>
        <a:buChar char="–"/>
        <a:defRPr sz="2100" kern="1200">
          <a:solidFill>
            <a:schemeClr val="tx2">
              <a:lumMod val="75000"/>
            </a:schemeClr>
          </a:solidFill>
          <a:latin typeface="Helvetica"/>
          <a:ea typeface="+mn-ea"/>
          <a:cs typeface="Helvetica"/>
        </a:defRPr>
      </a:lvl2pPr>
      <a:lvl3pPr marL="857228" indent="-171446" algn="l" defTabSz="342892" rtl="0" eaLnBrk="1" latinLnBrk="0" hangingPunct="1">
        <a:spcBef>
          <a:spcPct val="20000"/>
        </a:spcBef>
        <a:buFont typeface="Arial"/>
        <a:buChar char="•"/>
        <a:defRPr sz="1800" kern="1200">
          <a:solidFill>
            <a:schemeClr val="tx2">
              <a:lumMod val="75000"/>
            </a:schemeClr>
          </a:solidFill>
          <a:latin typeface="Helvetica"/>
          <a:ea typeface="+mn-ea"/>
          <a:cs typeface="Helvetica"/>
        </a:defRPr>
      </a:lvl3pPr>
      <a:lvl4pPr marL="1200120" indent="-171446" algn="l" defTabSz="342892" rtl="0" eaLnBrk="1" latinLnBrk="0" hangingPunct="1">
        <a:spcBef>
          <a:spcPct val="20000"/>
        </a:spcBef>
        <a:buFont typeface="Arial"/>
        <a:buChar char="–"/>
        <a:defRPr sz="1500" kern="1200">
          <a:solidFill>
            <a:schemeClr val="tx2">
              <a:lumMod val="75000"/>
            </a:schemeClr>
          </a:solidFill>
          <a:latin typeface="Helvetica"/>
          <a:ea typeface="+mn-ea"/>
          <a:cs typeface="Helvetica"/>
        </a:defRPr>
      </a:lvl4pPr>
      <a:lvl5pPr marL="1543012" indent="-171446" algn="l" defTabSz="342892" rtl="0" eaLnBrk="1" latinLnBrk="0" hangingPunct="1">
        <a:spcBef>
          <a:spcPct val="20000"/>
        </a:spcBef>
        <a:buFont typeface="Arial"/>
        <a:buChar char="»"/>
        <a:defRPr sz="1500" kern="1200">
          <a:solidFill>
            <a:schemeClr val="tx2">
              <a:lumMod val="75000"/>
            </a:schemeClr>
          </a:solidFill>
          <a:latin typeface="Helvetica"/>
          <a:ea typeface="+mn-ea"/>
          <a:cs typeface="Helvetica"/>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9550"/>
            <a:ext cx="8229600" cy="675882"/>
          </a:xfrm>
          <a:prstGeom prst="rect">
            <a:avLst/>
          </a:prstGeom>
        </p:spPr>
        <p:txBody>
          <a:bodyPr vert="horz" lIns="91438" tIns="45719" rIns="91438" bIns="45719"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defTabSz="457189">
              <a:defRPr sz="1200">
                <a:solidFill>
                  <a:schemeClr val="tx1">
                    <a:tint val="75000"/>
                  </a:schemeClr>
                </a:solidFill>
              </a:defRPr>
            </a:lvl1pPr>
          </a:lstStyle>
          <a:p>
            <a:fld id="{B9885FFB-C84E-1641-A2B3-1FF888E874F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defTabSz="457189">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defTabSz="457189">
              <a:defRPr sz="1200">
                <a:solidFill>
                  <a:schemeClr val="tx1">
                    <a:tint val="75000"/>
                  </a:schemeClr>
                </a:solidFill>
              </a:defRPr>
            </a:lvl1pPr>
          </a:lstStyle>
          <a:p>
            <a:fld id="{B5DDE263-E041-2F4B-813B-007E4AD24FB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07" y="4552950"/>
            <a:ext cx="880533" cy="495300"/>
          </a:xfrm>
          <a:prstGeom prst="rect">
            <a:avLst/>
          </a:prstGeom>
          <a:noFill/>
        </p:spPr>
      </p:pic>
    </p:spTree>
    <p:extLst>
      <p:ext uri="{BB962C8B-B14F-4D97-AF65-F5344CB8AC3E}">
        <p14:creationId xmlns:p14="http://schemas.microsoft.com/office/powerpoint/2010/main" xmlns="" val="105724166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p:fade/>
  </p:transition>
  <p:txStyles>
    <p:titleStyle>
      <a:lvl1pPr algn="ctr" defTabSz="457189" rtl="0" eaLnBrk="1" latinLnBrk="0" hangingPunct="1">
        <a:spcBef>
          <a:spcPct val="0"/>
        </a:spcBef>
        <a:buNone/>
        <a:defRPr sz="4000" kern="1200">
          <a:solidFill>
            <a:schemeClr val="tx2">
              <a:lumMod val="75000"/>
            </a:schemeClr>
          </a:solidFill>
          <a:latin typeface="Helvetica"/>
          <a:ea typeface="+mj-ea"/>
          <a:cs typeface="Helvetica"/>
        </a:defRPr>
      </a:lvl1pPr>
    </p:titleStyle>
    <p:bodyStyle>
      <a:lvl1pPr marL="342892" indent="-342892" algn="l" defTabSz="457189" rtl="0" eaLnBrk="1" latinLnBrk="0" hangingPunct="1">
        <a:spcBef>
          <a:spcPct val="20000"/>
        </a:spcBef>
        <a:buFont typeface="Arial"/>
        <a:buChar char="•"/>
        <a:defRPr sz="3200" kern="1200">
          <a:solidFill>
            <a:schemeClr val="tx2">
              <a:lumMod val="75000"/>
            </a:schemeClr>
          </a:solidFill>
          <a:latin typeface="Helvetica"/>
          <a:ea typeface="+mn-ea"/>
          <a:cs typeface="Helvetica"/>
        </a:defRPr>
      </a:lvl1pPr>
      <a:lvl2pPr marL="742931" indent="-285743" algn="l" defTabSz="457189" rtl="0" eaLnBrk="1" latinLnBrk="0" hangingPunct="1">
        <a:spcBef>
          <a:spcPct val="20000"/>
        </a:spcBef>
        <a:buFont typeface="Arial"/>
        <a:buChar char="–"/>
        <a:defRPr sz="2800" kern="1200">
          <a:solidFill>
            <a:schemeClr val="tx2">
              <a:lumMod val="75000"/>
            </a:schemeClr>
          </a:solidFill>
          <a:latin typeface="Helvetica"/>
          <a:ea typeface="+mn-ea"/>
          <a:cs typeface="Helvetica"/>
        </a:defRPr>
      </a:lvl2pPr>
      <a:lvl3pPr marL="1142972" indent="-228594" algn="l" defTabSz="457189" rtl="0" eaLnBrk="1" latinLnBrk="0" hangingPunct="1">
        <a:spcBef>
          <a:spcPct val="20000"/>
        </a:spcBef>
        <a:buFont typeface="Arial"/>
        <a:buChar char="•"/>
        <a:defRPr sz="2400" kern="1200">
          <a:solidFill>
            <a:schemeClr val="tx2">
              <a:lumMod val="75000"/>
            </a:schemeClr>
          </a:solidFill>
          <a:latin typeface="Helvetica"/>
          <a:ea typeface="+mn-ea"/>
          <a:cs typeface="Helvetica"/>
        </a:defRPr>
      </a:lvl3pPr>
      <a:lvl4pPr marL="1600160"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4pPr>
      <a:lvl5pPr marL="2057348"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9550"/>
            <a:ext cx="8229600" cy="675882"/>
          </a:xfrm>
          <a:prstGeom prst="rect">
            <a:avLst/>
          </a:prstGeom>
        </p:spPr>
        <p:txBody>
          <a:bodyPr vert="horz" lIns="91438" tIns="45719" rIns="91438" bIns="45719"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defTabSz="457189">
              <a:defRPr sz="1200">
                <a:solidFill>
                  <a:schemeClr val="tx1">
                    <a:tint val="75000"/>
                  </a:schemeClr>
                </a:solidFill>
              </a:defRPr>
            </a:lvl1pPr>
          </a:lstStyle>
          <a:p>
            <a:fld id="{B9885FFB-C84E-1641-A2B3-1FF888E874F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defTabSz="457189">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defTabSz="457189">
              <a:defRPr sz="1200">
                <a:solidFill>
                  <a:schemeClr val="tx1">
                    <a:tint val="75000"/>
                  </a:schemeClr>
                </a:solidFill>
              </a:defRPr>
            </a:lvl1pPr>
          </a:lstStyle>
          <a:p>
            <a:fld id="{B5DDE263-E041-2F4B-813B-007E4AD24FB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981608"/>
            <a:ext cx="9153144" cy="0"/>
          </a:xfrm>
          <a:prstGeom prst="line">
            <a:avLst/>
          </a:prstGeom>
          <a:ln w="571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09" y="4552950"/>
            <a:ext cx="880533" cy="495300"/>
          </a:xfrm>
          <a:prstGeom prst="rect">
            <a:avLst/>
          </a:prstGeom>
          <a:noFill/>
        </p:spPr>
      </p:pic>
    </p:spTree>
    <p:extLst>
      <p:ext uri="{BB962C8B-B14F-4D97-AF65-F5344CB8AC3E}">
        <p14:creationId xmlns:p14="http://schemas.microsoft.com/office/powerpoint/2010/main" xmlns="" val="105724166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p:fade/>
  </p:transition>
  <p:txStyles>
    <p:titleStyle>
      <a:lvl1pPr algn="ctr" defTabSz="457189" rtl="0" eaLnBrk="1" latinLnBrk="0" hangingPunct="1">
        <a:spcBef>
          <a:spcPct val="0"/>
        </a:spcBef>
        <a:buNone/>
        <a:defRPr sz="4000" kern="1200">
          <a:solidFill>
            <a:schemeClr val="tx2">
              <a:lumMod val="75000"/>
            </a:schemeClr>
          </a:solidFill>
          <a:latin typeface="Helvetica"/>
          <a:ea typeface="+mj-ea"/>
          <a:cs typeface="Helvetica"/>
        </a:defRPr>
      </a:lvl1pPr>
    </p:titleStyle>
    <p:bodyStyle>
      <a:lvl1pPr marL="342892" indent="-342892" algn="l" defTabSz="457189" rtl="0" eaLnBrk="1" latinLnBrk="0" hangingPunct="1">
        <a:spcBef>
          <a:spcPct val="20000"/>
        </a:spcBef>
        <a:buFont typeface="Arial"/>
        <a:buChar char="•"/>
        <a:defRPr sz="3200" kern="1200">
          <a:solidFill>
            <a:schemeClr val="tx2">
              <a:lumMod val="75000"/>
            </a:schemeClr>
          </a:solidFill>
          <a:latin typeface="Helvetica"/>
          <a:ea typeface="+mn-ea"/>
          <a:cs typeface="Helvetica"/>
        </a:defRPr>
      </a:lvl1pPr>
      <a:lvl2pPr marL="742931" indent="-285743" algn="l" defTabSz="457189" rtl="0" eaLnBrk="1" latinLnBrk="0" hangingPunct="1">
        <a:spcBef>
          <a:spcPct val="20000"/>
        </a:spcBef>
        <a:buFont typeface="Arial"/>
        <a:buChar char="–"/>
        <a:defRPr sz="2800" kern="1200">
          <a:solidFill>
            <a:schemeClr val="tx2">
              <a:lumMod val="75000"/>
            </a:schemeClr>
          </a:solidFill>
          <a:latin typeface="Helvetica"/>
          <a:ea typeface="+mn-ea"/>
          <a:cs typeface="Helvetica"/>
        </a:defRPr>
      </a:lvl2pPr>
      <a:lvl3pPr marL="1142972" indent="-228594" algn="l" defTabSz="457189" rtl="0" eaLnBrk="1" latinLnBrk="0" hangingPunct="1">
        <a:spcBef>
          <a:spcPct val="20000"/>
        </a:spcBef>
        <a:buFont typeface="Arial"/>
        <a:buChar char="•"/>
        <a:defRPr sz="2400" kern="1200">
          <a:solidFill>
            <a:schemeClr val="tx2">
              <a:lumMod val="75000"/>
            </a:schemeClr>
          </a:solidFill>
          <a:latin typeface="Helvetica"/>
          <a:ea typeface="+mn-ea"/>
          <a:cs typeface="Helvetica"/>
        </a:defRPr>
      </a:lvl3pPr>
      <a:lvl4pPr marL="1600160"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4pPr>
      <a:lvl5pPr marL="2057348" indent="-228594" algn="l" defTabSz="457189" rtl="0" eaLnBrk="1" latinLnBrk="0" hangingPunct="1">
        <a:spcBef>
          <a:spcPct val="20000"/>
        </a:spcBef>
        <a:buFont typeface="Arial"/>
        <a:buChar char="»"/>
        <a:defRPr sz="2000" kern="1200">
          <a:solidFill>
            <a:schemeClr val="tx2">
              <a:lumMod val="75000"/>
            </a:schemeClr>
          </a:solidFill>
          <a:latin typeface="Helvetica"/>
          <a:ea typeface="+mn-ea"/>
          <a:cs typeface="Helvetic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730170B4-8D6B-4212-885D-6FFB0D27381C}" type="datetimeFigureOut">
              <a:rPr lang="en-US">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525760B3-8A21-4460-BD56-89BB49FDF491}" type="slidenum">
              <a:rPr lang="en-US">
                <a:solidFill>
                  <a:prstClr val="black">
                    <a:tint val="75000"/>
                  </a:prstClr>
                </a:solidFill>
              </a:rPr>
              <a:pPr/>
              <a:t>‹#›</a:t>
            </a:fld>
            <a:endParaRPr lang="en-US">
              <a:solidFill>
                <a:prstClr val="black">
                  <a:tint val="75000"/>
                </a:prstClr>
              </a:solidFill>
            </a:endParaRPr>
          </a:p>
        </p:txBody>
      </p:sp>
      <p:pic>
        <p:nvPicPr>
          <p:cNvPr id="8" name="Picture 3" descr="R:\Administrative\Letterhead, signatures\RISE_Logo_Large.png"/>
          <p:cNvPicPr>
            <a:picLocks noChangeAspect="1" noChangeArrowheads="1"/>
          </p:cNvPicPr>
          <p:nvPr userDrawn="1"/>
        </p:nvPicPr>
        <p:blipFill>
          <a:blip r:embed="rId13" cstate="print"/>
          <a:srcRect/>
          <a:stretch>
            <a:fillRect/>
          </a:stretch>
        </p:blipFill>
        <p:spPr bwMode="auto">
          <a:xfrm>
            <a:off x="8077209" y="4552950"/>
            <a:ext cx="880533" cy="495300"/>
          </a:xfrm>
          <a:prstGeom prst="rect">
            <a:avLst/>
          </a:prstGeom>
          <a:noFill/>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fade/>
  </p:transition>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5.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45.xml"/><Relationship Id="rId5" Type="http://schemas.openxmlformats.org/officeDocument/2006/relationships/chart" Target="../charts/chart4.xml"/><Relationship Id="rId4" Type="http://schemas.openxmlformats.org/officeDocument/2006/relationships/chart" Target="../charts/chart3.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4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04268"/>
            <a:ext cx="7772400" cy="1102519"/>
          </a:xfrm>
        </p:spPr>
        <p:txBody>
          <a:bodyPr/>
          <a:lstStyle/>
          <a:p>
            <a:r>
              <a:rPr lang="en-US" dirty="0"/>
              <a:t>Restoring Insulin Secretion Study</a:t>
            </a:r>
          </a:p>
        </p:txBody>
      </p:sp>
      <p:sp>
        <p:nvSpPr>
          <p:cNvPr id="5" name="Subtitle 4"/>
          <p:cNvSpPr>
            <a:spLocks noGrp="1"/>
          </p:cNvSpPr>
          <p:nvPr>
            <p:ph type="subTitle" idx="1"/>
          </p:nvPr>
        </p:nvSpPr>
        <p:spPr>
          <a:xfrm>
            <a:off x="1371600" y="3721094"/>
            <a:ext cx="6400800" cy="1314450"/>
          </a:xfrm>
        </p:spPr>
        <p:txBody>
          <a:bodyPr/>
          <a:lstStyle/>
          <a:p>
            <a:r>
              <a:rPr lang="en-US" dirty="0">
                <a:solidFill>
                  <a:schemeClr val="tx2">
                    <a:lumMod val="75000"/>
                  </a:schemeClr>
                </a:solidFill>
              </a:rPr>
              <a:t>The RISE Consortium</a:t>
            </a:r>
          </a:p>
        </p:txBody>
      </p:sp>
      <p:pic>
        <p:nvPicPr>
          <p:cNvPr id="1027" name="Picture 3" descr="R:\Administrative\Letterhead, signatures\RISE_Logo_Large.png"/>
          <p:cNvPicPr>
            <a:picLocks noChangeAspect="1" noChangeArrowheads="1"/>
          </p:cNvPicPr>
          <p:nvPr/>
        </p:nvPicPr>
        <p:blipFill>
          <a:blip r:embed="rId3" cstate="print"/>
          <a:srcRect/>
          <a:stretch>
            <a:fillRect/>
          </a:stretch>
        </p:blipFill>
        <p:spPr bwMode="auto">
          <a:xfrm>
            <a:off x="2771775" y="590560"/>
            <a:ext cx="3581400" cy="1904999"/>
          </a:xfrm>
          <a:prstGeom prst="rect">
            <a:avLst/>
          </a:prstGeom>
          <a:noFill/>
        </p:spPr>
      </p:pic>
    </p:spTree>
    <p:extLst>
      <p:ext uri="{BB962C8B-B14F-4D97-AF65-F5344CB8AC3E}">
        <p14:creationId xmlns:p14="http://schemas.microsoft.com/office/powerpoint/2010/main" xmlns="" val="13735923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38"/>
            <a:ext cx="8229600" cy="857250"/>
          </a:xfrm>
        </p:spPr>
        <p:txBody>
          <a:bodyPr>
            <a:normAutofit/>
          </a:bodyPr>
          <a:lstStyle/>
          <a:p>
            <a:r>
              <a:rPr lang="en-US" sz="3600" dirty="0"/>
              <a:t>Randomized Study Interventions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xmlns="" val="1318557282"/>
              </p:ext>
            </p:extLst>
          </p:nvPr>
        </p:nvGraphicFramePr>
        <p:xfrm>
          <a:off x="76224" y="1276354"/>
          <a:ext cx="8915399" cy="3244550"/>
        </p:xfrm>
        <a:graphic>
          <a:graphicData uri="http://schemas.openxmlformats.org/drawingml/2006/table">
            <a:tbl>
              <a:tblPr firstRow="1" bandRow="1">
                <a:tableStyleId>{5C22544A-7EE6-4342-B048-85BDC9FD1C3A}</a:tableStyleId>
              </a:tblPr>
              <a:tblGrid>
                <a:gridCol w="3016623">
                  <a:extLst>
                    <a:ext uri="{9D8B030D-6E8A-4147-A177-3AD203B41FA5}">
                      <a16:colId xmlns:a16="http://schemas.microsoft.com/office/drawing/2014/main" xmlns="" val="20000"/>
                    </a:ext>
                  </a:extLst>
                </a:gridCol>
                <a:gridCol w="2926973">
                  <a:extLst>
                    <a:ext uri="{9D8B030D-6E8A-4147-A177-3AD203B41FA5}">
                      <a16:colId xmlns:a16="http://schemas.microsoft.com/office/drawing/2014/main" xmlns="" val="20001"/>
                    </a:ext>
                  </a:extLst>
                </a:gridCol>
                <a:gridCol w="2971803">
                  <a:extLst>
                    <a:ext uri="{9D8B030D-6E8A-4147-A177-3AD203B41FA5}">
                      <a16:colId xmlns:a16="http://schemas.microsoft.com/office/drawing/2014/main" xmlns="" val="20002"/>
                    </a:ext>
                  </a:extLst>
                </a:gridCol>
              </a:tblGrid>
              <a:tr h="685800">
                <a:tc>
                  <a:txBody>
                    <a:bodyPr/>
                    <a:lstStyle/>
                    <a:p>
                      <a:r>
                        <a:rPr lang="en-US" sz="2000" u="sng" dirty="0">
                          <a:solidFill>
                            <a:schemeClr val="tx2">
                              <a:lumMod val="75000"/>
                            </a:schemeClr>
                          </a:solidFill>
                          <a:latin typeface="Helvetica" pitchFamily="34" charset="0"/>
                          <a:cs typeface="Helvetica" pitchFamily="34" charset="0"/>
                        </a:rPr>
                        <a:t>Pediatric Medication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u="sng" dirty="0">
                          <a:solidFill>
                            <a:schemeClr val="tx2">
                              <a:lumMod val="75000"/>
                            </a:schemeClr>
                          </a:solidFill>
                          <a:latin typeface="Helvetica" pitchFamily="34" charset="0"/>
                          <a:cs typeface="Helvetica" pitchFamily="34" charset="0"/>
                        </a:rPr>
                        <a:t>Adult Medication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sng" dirty="0">
                          <a:solidFill>
                            <a:schemeClr val="tx2">
                              <a:lumMod val="75000"/>
                            </a:schemeClr>
                          </a:solidFill>
                          <a:latin typeface="Helvetica" pitchFamily="34" charset="0"/>
                          <a:cs typeface="Helvetica" pitchFamily="34" charset="0"/>
                        </a:rPr>
                        <a:t>Adult Surgery</a:t>
                      </a:r>
                    </a:p>
                  </a:txBody>
                  <a:tcPr marR="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93575">
                <a:tc>
                  <a:txBody>
                    <a:bodyPr/>
                    <a:lstStyle/>
                    <a:p>
                      <a:r>
                        <a:rPr lang="en-US" sz="2000" dirty="0">
                          <a:solidFill>
                            <a:schemeClr val="tx2">
                              <a:lumMod val="75000"/>
                            </a:schemeClr>
                          </a:solidFill>
                          <a:latin typeface="Helvetica" pitchFamily="34" charset="0"/>
                          <a:cs typeface="Helvetica" pitchFamily="34" charset="0"/>
                        </a:rPr>
                        <a:t>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err="1">
                          <a:solidFill>
                            <a:schemeClr val="tx2">
                              <a:lumMod val="75000"/>
                            </a:schemeClr>
                          </a:solidFill>
                          <a:latin typeface="Helvetica" pitchFamily="34" charset="0"/>
                          <a:cs typeface="Helvetica" pitchFamily="34" charset="0"/>
                        </a:rPr>
                        <a:t>Metformin</a:t>
                      </a:r>
                      <a:r>
                        <a:rPr lang="en-US" sz="2000" dirty="0">
                          <a:solidFill>
                            <a:schemeClr val="tx2">
                              <a:lumMod val="75000"/>
                            </a:schemeClr>
                          </a:solidFill>
                          <a:latin typeface="Helvetica" pitchFamily="34" charset="0"/>
                          <a:cs typeface="Helvetica" pitchFamily="34" charset="0"/>
                        </a:rPr>
                        <a:t> (blinded)</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2">
                              <a:lumMod val="75000"/>
                            </a:schemeClr>
                          </a:solidFill>
                          <a:latin typeface="Helvetica" pitchFamily="34" charset="0"/>
                          <a:cs typeface="Helvetica" pitchFamily="34" charset="0"/>
                        </a:rPr>
                        <a:t>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85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lumMod val="75000"/>
                            </a:schemeClr>
                          </a:solidFill>
                          <a:latin typeface="Helvetica" pitchFamily="34" charset="0"/>
                          <a:cs typeface="Helvetica" pitchFamily="34" charset="0"/>
                        </a:rPr>
                        <a:t>Glargine</a:t>
                      </a:r>
                      <a:r>
                        <a:rPr lang="en-US" sz="2000" baseline="0" dirty="0">
                          <a:solidFill>
                            <a:schemeClr val="tx2">
                              <a:lumMod val="75000"/>
                            </a:schemeClr>
                          </a:solidFill>
                          <a:latin typeface="Helvetica" pitchFamily="34" charset="0"/>
                          <a:cs typeface="Helvetica" pitchFamily="34" charset="0"/>
                        </a:rPr>
                        <a:t> </a:t>
                      </a:r>
                      <a:r>
                        <a:rPr lang="en-US" sz="2000" baseline="0" dirty="0">
                          <a:solidFill>
                            <a:schemeClr val="tx2">
                              <a:lumMod val="75000"/>
                            </a:schemeClr>
                          </a:solidFill>
                          <a:latin typeface="Helvetica" pitchFamily="34" charset="0"/>
                          <a:cs typeface="Helvetica" pitchFamily="34" charset="0"/>
                          <a:sym typeface="Wingdings" pitchFamily="2" charset="2"/>
                        </a:rPr>
                        <a:t> M</a:t>
                      </a:r>
                      <a:r>
                        <a:rPr lang="en-US" sz="2000" baseline="0" dirty="0">
                          <a:solidFill>
                            <a:schemeClr val="tx2">
                              <a:lumMod val="75000"/>
                            </a:schemeClr>
                          </a:solidFill>
                          <a:latin typeface="Helvetica" pitchFamily="34" charset="0"/>
                          <a:cs typeface="Helvetica" pitchFamily="34" charset="0"/>
                        </a:rPr>
                        <a:t>etformin</a:t>
                      </a:r>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2000" dirty="0">
                          <a:solidFill>
                            <a:schemeClr val="tx2">
                              <a:lumMod val="75000"/>
                            </a:schemeClr>
                          </a:solidFill>
                          <a:latin typeface="Helvetica" pitchFamily="34" charset="0"/>
                          <a:cs typeface="Helvetica" pitchFamily="34" charset="0"/>
                        </a:rPr>
                        <a:t>Glargine</a:t>
                      </a:r>
                      <a:r>
                        <a:rPr lang="en-US" sz="2000" baseline="0" dirty="0">
                          <a:solidFill>
                            <a:schemeClr val="tx2">
                              <a:lumMod val="75000"/>
                            </a:schemeClr>
                          </a:solidFill>
                          <a:latin typeface="Helvetica" pitchFamily="34" charset="0"/>
                          <a:cs typeface="Helvetica" pitchFamily="34" charset="0"/>
                        </a:rPr>
                        <a:t> </a:t>
                      </a:r>
                      <a:r>
                        <a:rPr lang="en-US" sz="2000" baseline="0" dirty="0">
                          <a:solidFill>
                            <a:schemeClr val="tx2">
                              <a:lumMod val="75000"/>
                            </a:schemeClr>
                          </a:solidFill>
                          <a:latin typeface="Helvetica" pitchFamily="34" charset="0"/>
                          <a:cs typeface="Helvetica" pitchFamily="34" charset="0"/>
                          <a:sym typeface="Wingdings" pitchFamily="2" charset="2"/>
                        </a:rPr>
                        <a:t></a:t>
                      </a:r>
                      <a:r>
                        <a:rPr lang="en-US" sz="2000" baseline="0" dirty="0">
                          <a:solidFill>
                            <a:schemeClr val="tx2">
                              <a:lumMod val="75000"/>
                            </a:schemeClr>
                          </a:solidFill>
                          <a:latin typeface="Helvetica" pitchFamily="34" charset="0"/>
                          <a:cs typeface="Helvetica" pitchFamily="34" charset="0"/>
                        </a:rPr>
                        <a:t> Metformin</a:t>
                      </a:r>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2000" dirty="0">
                          <a:solidFill>
                            <a:schemeClr val="tx2">
                              <a:lumMod val="75000"/>
                            </a:schemeClr>
                          </a:solidFill>
                          <a:latin typeface="Helvetica" pitchFamily="34" charset="0"/>
                          <a:cs typeface="Helvetica" pitchFamily="34" charset="0"/>
                        </a:rPr>
                        <a:t>Laparoscopic banding</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85800">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2">
                              <a:lumMod val="75000"/>
                            </a:schemeClr>
                          </a:solidFill>
                          <a:latin typeface="Helvetica" pitchFamily="34" charset="0"/>
                          <a:cs typeface="Helvetica" pitchFamily="34" charset="0"/>
                        </a:rPr>
                        <a:t>Liraglutide + 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3575">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lumMod val="75000"/>
                            </a:schemeClr>
                          </a:solidFill>
                          <a:latin typeface="Helvetica" pitchFamily="34" charset="0"/>
                          <a:cs typeface="Helvetica" pitchFamily="34" charset="0"/>
                        </a:rPr>
                        <a:t>Placebo (blinded)</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10266522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38"/>
            <a:ext cx="8229600" cy="857250"/>
          </a:xfrm>
        </p:spPr>
        <p:txBody>
          <a:bodyPr>
            <a:noAutofit/>
          </a:bodyPr>
          <a:lstStyle/>
          <a:p>
            <a:pPr>
              <a:lnSpc>
                <a:spcPts val="3400"/>
              </a:lnSpc>
            </a:pPr>
            <a:r>
              <a:rPr lang="en-US" sz="3200" dirty="0"/>
              <a:t>Medication Study Protocols:</a:t>
            </a:r>
            <a:br>
              <a:rPr lang="en-US" sz="3200" dirty="0"/>
            </a:br>
            <a:r>
              <a:rPr lang="en-US" sz="3200" dirty="0"/>
              <a:t>Study Phases and Key Time Points</a:t>
            </a:r>
          </a:p>
        </p:txBody>
      </p:sp>
      <p:sp>
        <p:nvSpPr>
          <p:cNvPr id="1032" name="Text Box 8"/>
          <p:cNvSpPr txBox="1">
            <a:spLocks noChangeArrowheads="1"/>
          </p:cNvSpPr>
          <p:nvPr/>
        </p:nvSpPr>
        <p:spPr bwMode="auto">
          <a:xfrm>
            <a:off x="6167591" y="3868428"/>
            <a:ext cx="1249217" cy="265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12 months</a:t>
            </a:r>
            <a:endParaRPr lang="en-US" sz="1600" dirty="0">
              <a:solidFill>
                <a:prstClr val="black"/>
              </a:solidFill>
              <a:latin typeface="Helvetica" pitchFamily="34" charset="0"/>
              <a:cs typeface="Helvetica" pitchFamily="34" charset="0"/>
            </a:endParaRPr>
          </a:p>
        </p:txBody>
      </p:sp>
      <p:sp>
        <p:nvSpPr>
          <p:cNvPr id="1033" name="Text Box 9"/>
          <p:cNvSpPr txBox="1">
            <a:spLocks noChangeArrowheads="1"/>
          </p:cNvSpPr>
          <p:nvPr/>
        </p:nvSpPr>
        <p:spPr bwMode="auto">
          <a:xfrm>
            <a:off x="7817074" y="3868428"/>
            <a:ext cx="1225550" cy="265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15 months</a:t>
            </a:r>
            <a:endParaRPr lang="en-US" sz="1600" dirty="0">
              <a:solidFill>
                <a:prstClr val="black"/>
              </a:solidFill>
              <a:latin typeface="Helvetica" pitchFamily="34" charset="0"/>
              <a:cs typeface="Helvetica" pitchFamily="34" charset="0"/>
            </a:endParaRPr>
          </a:p>
        </p:txBody>
      </p:sp>
      <p:sp>
        <p:nvSpPr>
          <p:cNvPr id="1035" name="Text Box 11"/>
          <p:cNvSpPr txBox="1">
            <a:spLocks noChangeArrowheads="1"/>
          </p:cNvSpPr>
          <p:nvPr/>
        </p:nvSpPr>
        <p:spPr bwMode="auto">
          <a:xfrm>
            <a:off x="1447811" y="3486152"/>
            <a:ext cx="1135061" cy="229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 </a:t>
            </a:r>
            <a:endParaRPr lang="en-US" sz="4000" dirty="0">
              <a:solidFill>
                <a:prstClr val="black"/>
              </a:solidFill>
              <a:latin typeface="Helvetica" pitchFamily="34" charset="0"/>
              <a:cs typeface="Helvetica" pitchFamily="34" charset="0"/>
            </a:endParaRPr>
          </a:p>
        </p:txBody>
      </p:sp>
      <p:cxnSp>
        <p:nvCxnSpPr>
          <p:cNvPr id="21" name="AutoShape 2"/>
          <p:cNvCxnSpPr>
            <a:cxnSpLocks noChangeShapeType="1"/>
          </p:cNvCxnSpPr>
          <p:nvPr/>
        </p:nvCxnSpPr>
        <p:spPr bwMode="auto">
          <a:xfrm flipV="1">
            <a:off x="8425927" y="3495080"/>
            <a:ext cx="0" cy="448270"/>
          </a:xfrm>
          <a:prstGeom prst="straightConnector1">
            <a:avLst/>
          </a:prstGeom>
          <a:noFill/>
          <a:ln w="28575">
            <a:solidFill>
              <a:srgbClr val="000000"/>
            </a:solidFill>
            <a:round/>
            <a:headEnd/>
            <a:tailEnd type="triangle" w="med" len="med"/>
          </a:ln>
        </p:spPr>
      </p:cxnSp>
      <p:cxnSp>
        <p:nvCxnSpPr>
          <p:cNvPr id="22" name="AutoShape 2"/>
          <p:cNvCxnSpPr>
            <a:cxnSpLocks noChangeShapeType="1"/>
          </p:cNvCxnSpPr>
          <p:nvPr/>
        </p:nvCxnSpPr>
        <p:spPr bwMode="auto">
          <a:xfrm flipV="1">
            <a:off x="6771621" y="3495080"/>
            <a:ext cx="0" cy="448270"/>
          </a:xfrm>
          <a:prstGeom prst="straightConnector1">
            <a:avLst/>
          </a:prstGeom>
          <a:noFill/>
          <a:ln w="28575">
            <a:solidFill>
              <a:srgbClr val="000000"/>
            </a:solidFill>
            <a:round/>
            <a:headEnd/>
            <a:tailEnd type="triangle" w="med" len="med"/>
          </a:ln>
        </p:spPr>
      </p:cxnSp>
      <p:sp>
        <p:nvSpPr>
          <p:cNvPr id="1036" name="Text Box 12"/>
          <p:cNvSpPr txBox="1">
            <a:spLocks noChangeArrowheads="1"/>
          </p:cNvSpPr>
          <p:nvPr/>
        </p:nvSpPr>
        <p:spPr bwMode="auto">
          <a:xfrm>
            <a:off x="1460500" y="1443614"/>
            <a:ext cx="2349500"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OGTT</a:t>
            </a:r>
            <a:endParaRPr lang="en-US" sz="3600" dirty="0">
              <a:solidFill>
                <a:prstClr val="black"/>
              </a:solidFill>
              <a:latin typeface="Helvetica" pitchFamily="34" charset="0"/>
              <a:cs typeface="Helvetica" pitchFamily="34" charset="0"/>
            </a:endParaRPr>
          </a:p>
        </p:txBody>
      </p:sp>
      <p:cxnSp>
        <p:nvCxnSpPr>
          <p:cNvPr id="27" name="AutoShape 2"/>
          <p:cNvCxnSpPr>
            <a:cxnSpLocks noChangeShapeType="1"/>
          </p:cNvCxnSpPr>
          <p:nvPr/>
        </p:nvCxnSpPr>
        <p:spPr bwMode="auto">
          <a:xfrm>
            <a:off x="2585664" y="2107827"/>
            <a:ext cx="0" cy="536460"/>
          </a:xfrm>
          <a:prstGeom prst="straightConnector1">
            <a:avLst/>
          </a:prstGeom>
          <a:noFill/>
          <a:ln w="28575">
            <a:solidFill>
              <a:srgbClr val="000000"/>
            </a:solidFill>
            <a:round/>
            <a:headEnd/>
            <a:tailEnd type="triangle" w="med" len="med"/>
          </a:ln>
        </p:spPr>
      </p:cxnSp>
      <p:sp>
        <p:nvSpPr>
          <p:cNvPr id="31" name="Text Box 12"/>
          <p:cNvSpPr txBox="1">
            <a:spLocks noChangeArrowheads="1"/>
          </p:cNvSpPr>
          <p:nvPr/>
        </p:nvSpPr>
        <p:spPr bwMode="auto">
          <a:xfrm>
            <a:off x="6294607" y="1443614"/>
            <a:ext cx="2281841"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OGTT</a:t>
            </a:r>
            <a:endParaRPr lang="en-US" sz="4400" dirty="0">
              <a:solidFill>
                <a:prstClr val="black"/>
              </a:solidFill>
              <a:latin typeface="Helvetica" pitchFamily="34" charset="0"/>
              <a:cs typeface="Helvetica" pitchFamily="34" charset="0"/>
            </a:endParaRPr>
          </a:p>
        </p:txBody>
      </p:sp>
      <p:cxnSp>
        <p:nvCxnSpPr>
          <p:cNvPr id="32" name="AutoShape 2"/>
          <p:cNvCxnSpPr>
            <a:cxnSpLocks noChangeShapeType="1"/>
          </p:cNvCxnSpPr>
          <p:nvPr/>
        </p:nvCxnSpPr>
        <p:spPr bwMode="auto">
          <a:xfrm>
            <a:off x="6769935" y="2107827"/>
            <a:ext cx="0" cy="536460"/>
          </a:xfrm>
          <a:prstGeom prst="straightConnector1">
            <a:avLst/>
          </a:prstGeom>
          <a:noFill/>
          <a:ln w="28575">
            <a:solidFill>
              <a:srgbClr val="000000"/>
            </a:solidFill>
            <a:round/>
            <a:headEnd/>
            <a:tailEnd type="triangle" w="med" len="med"/>
          </a:ln>
        </p:spPr>
      </p:cxnSp>
      <p:cxnSp>
        <p:nvCxnSpPr>
          <p:cNvPr id="34" name="AutoShape 2"/>
          <p:cNvCxnSpPr>
            <a:cxnSpLocks noChangeShapeType="1"/>
          </p:cNvCxnSpPr>
          <p:nvPr/>
        </p:nvCxnSpPr>
        <p:spPr bwMode="auto">
          <a:xfrm>
            <a:off x="8468847" y="2120926"/>
            <a:ext cx="0" cy="536460"/>
          </a:xfrm>
          <a:prstGeom prst="straightConnector1">
            <a:avLst/>
          </a:prstGeom>
          <a:noFill/>
          <a:ln w="28575">
            <a:solidFill>
              <a:srgbClr val="000000"/>
            </a:solidFill>
            <a:round/>
            <a:headEnd/>
            <a:tailEnd type="triangle" w="med" len="med"/>
          </a:ln>
        </p:spPr>
      </p:cxnSp>
      <p:grpSp>
        <p:nvGrpSpPr>
          <p:cNvPr id="3" name="Group 7"/>
          <p:cNvGrpSpPr/>
          <p:nvPr/>
        </p:nvGrpSpPr>
        <p:grpSpPr>
          <a:xfrm>
            <a:off x="7841116" y="1076325"/>
            <a:ext cx="1225549" cy="1609254"/>
            <a:chOff x="5911914" y="1611516"/>
            <a:chExt cx="1419869" cy="2145672"/>
          </a:xfrm>
        </p:grpSpPr>
        <p:sp>
          <p:nvSpPr>
            <p:cNvPr id="26" name="Down Arrow 25"/>
            <p:cNvSpPr/>
            <p:nvPr/>
          </p:nvSpPr>
          <p:spPr>
            <a:xfrm>
              <a:off x="5911914" y="1611517"/>
              <a:ext cx="1419869" cy="214567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FFFF"/>
                </a:solidFill>
                <a:latin typeface="Helvetica" pitchFamily="34" charset="0"/>
                <a:cs typeface="Helvetica" pitchFamily="34" charset="0"/>
              </a:endParaRPr>
            </a:p>
          </p:txBody>
        </p:sp>
        <p:sp>
          <p:nvSpPr>
            <p:cNvPr id="28" name="TextBox 27"/>
            <p:cNvSpPr txBox="1"/>
            <p:nvPr/>
          </p:nvSpPr>
          <p:spPr>
            <a:xfrm rot="16200000">
              <a:off x="5769223" y="2086314"/>
              <a:ext cx="1698407" cy="748812"/>
            </a:xfrm>
            <a:prstGeom prst="rect">
              <a:avLst/>
            </a:prstGeom>
            <a:noFill/>
          </p:spPr>
          <p:txBody>
            <a:bodyPr wrap="square" rtlCol="0">
              <a:spAutoFit/>
            </a:bodyPr>
            <a:lstStyle/>
            <a:p>
              <a:pPr algn="ctr"/>
              <a:r>
                <a:rPr lang="en-US" sz="1200" b="1" dirty="0">
                  <a:solidFill>
                    <a:srgbClr val="FFFFFF"/>
                  </a:solidFill>
                  <a:latin typeface="Helvetica" pitchFamily="34" charset="0"/>
                  <a:cs typeface="Helvetica" pitchFamily="34" charset="0"/>
                </a:rPr>
                <a:t>Primary Outcome Collection</a:t>
              </a:r>
            </a:p>
          </p:txBody>
        </p:sp>
      </p:grpSp>
      <p:sp>
        <p:nvSpPr>
          <p:cNvPr id="24" name="Text Box 6"/>
          <p:cNvSpPr txBox="1">
            <a:spLocks noChangeArrowheads="1"/>
          </p:cNvSpPr>
          <p:nvPr/>
        </p:nvSpPr>
        <p:spPr bwMode="auto">
          <a:xfrm>
            <a:off x="1714511" y="3868428"/>
            <a:ext cx="1758249" cy="5478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Baseline</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Randomization</a:t>
            </a:r>
            <a:endParaRPr lang="en-US" sz="4000" dirty="0">
              <a:solidFill>
                <a:prstClr val="black"/>
              </a:solidFill>
              <a:latin typeface="Helvetica" pitchFamily="34" charset="0"/>
              <a:cs typeface="Helvetica" pitchFamily="34" charset="0"/>
            </a:endParaRPr>
          </a:p>
        </p:txBody>
      </p:sp>
      <p:cxnSp>
        <p:nvCxnSpPr>
          <p:cNvPr id="29" name="AutoShape 2"/>
          <p:cNvCxnSpPr>
            <a:cxnSpLocks noChangeShapeType="1"/>
          </p:cNvCxnSpPr>
          <p:nvPr/>
        </p:nvCxnSpPr>
        <p:spPr bwMode="auto">
          <a:xfrm flipV="1">
            <a:off x="2568388" y="3495080"/>
            <a:ext cx="0" cy="448270"/>
          </a:xfrm>
          <a:prstGeom prst="straightConnector1">
            <a:avLst/>
          </a:prstGeom>
          <a:noFill/>
          <a:ln w="28575">
            <a:solidFill>
              <a:srgbClr val="000000"/>
            </a:solidFill>
            <a:round/>
            <a:headEnd/>
            <a:tailEnd type="triangle" w="med" len="med"/>
          </a:ln>
        </p:spPr>
      </p:cxnSp>
      <p:graphicFrame>
        <p:nvGraphicFramePr>
          <p:cNvPr id="20" name="Table 19"/>
          <p:cNvGraphicFramePr>
            <a:graphicFrameLocks noGrp="1"/>
          </p:cNvGraphicFramePr>
          <p:nvPr/>
        </p:nvGraphicFramePr>
        <p:xfrm>
          <a:off x="381000" y="2727012"/>
          <a:ext cx="1153633" cy="641579"/>
        </p:xfrm>
        <a:graphic>
          <a:graphicData uri="http://schemas.openxmlformats.org/drawingml/2006/table">
            <a:tbl>
              <a:tblPr/>
              <a:tblGrid>
                <a:gridCol w="1153633">
                  <a:extLst>
                    <a:ext uri="{9D8B030D-6E8A-4147-A177-3AD203B41FA5}">
                      <a16:colId xmlns:a16="http://schemas.microsoft.com/office/drawing/2014/main" xmlns="" val="20000"/>
                    </a:ext>
                  </a:extLst>
                </a:gridCol>
              </a:tblGrid>
              <a:tr h="641579">
                <a:tc>
                  <a:txBody>
                    <a:bodyPr/>
                    <a:lstStyle/>
                    <a:p>
                      <a:pPr marL="0" marR="0" algn="ctr">
                        <a:lnSpc>
                          <a:spcPct val="100000"/>
                        </a:lnSpc>
                        <a:spcBef>
                          <a:spcPts val="0"/>
                        </a:spcBef>
                        <a:spcAft>
                          <a:spcPts val="0"/>
                        </a:spcAft>
                      </a:pPr>
                      <a:r>
                        <a:rPr lang="en-US" sz="1600" b="1" dirty="0">
                          <a:latin typeface="Helvetica" pitchFamily="34" charset="0"/>
                          <a:ea typeface="Calibri"/>
                          <a:cs typeface="Helvetica" pitchFamily="34" charset="0"/>
                        </a:rPr>
                        <a:t>Screening</a:t>
                      </a:r>
                      <a:endParaRPr lang="en-US" sz="16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xmlns="" val="10000"/>
                  </a:ext>
                </a:extLst>
              </a:tr>
            </a:tbl>
          </a:graphicData>
        </a:graphic>
      </p:graphicFrame>
      <p:graphicFrame>
        <p:nvGraphicFramePr>
          <p:cNvPr id="23" name="Table 22"/>
          <p:cNvGraphicFramePr>
            <a:graphicFrameLocks noGrp="1"/>
          </p:cNvGraphicFramePr>
          <p:nvPr/>
        </p:nvGraphicFramePr>
        <p:xfrm>
          <a:off x="6705600" y="2727012"/>
          <a:ext cx="1726098" cy="641579"/>
        </p:xfrm>
        <a:graphic>
          <a:graphicData uri="http://schemas.openxmlformats.org/drawingml/2006/table">
            <a:tbl>
              <a:tblPr/>
              <a:tblGrid>
                <a:gridCol w="1726098">
                  <a:extLst>
                    <a:ext uri="{9D8B030D-6E8A-4147-A177-3AD203B41FA5}">
                      <a16:colId xmlns:a16="http://schemas.microsoft.com/office/drawing/2014/main" xmlns="" val="20000"/>
                    </a:ext>
                  </a:extLst>
                </a:gridCol>
              </a:tblGrid>
              <a:tr h="641579">
                <a:tc>
                  <a:txBody>
                    <a:bodyPr/>
                    <a:lstStyle/>
                    <a:p>
                      <a:pPr marL="0" marR="0" algn="ctr">
                        <a:lnSpc>
                          <a:spcPct val="100000"/>
                        </a:lnSpc>
                        <a:spcBef>
                          <a:spcPts val="0"/>
                        </a:spcBef>
                        <a:spcAft>
                          <a:spcPts val="0"/>
                        </a:spcAft>
                      </a:pPr>
                      <a:r>
                        <a:rPr lang="en-US" sz="1600" b="1" kern="1200" dirty="0">
                          <a:solidFill>
                            <a:schemeClr val="tx1"/>
                          </a:solidFill>
                          <a:latin typeface="Helvetica" pitchFamily="34" charset="0"/>
                          <a:ea typeface="Calibri"/>
                          <a:cs typeface="Helvetica" pitchFamily="34" charset="0"/>
                        </a:rPr>
                        <a:t>Washout</a:t>
                      </a:r>
                      <a:br>
                        <a:rPr lang="en-US" sz="1600" b="1" kern="1200" dirty="0">
                          <a:solidFill>
                            <a:schemeClr val="tx1"/>
                          </a:solidFill>
                          <a:latin typeface="Helvetica" pitchFamily="34" charset="0"/>
                          <a:ea typeface="Calibri"/>
                          <a:cs typeface="Helvetica" pitchFamily="34" charset="0"/>
                        </a:rPr>
                      </a:br>
                      <a:r>
                        <a:rPr lang="en-US" sz="1600" b="1" kern="1200" dirty="0">
                          <a:solidFill>
                            <a:schemeClr val="tx1"/>
                          </a:solidFill>
                          <a:latin typeface="Helvetica" pitchFamily="34" charset="0"/>
                          <a:ea typeface="Calibri"/>
                          <a:cs typeface="Helvetica" pitchFamily="34" charset="0"/>
                        </a:rPr>
                        <a:t>(3 months)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25" name="Table 24"/>
          <p:cNvGraphicFramePr>
            <a:graphicFrameLocks noGrp="1"/>
          </p:cNvGraphicFramePr>
          <p:nvPr/>
        </p:nvGraphicFramePr>
        <p:xfrm>
          <a:off x="2579025" y="2727012"/>
          <a:ext cx="4177161" cy="641579"/>
        </p:xfrm>
        <a:graphic>
          <a:graphicData uri="http://schemas.openxmlformats.org/drawingml/2006/table">
            <a:tbl>
              <a:tblPr/>
              <a:tblGrid>
                <a:gridCol w="4177161">
                  <a:extLst>
                    <a:ext uri="{9D8B030D-6E8A-4147-A177-3AD203B41FA5}">
                      <a16:colId xmlns:a16="http://schemas.microsoft.com/office/drawing/2014/main" xmlns="" val="20000"/>
                    </a:ext>
                  </a:extLst>
                </a:gridCol>
              </a:tblGrid>
              <a:tr h="641579">
                <a:tc>
                  <a:txBody>
                    <a:bodyPr/>
                    <a:lstStyle/>
                    <a:p>
                      <a:pPr marL="0" marR="0" algn="ctr">
                        <a:lnSpc>
                          <a:spcPct val="100000"/>
                        </a:lnSpc>
                        <a:spcBef>
                          <a:spcPts val="0"/>
                        </a:spcBef>
                        <a:spcAft>
                          <a:spcPts val="0"/>
                        </a:spcAft>
                      </a:pPr>
                      <a:r>
                        <a:rPr lang="en-US" sz="1600" b="1" kern="1200" dirty="0">
                          <a:solidFill>
                            <a:schemeClr val="tx1"/>
                          </a:solidFill>
                          <a:latin typeface="Helvetica" pitchFamily="34" charset="0"/>
                          <a:ea typeface="Calibri"/>
                          <a:cs typeface="Helvetica" pitchFamily="34" charset="0"/>
                        </a:rPr>
                        <a:t>Active Treatment</a:t>
                      </a:r>
                      <a:br>
                        <a:rPr lang="en-US" sz="1600" b="1" kern="1200" dirty="0">
                          <a:solidFill>
                            <a:schemeClr val="tx1"/>
                          </a:solidFill>
                          <a:latin typeface="Helvetica" pitchFamily="34" charset="0"/>
                          <a:ea typeface="Calibri"/>
                          <a:cs typeface="Helvetica" pitchFamily="34" charset="0"/>
                        </a:rPr>
                      </a:br>
                      <a:r>
                        <a:rPr lang="en-US" sz="1600" b="1" kern="1200" dirty="0">
                          <a:solidFill>
                            <a:schemeClr val="tx1"/>
                          </a:solidFill>
                          <a:latin typeface="Helvetica" pitchFamily="34" charset="0"/>
                          <a:ea typeface="Calibri"/>
                          <a:cs typeface="Helvetica" pitchFamily="34" charset="0"/>
                        </a:rPr>
                        <a:t>(12 months</a:t>
                      </a:r>
                      <a:r>
                        <a:rPr lang="en-US" sz="1600" b="1" dirty="0">
                          <a:latin typeface="Helvetica" pitchFamily="34" charset="0"/>
                          <a:ea typeface="Calibri"/>
                          <a:cs typeface="Helvetica" pitchFamily="34" charset="0"/>
                        </a:rPr>
                        <a:t>)</a:t>
                      </a:r>
                      <a:endParaRPr lang="en-US" sz="18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xmlns="" val="10000"/>
                  </a:ext>
                </a:extLst>
              </a:tr>
            </a:tbl>
          </a:graphicData>
        </a:graphic>
      </p:graphicFrame>
      <p:graphicFrame>
        <p:nvGraphicFramePr>
          <p:cNvPr id="30" name="Table 29"/>
          <p:cNvGraphicFramePr>
            <a:graphicFrameLocks noGrp="1"/>
          </p:cNvGraphicFramePr>
          <p:nvPr/>
        </p:nvGraphicFramePr>
        <p:xfrm>
          <a:off x="1538468" y="2727010"/>
          <a:ext cx="1057835" cy="640658"/>
        </p:xfrm>
        <a:graphic>
          <a:graphicData uri="http://schemas.openxmlformats.org/drawingml/2006/table">
            <a:tbl>
              <a:tblPr/>
              <a:tblGrid>
                <a:gridCol w="1057835">
                  <a:extLst>
                    <a:ext uri="{9D8B030D-6E8A-4147-A177-3AD203B41FA5}">
                      <a16:colId xmlns:a16="http://schemas.microsoft.com/office/drawing/2014/main" xmlns="" val="20000"/>
                    </a:ext>
                  </a:extLst>
                </a:gridCol>
              </a:tblGrid>
              <a:tr h="640658">
                <a:tc>
                  <a:txBody>
                    <a:bodyPr/>
                    <a:lstStyle/>
                    <a:p>
                      <a:pPr marL="0" marR="0" algn="ctr">
                        <a:lnSpc>
                          <a:spcPct val="100000"/>
                        </a:lnSpc>
                        <a:spcBef>
                          <a:spcPts val="0"/>
                        </a:spcBef>
                        <a:spcAft>
                          <a:spcPts val="0"/>
                        </a:spcAft>
                      </a:pPr>
                      <a:r>
                        <a:rPr lang="en-US" sz="1600" b="1" kern="1200" dirty="0">
                          <a:solidFill>
                            <a:schemeClr val="tx1"/>
                          </a:solidFill>
                          <a:latin typeface="Helvetica" pitchFamily="34" charset="0"/>
                          <a:ea typeface="Calibri"/>
                          <a:cs typeface="Helvetica" pitchFamily="34" charset="0"/>
                        </a:rPr>
                        <a:t>Run-in</a:t>
                      </a:r>
                      <a:br>
                        <a:rPr lang="en-US" sz="1600" b="1" kern="1200" dirty="0">
                          <a:solidFill>
                            <a:schemeClr val="tx1"/>
                          </a:solidFill>
                          <a:latin typeface="Helvetica" pitchFamily="34" charset="0"/>
                          <a:ea typeface="Calibri"/>
                          <a:cs typeface="Helvetica" pitchFamily="34" charset="0"/>
                        </a:rPr>
                      </a:br>
                      <a:r>
                        <a:rPr lang="en-US" sz="1600" b="1" kern="1200" dirty="0">
                          <a:solidFill>
                            <a:schemeClr val="tx1"/>
                          </a:solidFill>
                          <a:latin typeface="Helvetica" pitchFamily="34" charset="0"/>
                          <a:ea typeface="Calibri"/>
                          <a:cs typeface="Helvetica" pitchFamily="34" charset="0"/>
                        </a:rPr>
                        <a:t>(</a:t>
                      </a:r>
                      <a:r>
                        <a:rPr lang="en-US" sz="1600" b="1" dirty="0">
                          <a:solidFill>
                            <a:prstClr val="black"/>
                          </a:solidFill>
                          <a:latin typeface="Helvetica" pitchFamily="34" charset="0"/>
                          <a:cs typeface="Helvetica" pitchFamily="34" charset="0"/>
                        </a:rPr>
                        <a:t>3 weeks)</a:t>
                      </a:r>
                      <a:endParaRPr lang="en-US" sz="1600" b="1" kern="1200" dirty="0">
                        <a:solidFill>
                          <a:schemeClr val="tx1"/>
                        </a:solidFill>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0"/>
                  </a:ext>
                </a:extLst>
              </a:tr>
            </a:tbl>
          </a:graphicData>
        </a:graphic>
      </p:graphicFrame>
      <p:sp>
        <p:nvSpPr>
          <p:cNvPr id="33" name="TextBox 32"/>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3393195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AutoShape 2"/>
          <p:cNvCxnSpPr>
            <a:cxnSpLocks noChangeShapeType="1"/>
          </p:cNvCxnSpPr>
          <p:nvPr/>
        </p:nvCxnSpPr>
        <p:spPr bwMode="auto">
          <a:xfrm>
            <a:off x="8413286" y="2159115"/>
            <a:ext cx="0" cy="536460"/>
          </a:xfrm>
          <a:prstGeom prst="straightConnector1">
            <a:avLst/>
          </a:prstGeom>
          <a:noFill/>
          <a:ln w="28575">
            <a:solidFill>
              <a:srgbClr val="000000"/>
            </a:solidFill>
            <a:round/>
            <a:headEnd/>
            <a:tailEnd type="triangle" w="med" len="med"/>
          </a:ln>
        </p:spPr>
      </p:cxnSp>
      <p:sp>
        <p:nvSpPr>
          <p:cNvPr id="27" name="Text Box 12"/>
          <p:cNvSpPr txBox="1">
            <a:spLocks noChangeArrowheads="1"/>
          </p:cNvSpPr>
          <p:nvPr/>
        </p:nvSpPr>
        <p:spPr bwMode="auto">
          <a:xfrm>
            <a:off x="6686550" y="1504952"/>
            <a:ext cx="2314575"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OGTT</a:t>
            </a:r>
            <a:endParaRPr lang="en-US" sz="4400" dirty="0">
              <a:solidFill>
                <a:prstClr val="black"/>
              </a:solidFill>
              <a:latin typeface="Helvetica" pitchFamily="34" charset="0"/>
              <a:cs typeface="Helvetica" pitchFamily="34" charset="0"/>
            </a:endParaRPr>
          </a:p>
        </p:txBody>
      </p:sp>
      <p:sp>
        <p:nvSpPr>
          <p:cNvPr id="2" name="Title 1"/>
          <p:cNvSpPr>
            <a:spLocks noGrp="1"/>
          </p:cNvSpPr>
          <p:nvPr>
            <p:ph type="title"/>
          </p:nvPr>
        </p:nvSpPr>
        <p:spPr>
          <a:xfrm>
            <a:off x="457200" y="88158"/>
            <a:ext cx="8229600" cy="857250"/>
          </a:xfrm>
        </p:spPr>
        <p:txBody>
          <a:bodyPr>
            <a:noAutofit/>
          </a:bodyPr>
          <a:lstStyle/>
          <a:p>
            <a:pPr>
              <a:lnSpc>
                <a:spcPts val="3400"/>
              </a:lnSpc>
            </a:pPr>
            <a:r>
              <a:rPr lang="en-US" sz="3200" dirty="0"/>
              <a:t>Adult Surgery Protocol:</a:t>
            </a:r>
            <a:br>
              <a:rPr lang="en-US" sz="3200" dirty="0"/>
            </a:br>
            <a:r>
              <a:rPr lang="en-US" sz="3200" dirty="0"/>
              <a:t>Study Phases and Key Time Points</a:t>
            </a:r>
          </a:p>
        </p:txBody>
      </p:sp>
      <p:cxnSp>
        <p:nvCxnSpPr>
          <p:cNvPr id="1026" name="AutoShape 2"/>
          <p:cNvCxnSpPr>
            <a:cxnSpLocks noChangeShapeType="1"/>
          </p:cNvCxnSpPr>
          <p:nvPr/>
        </p:nvCxnSpPr>
        <p:spPr bwMode="auto">
          <a:xfrm flipV="1">
            <a:off x="8431307" y="3479619"/>
            <a:ext cx="0" cy="448270"/>
          </a:xfrm>
          <a:prstGeom prst="straightConnector1">
            <a:avLst/>
          </a:prstGeom>
          <a:noFill/>
          <a:ln w="28575">
            <a:solidFill>
              <a:srgbClr val="000000"/>
            </a:solidFill>
            <a:round/>
            <a:headEnd/>
            <a:tailEnd type="triangle" w="med" len="med"/>
          </a:ln>
        </p:spPr>
      </p:cxnSp>
      <p:sp>
        <p:nvSpPr>
          <p:cNvPr id="1030" name="Text Box 6"/>
          <p:cNvSpPr txBox="1">
            <a:spLocks noChangeArrowheads="1"/>
          </p:cNvSpPr>
          <p:nvPr/>
        </p:nvSpPr>
        <p:spPr bwMode="auto">
          <a:xfrm>
            <a:off x="523881" y="3909802"/>
            <a:ext cx="1704327" cy="5478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Baseline</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Randomization</a:t>
            </a:r>
            <a:endParaRPr lang="en-US" sz="4000" dirty="0">
              <a:solidFill>
                <a:prstClr val="black"/>
              </a:solidFill>
              <a:latin typeface="Helvetica" pitchFamily="34" charset="0"/>
              <a:cs typeface="Helvetica" pitchFamily="34" charset="0"/>
            </a:endParaRPr>
          </a:p>
        </p:txBody>
      </p:sp>
      <p:sp>
        <p:nvSpPr>
          <p:cNvPr id="1034" name="Text Box 10"/>
          <p:cNvSpPr txBox="1">
            <a:spLocks noChangeArrowheads="1"/>
          </p:cNvSpPr>
          <p:nvPr/>
        </p:nvSpPr>
        <p:spPr bwMode="auto">
          <a:xfrm>
            <a:off x="7848601" y="3909804"/>
            <a:ext cx="1219199" cy="262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a:solidFill>
                  <a:prstClr val="black"/>
                </a:solidFill>
                <a:latin typeface="Helvetica" pitchFamily="34" charset="0"/>
                <a:cs typeface="Helvetica" pitchFamily="34" charset="0"/>
              </a:rPr>
              <a:t>24 months</a:t>
            </a:r>
          </a:p>
        </p:txBody>
      </p:sp>
      <p:cxnSp>
        <p:nvCxnSpPr>
          <p:cNvPr id="23" name="AutoShape 2"/>
          <p:cNvCxnSpPr>
            <a:cxnSpLocks noChangeShapeType="1"/>
          </p:cNvCxnSpPr>
          <p:nvPr/>
        </p:nvCxnSpPr>
        <p:spPr bwMode="auto">
          <a:xfrm flipV="1">
            <a:off x="1385052" y="3479619"/>
            <a:ext cx="0" cy="448270"/>
          </a:xfrm>
          <a:prstGeom prst="straightConnector1">
            <a:avLst/>
          </a:prstGeom>
          <a:noFill/>
          <a:ln w="28575">
            <a:solidFill>
              <a:srgbClr val="000000"/>
            </a:solidFill>
            <a:round/>
            <a:headEnd/>
            <a:tailEnd type="triangle" w="med" len="med"/>
          </a:ln>
        </p:spPr>
      </p:cxnSp>
      <p:sp>
        <p:nvSpPr>
          <p:cNvPr id="31" name="Text Box 12"/>
          <p:cNvSpPr txBox="1">
            <a:spLocks noChangeArrowheads="1"/>
          </p:cNvSpPr>
          <p:nvPr/>
        </p:nvSpPr>
        <p:spPr bwMode="auto">
          <a:xfrm>
            <a:off x="3743342" y="1504952"/>
            <a:ext cx="2314575"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OGTT</a:t>
            </a:r>
            <a:endParaRPr lang="en-US" sz="4400" dirty="0">
              <a:solidFill>
                <a:prstClr val="black"/>
              </a:solidFill>
              <a:latin typeface="Helvetica" pitchFamily="34" charset="0"/>
              <a:cs typeface="Helvetica" pitchFamily="34" charset="0"/>
            </a:endParaRPr>
          </a:p>
        </p:txBody>
      </p:sp>
      <p:cxnSp>
        <p:nvCxnSpPr>
          <p:cNvPr id="32" name="AutoShape 2"/>
          <p:cNvCxnSpPr>
            <a:cxnSpLocks noChangeShapeType="1"/>
          </p:cNvCxnSpPr>
          <p:nvPr/>
        </p:nvCxnSpPr>
        <p:spPr bwMode="auto">
          <a:xfrm>
            <a:off x="4898561" y="2159115"/>
            <a:ext cx="0" cy="536460"/>
          </a:xfrm>
          <a:prstGeom prst="straightConnector1">
            <a:avLst/>
          </a:prstGeom>
          <a:noFill/>
          <a:ln w="28575">
            <a:solidFill>
              <a:srgbClr val="000000"/>
            </a:solidFill>
            <a:round/>
            <a:headEnd/>
            <a:tailEnd type="triangle" w="med" len="med"/>
          </a:ln>
        </p:spPr>
      </p:cxnSp>
      <p:graphicFrame>
        <p:nvGraphicFramePr>
          <p:cNvPr id="24" name="Table 23"/>
          <p:cNvGraphicFramePr>
            <a:graphicFrameLocks noGrp="1"/>
          </p:cNvGraphicFramePr>
          <p:nvPr/>
        </p:nvGraphicFramePr>
        <p:xfrm>
          <a:off x="1391864" y="2780438"/>
          <a:ext cx="7041380" cy="630936"/>
        </p:xfrm>
        <a:graphic>
          <a:graphicData uri="http://schemas.openxmlformats.org/drawingml/2006/table">
            <a:tbl>
              <a:tblPr/>
              <a:tblGrid>
                <a:gridCol w="7041380">
                  <a:extLst>
                    <a:ext uri="{9D8B030D-6E8A-4147-A177-3AD203B41FA5}">
                      <a16:colId xmlns:a16="http://schemas.microsoft.com/office/drawing/2014/main" xmlns="" val="20000"/>
                    </a:ext>
                  </a:extLst>
                </a:gridCol>
              </a:tblGrid>
              <a:tr h="630936">
                <a:tc>
                  <a:txBody>
                    <a:bodyPr/>
                    <a:lstStyle/>
                    <a:p>
                      <a:pPr marL="0" marR="0" algn="ctr">
                        <a:lnSpc>
                          <a:spcPct val="100000"/>
                        </a:lnSpc>
                        <a:spcBef>
                          <a:spcPts val="0"/>
                        </a:spcBef>
                        <a:spcAft>
                          <a:spcPts val="1000"/>
                        </a:spcAft>
                      </a:pPr>
                      <a:r>
                        <a:rPr lang="en-US" sz="1800" b="1" dirty="0">
                          <a:latin typeface="Helvetica" pitchFamily="34" charset="0"/>
                          <a:ea typeface="Calibri"/>
                          <a:cs typeface="Helvetica" pitchFamily="34" charset="0"/>
                        </a:rPr>
                        <a:t>Active Treatment</a:t>
                      </a:r>
                      <a:br>
                        <a:rPr lang="en-US" sz="1800" b="1" dirty="0">
                          <a:latin typeface="Helvetica" pitchFamily="34" charset="0"/>
                          <a:ea typeface="Calibri"/>
                          <a:cs typeface="Helvetica" pitchFamily="34" charset="0"/>
                        </a:rPr>
                      </a:br>
                      <a:r>
                        <a:rPr lang="en-US" sz="1800" b="1" dirty="0">
                          <a:latin typeface="Helvetica" pitchFamily="34" charset="0"/>
                          <a:ea typeface="Calibri"/>
                          <a:cs typeface="Helvetica" pitchFamily="34" charset="0"/>
                        </a:rPr>
                        <a:t>(24 months)</a:t>
                      </a:r>
                      <a:endParaRPr lang="en-US" sz="18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xmlns="" val="10000"/>
                  </a:ext>
                </a:extLst>
              </a:tr>
            </a:tbl>
          </a:graphicData>
        </a:graphic>
      </p:graphicFrame>
      <p:sp>
        <p:nvSpPr>
          <p:cNvPr id="29" name="Text Box 12"/>
          <p:cNvSpPr txBox="1">
            <a:spLocks noChangeArrowheads="1"/>
          </p:cNvSpPr>
          <p:nvPr/>
        </p:nvSpPr>
        <p:spPr bwMode="auto">
          <a:xfrm>
            <a:off x="198983" y="1504952"/>
            <a:ext cx="2277533"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600" b="1" dirty="0">
                <a:solidFill>
                  <a:prstClr val="black"/>
                </a:solidFill>
                <a:latin typeface="Helvetica" pitchFamily="34" charset="0"/>
                <a:cs typeface="Helvetica" pitchFamily="34" charset="0"/>
              </a:rPr>
              <a:t>OGTT</a:t>
            </a:r>
            <a:endParaRPr lang="en-US" sz="4400" dirty="0">
              <a:solidFill>
                <a:prstClr val="black"/>
              </a:solidFill>
              <a:latin typeface="Helvetica" pitchFamily="34" charset="0"/>
              <a:cs typeface="Helvetica" pitchFamily="34" charset="0"/>
            </a:endParaRPr>
          </a:p>
        </p:txBody>
      </p:sp>
      <p:cxnSp>
        <p:nvCxnSpPr>
          <p:cNvPr id="30" name="AutoShape 2"/>
          <p:cNvCxnSpPr>
            <a:cxnSpLocks noChangeShapeType="1"/>
          </p:cNvCxnSpPr>
          <p:nvPr/>
        </p:nvCxnSpPr>
        <p:spPr bwMode="auto">
          <a:xfrm>
            <a:off x="1391864" y="2187690"/>
            <a:ext cx="0" cy="536460"/>
          </a:xfrm>
          <a:prstGeom prst="straightConnector1">
            <a:avLst/>
          </a:prstGeom>
          <a:noFill/>
          <a:ln w="28575">
            <a:solidFill>
              <a:srgbClr val="000000"/>
            </a:solidFill>
            <a:round/>
            <a:headEnd/>
            <a:tailEnd type="triangle" w="med" len="med"/>
          </a:ln>
        </p:spPr>
      </p:cxnSp>
      <p:sp>
        <p:nvSpPr>
          <p:cNvPr id="19" name="TextBox 18"/>
          <p:cNvSpPr txBox="1"/>
          <p:nvPr/>
        </p:nvSpPr>
        <p:spPr>
          <a:xfrm>
            <a:off x="4358990" y="3927904"/>
            <a:ext cx="1210588" cy="338554"/>
          </a:xfrm>
          <a:prstGeom prst="rect">
            <a:avLst/>
          </a:prstGeom>
          <a:noFill/>
        </p:spPr>
        <p:txBody>
          <a:bodyPr wrap="none" rtlCol="0">
            <a:spAutoFit/>
          </a:bodyPr>
          <a:lstStyle/>
          <a:p>
            <a:r>
              <a:rPr lang="en-US" sz="1600" b="1" dirty="0">
                <a:solidFill>
                  <a:prstClr val="black"/>
                </a:solidFill>
                <a:latin typeface="Helvetica" pitchFamily="34" charset="0"/>
                <a:cs typeface="Helvetica" pitchFamily="34" charset="0"/>
              </a:rPr>
              <a:t>12 months</a:t>
            </a:r>
          </a:p>
        </p:txBody>
      </p:sp>
      <p:cxnSp>
        <p:nvCxnSpPr>
          <p:cNvPr id="20" name="AutoShape 2"/>
          <p:cNvCxnSpPr>
            <a:cxnSpLocks noChangeShapeType="1"/>
          </p:cNvCxnSpPr>
          <p:nvPr/>
        </p:nvCxnSpPr>
        <p:spPr bwMode="auto">
          <a:xfrm flipV="1">
            <a:off x="4870439" y="3461532"/>
            <a:ext cx="0" cy="448270"/>
          </a:xfrm>
          <a:prstGeom prst="straightConnector1">
            <a:avLst/>
          </a:prstGeom>
          <a:noFill/>
          <a:ln w="28575">
            <a:solidFill>
              <a:srgbClr val="000000"/>
            </a:solidFill>
            <a:round/>
            <a:headEnd/>
            <a:tailEnd type="triangle" w="med" len="med"/>
          </a:ln>
        </p:spPr>
      </p:cxnSp>
      <p:grpSp>
        <p:nvGrpSpPr>
          <p:cNvPr id="3" name="Group 7"/>
          <p:cNvGrpSpPr/>
          <p:nvPr/>
        </p:nvGrpSpPr>
        <p:grpSpPr>
          <a:xfrm>
            <a:off x="7800990" y="1104900"/>
            <a:ext cx="1225549" cy="1609254"/>
            <a:chOff x="5911914" y="1611516"/>
            <a:chExt cx="1419869" cy="2145672"/>
          </a:xfrm>
        </p:grpSpPr>
        <p:sp>
          <p:nvSpPr>
            <p:cNvPr id="22" name="Down Arrow 21"/>
            <p:cNvSpPr/>
            <p:nvPr/>
          </p:nvSpPr>
          <p:spPr>
            <a:xfrm>
              <a:off x="5911914" y="1611517"/>
              <a:ext cx="1419869" cy="214567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FFFF"/>
                </a:solidFill>
              </a:endParaRPr>
            </a:p>
          </p:txBody>
        </p:sp>
        <p:sp>
          <p:nvSpPr>
            <p:cNvPr id="25" name="TextBox 24"/>
            <p:cNvSpPr txBox="1"/>
            <p:nvPr/>
          </p:nvSpPr>
          <p:spPr>
            <a:xfrm rot="16200000">
              <a:off x="5769223" y="2086314"/>
              <a:ext cx="1698407" cy="748812"/>
            </a:xfrm>
            <a:prstGeom prst="rect">
              <a:avLst/>
            </a:prstGeom>
            <a:noFill/>
          </p:spPr>
          <p:txBody>
            <a:bodyPr wrap="square" rtlCol="0">
              <a:spAutoFit/>
            </a:bodyPr>
            <a:lstStyle/>
            <a:p>
              <a:pPr algn="ctr"/>
              <a:r>
                <a:rPr lang="en-US" sz="1200" b="1" dirty="0">
                  <a:solidFill>
                    <a:srgbClr val="FFFFFF"/>
                  </a:solidFill>
                  <a:latin typeface="Helvetica" pitchFamily="34" charset="0"/>
                  <a:cs typeface="Helvetica" pitchFamily="34" charset="0"/>
                </a:rPr>
                <a:t>Primary Outcome Collection</a:t>
              </a:r>
            </a:p>
          </p:txBody>
        </p:sp>
      </p:grpSp>
      <p:graphicFrame>
        <p:nvGraphicFramePr>
          <p:cNvPr id="26" name="Table 25"/>
          <p:cNvGraphicFramePr>
            <a:graphicFrameLocks noGrp="1"/>
          </p:cNvGraphicFramePr>
          <p:nvPr/>
        </p:nvGraphicFramePr>
        <p:xfrm>
          <a:off x="198967" y="2780438"/>
          <a:ext cx="1188220" cy="630936"/>
        </p:xfrm>
        <a:graphic>
          <a:graphicData uri="http://schemas.openxmlformats.org/drawingml/2006/table">
            <a:tbl>
              <a:tblPr/>
              <a:tblGrid>
                <a:gridCol w="1188220">
                  <a:extLst>
                    <a:ext uri="{9D8B030D-6E8A-4147-A177-3AD203B41FA5}">
                      <a16:colId xmlns:a16="http://schemas.microsoft.com/office/drawing/2014/main" xmlns="" val="20000"/>
                    </a:ext>
                  </a:extLst>
                </a:gridCol>
              </a:tblGrid>
              <a:tr h="630936">
                <a:tc>
                  <a:txBody>
                    <a:bodyPr/>
                    <a:lstStyle/>
                    <a:p>
                      <a:pPr marL="0" marR="0" algn="ctr">
                        <a:lnSpc>
                          <a:spcPct val="115000"/>
                        </a:lnSpc>
                        <a:spcBef>
                          <a:spcPts val="0"/>
                        </a:spcBef>
                        <a:spcAft>
                          <a:spcPts val="1000"/>
                        </a:spcAft>
                      </a:pPr>
                      <a:r>
                        <a:rPr lang="en-US" sz="1600" b="1" dirty="0">
                          <a:latin typeface="Helvetica" pitchFamily="34" charset="0"/>
                          <a:ea typeface="Calibri"/>
                          <a:cs typeface="Helvetica" pitchFamily="34" charset="0"/>
                        </a:rPr>
                        <a:t>Screening</a:t>
                      </a:r>
                      <a:endParaRPr lang="en-US" sz="18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xmlns="" val="10000"/>
                  </a:ext>
                </a:extLst>
              </a:tr>
            </a:tbl>
          </a:graphicData>
        </a:graphic>
      </p:graphicFrame>
      <p:sp>
        <p:nvSpPr>
          <p:cNvPr id="21" name="TextBox 20"/>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3678002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71450" y="1110111"/>
          <a:ext cx="8763000" cy="3581401"/>
        </p:xfrm>
        <a:graphic>
          <a:graphicData uri="http://schemas.openxmlformats.org/drawingml/2006/table">
            <a:tbl>
              <a:tblPr firstRow="1" bandRow="1">
                <a:tableStyleId>{5C22544A-7EE6-4342-B048-85BDC9FD1C3A}</a:tableStyleId>
              </a:tblPr>
              <a:tblGrid>
                <a:gridCol w="1524001">
                  <a:extLst>
                    <a:ext uri="{9D8B030D-6E8A-4147-A177-3AD203B41FA5}">
                      <a16:colId xmlns:a16="http://schemas.microsoft.com/office/drawing/2014/main" xmlns="" val="20000"/>
                    </a:ext>
                  </a:extLst>
                </a:gridCol>
                <a:gridCol w="9779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422400">
                  <a:extLst>
                    <a:ext uri="{9D8B030D-6E8A-4147-A177-3AD203B41FA5}">
                      <a16:colId xmlns:a16="http://schemas.microsoft.com/office/drawing/2014/main" xmlns="" val="20004"/>
                    </a:ext>
                  </a:extLst>
                </a:gridCol>
                <a:gridCol w="1943099">
                  <a:extLst>
                    <a:ext uri="{9D8B030D-6E8A-4147-A177-3AD203B41FA5}">
                      <a16:colId xmlns:a16="http://schemas.microsoft.com/office/drawing/2014/main" xmlns="" val="20005"/>
                    </a:ext>
                  </a:extLst>
                </a:gridCol>
                <a:gridCol w="1371600">
                  <a:extLst>
                    <a:ext uri="{9D8B030D-6E8A-4147-A177-3AD203B41FA5}">
                      <a16:colId xmlns:a16="http://schemas.microsoft.com/office/drawing/2014/main" xmlns="" val="20007"/>
                    </a:ext>
                  </a:extLst>
                </a:gridCol>
              </a:tblGrid>
              <a:tr h="617479">
                <a:tc>
                  <a:txBody>
                    <a:bodyPr/>
                    <a:lstStyle/>
                    <a:p>
                      <a:endParaRPr lang="en-US" sz="2000" dirty="0">
                        <a:solidFill>
                          <a:schemeClr val="bg1"/>
                        </a:solidFill>
                      </a:endParaRPr>
                    </a:p>
                  </a:txBody>
                  <a:tcPr marT="34290" marB="3429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endParaRPr lang="en-US" sz="20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Baseline </a:t>
                      </a:r>
                      <a:r>
                        <a:rPr kumimoji="0" lang="en-US" sz="16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(prior to Rx)</a:t>
                      </a:r>
                      <a:endPar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12 months </a:t>
                      </a:r>
                      <a:r>
                        <a:rPr kumimoji="0" lang="en-US" sz="16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(on Rx)</a:t>
                      </a:r>
                      <a:endPar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15 months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(3 months off Rx)</a:t>
                      </a:r>
                      <a:endPar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24 months </a:t>
                      </a:r>
                      <a:r>
                        <a:rPr kumimoji="0" lang="en-US" sz="1600" b="1" i="0" u="none" strike="noStrike" kern="1200" cap="none" normalizeH="0" baseline="0" dirty="0">
                          <a:ln>
                            <a:noFill/>
                          </a:ln>
                          <a:solidFill>
                            <a:schemeClr val="bg1"/>
                          </a:solidFill>
                          <a:effectLst/>
                          <a:latin typeface="Helvetica" pitchFamily="34" charset="0"/>
                          <a:ea typeface="Tahoma" pitchFamily="34" charset="0"/>
                          <a:cs typeface="Helvetica" pitchFamily="34" charset="0"/>
                        </a:rPr>
                        <a:t>(on Rx)</a:t>
                      </a:r>
                      <a:endParaRPr kumimoji="0" lang="en-US" sz="1800" b="1" i="0" u="none" strike="noStrike" kern="1200" cap="none" normalizeH="0" baseline="0" dirty="0">
                        <a:ln>
                          <a:noFill/>
                        </a:ln>
                        <a:solidFill>
                          <a:schemeClr val="bg1"/>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0000"/>
                  </a:ext>
                </a:extLst>
              </a:tr>
              <a:tr h="493987">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Pediatric Medication</a:t>
                      </a:r>
                    </a:p>
                  </a:txBody>
                  <a:tcPr marL="91430" marR="91430" marT="34303" marB="34303"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Clamp</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493987">
                <a:tc vMerge="1">
                  <a:txBody>
                    <a:bodyPr/>
                    <a:lstStyle/>
                    <a:p>
                      <a:endParaRPr lang="en-US" sz="1600" dirty="0">
                        <a:latin typeface="Helvetica"/>
                        <a:cs typeface="Helvetica"/>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OGTT</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493987">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Adult Medication</a:t>
                      </a:r>
                    </a:p>
                  </a:txBody>
                  <a:tcPr marL="91430" marR="91430" marT="34303" marB="34303" anchor="ctr" horzOverflow="overflow">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Clamp</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93987">
                <a:tc vMerge="1">
                  <a:txBody>
                    <a:bodyPr/>
                    <a:lstStyle/>
                    <a:p>
                      <a:endParaRPr lang="en-US" sz="1600" dirty="0">
                        <a:latin typeface="Helvetica"/>
                        <a:cs typeface="Helvetica"/>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OGTT</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93987">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Adult Surgery</a:t>
                      </a:r>
                    </a:p>
                  </a:txBody>
                  <a:tcPr marL="91430" marR="91430" marT="34303" marB="34303"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Clamp</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493987">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OGTT</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91430" marR="91430"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X</a:t>
                      </a:r>
                    </a:p>
                  </a:txBody>
                  <a:tcPr marL="91430" marR="91430" marT="34303" marB="34303"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190499" y="84062"/>
            <a:ext cx="8763000" cy="857250"/>
          </a:xfrm>
        </p:spPr>
        <p:txBody>
          <a:bodyPr>
            <a:noAutofit/>
          </a:bodyPr>
          <a:lstStyle/>
          <a:p>
            <a:pPr>
              <a:lnSpc>
                <a:spcPts val="3400"/>
              </a:lnSpc>
            </a:pPr>
            <a:r>
              <a:rPr lang="en-US" sz="3200" dirty="0"/>
              <a:t>Timing of Metabolic Testing:</a:t>
            </a:r>
            <a:br>
              <a:rPr lang="en-US" sz="3200" dirty="0"/>
            </a:br>
            <a:r>
              <a:rPr lang="en-US" sz="3200" dirty="0"/>
              <a:t>Comparisons Between Protocols</a:t>
            </a:r>
          </a:p>
        </p:txBody>
      </p:sp>
      <p:pic>
        <p:nvPicPr>
          <p:cNvPr id="7" name="Picture 3" descr="R:\Administrative\Letterhead, signatures\RISE_Logo_Large.p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8077229" y="4552950"/>
            <a:ext cx="880533" cy="495300"/>
          </a:xfrm>
          <a:prstGeom prst="rect">
            <a:avLst/>
          </a:prstGeom>
          <a:noFill/>
        </p:spPr>
      </p:pic>
      <p:sp>
        <p:nvSpPr>
          <p:cNvPr id="12" name="TextBox 11"/>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4230165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902"/>
            <a:ext cx="9144000" cy="857250"/>
          </a:xfrm>
        </p:spPr>
        <p:txBody>
          <a:bodyPr>
            <a:noAutofit/>
          </a:bodyPr>
          <a:lstStyle/>
          <a:p>
            <a:r>
              <a:rPr lang="en-US" sz="3600" dirty="0"/>
              <a:t>Power and Sample Size Considerations</a:t>
            </a:r>
          </a:p>
        </p:txBody>
      </p:sp>
      <p:sp>
        <p:nvSpPr>
          <p:cNvPr id="3" name="Content Placeholder 2"/>
          <p:cNvSpPr>
            <a:spLocks noGrp="1"/>
          </p:cNvSpPr>
          <p:nvPr>
            <p:ph idx="1"/>
          </p:nvPr>
        </p:nvSpPr>
        <p:spPr>
          <a:xfrm>
            <a:off x="228600" y="1276361"/>
            <a:ext cx="8458200" cy="2966197"/>
          </a:xfrm>
        </p:spPr>
        <p:txBody>
          <a:bodyPr>
            <a:normAutofit/>
          </a:bodyPr>
          <a:lstStyle/>
          <a:p>
            <a:r>
              <a:rPr lang="el-GR" sz="2400" dirty="0"/>
              <a:t>β</a:t>
            </a:r>
            <a:r>
              <a:rPr lang="en-US" sz="2400" dirty="0"/>
              <a:t>-cell function co-primary outcomes (steady-state </a:t>
            </a:r>
            <a:br>
              <a:rPr lang="en-US" sz="2400" dirty="0"/>
            </a:br>
            <a:r>
              <a:rPr lang="en-US" sz="2400" dirty="0"/>
              <a:t>C-peptide and ACPRmax) analyzed separately each with a type I error of</a:t>
            </a:r>
            <a:r>
              <a:rPr lang="en-US" sz="2400" dirty="0">
                <a:latin typeface="Helvetica" pitchFamily="34" charset="0"/>
                <a:cs typeface="Helvetica" pitchFamily="34" charset="0"/>
              </a:rPr>
              <a:t> </a:t>
            </a:r>
            <a:r>
              <a:rPr lang="en-US" sz="2400" b="1" dirty="0">
                <a:latin typeface="Helvetica" pitchFamily="34" charset="0"/>
                <a:cs typeface="Helvetica" pitchFamily="34" charset="0"/>
                <a:sym typeface="Symbol"/>
              </a:rPr>
              <a:t></a:t>
            </a:r>
            <a:r>
              <a:rPr lang="en-US" sz="2400" dirty="0"/>
              <a:t>=0.05 </a:t>
            </a:r>
          </a:p>
          <a:p>
            <a:r>
              <a:rPr lang="en-US" sz="2400" dirty="0"/>
              <a:t>Power set at 80%</a:t>
            </a:r>
          </a:p>
          <a:p>
            <a:r>
              <a:rPr lang="en-US" sz="2400" dirty="0"/>
              <a:t>Pediatric Medication Study only: powered using a 1-sided type I error of </a:t>
            </a:r>
            <a:r>
              <a:rPr lang="en-US" sz="2400" b="1" dirty="0">
                <a:sym typeface="Symbol"/>
              </a:rPr>
              <a:t></a:t>
            </a:r>
            <a:r>
              <a:rPr lang="en-US" sz="2400" dirty="0"/>
              <a:t>=0.05 in favor of the glargine followed by metformin intervention</a:t>
            </a:r>
          </a:p>
          <a:p>
            <a:pPr>
              <a:buNone/>
            </a:pPr>
            <a:endParaRPr lang="en-US" sz="2800" dirty="0"/>
          </a:p>
        </p:txBody>
      </p:sp>
      <p:sp>
        <p:nvSpPr>
          <p:cNvPr id="5" name="TextBox 4"/>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 y="1094135"/>
          <a:ext cx="8811685" cy="3409224"/>
        </p:xfrm>
        <a:graphic>
          <a:graphicData uri="http://schemas.openxmlformats.org/drawingml/2006/table">
            <a:tbl>
              <a:tblPr firstRow="1" bandRow="1">
                <a:tableStyleId>{5C22544A-7EE6-4342-B048-85BDC9FD1C3A}</a:tableStyleId>
              </a:tblPr>
              <a:tblGrid>
                <a:gridCol w="3329388">
                  <a:extLst>
                    <a:ext uri="{9D8B030D-6E8A-4147-A177-3AD203B41FA5}">
                      <a16:colId xmlns:a16="http://schemas.microsoft.com/office/drawing/2014/main" xmlns="" val="20000"/>
                    </a:ext>
                  </a:extLst>
                </a:gridCol>
                <a:gridCol w="1760428">
                  <a:extLst>
                    <a:ext uri="{9D8B030D-6E8A-4147-A177-3AD203B41FA5}">
                      <a16:colId xmlns:a16="http://schemas.microsoft.com/office/drawing/2014/main" xmlns="" val="20001"/>
                    </a:ext>
                  </a:extLst>
                </a:gridCol>
                <a:gridCol w="1760428">
                  <a:extLst>
                    <a:ext uri="{9D8B030D-6E8A-4147-A177-3AD203B41FA5}">
                      <a16:colId xmlns:a16="http://schemas.microsoft.com/office/drawing/2014/main" xmlns="" val="20002"/>
                    </a:ext>
                  </a:extLst>
                </a:gridCol>
                <a:gridCol w="1961441">
                  <a:extLst>
                    <a:ext uri="{9D8B030D-6E8A-4147-A177-3AD203B41FA5}">
                      <a16:colId xmlns:a16="http://schemas.microsoft.com/office/drawing/2014/main" xmlns="" val="20003"/>
                    </a:ext>
                  </a:extLst>
                </a:gridCol>
              </a:tblGrid>
              <a:tr h="868136">
                <a:tc>
                  <a:txBody>
                    <a:bodyPr/>
                    <a:lstStyle/>
                    <a:p>
                      <a:endParaRPr kumimoji="0" lang="en-US" sz="2000" b="1" i="0" u="none" strike="noStrike" kern="1200" cap="none" normalizeH="0" baseline="0" dirty="0">
                        <a:ln>
                          <a:noFill/>
                        </a:ln>
                        <a:solidFill>
                          <a:schemeClr val="bg1"/>
                        </a:solidFill>
                        <a:effectLst/>
                        <a:latin typeface="Helvetica" pitchFamily="34" charset="0"/>
                        <a:ea typeface="Tahoma" pitchFamily="34" charset="0"/>
                        <a:cs typeface="Helvetica" pitchFamily="34" charset="0"/>
                      </a:endParaRPr>
                    </a:p>
                  </a:txBody>
                  <a:tcPr marT="34290" marB="34290">
                    <a:solidFill>
                      <a:schemeClr val="tx2">
                        <a:lumMod val="75000"/>
                      </a:schemeClr>
                    </a:solidFill>
                  </a:tcPr>
                </a:tc>
                <a:tc>
                  <a:txBody>
                    <a:bodyPr/>
                    <a:lstStyle/>
                    <a:p>
                      <a:pPr algn="ctr"/>
                      <a:r>
                        <a:rPr lang="en-US" sz="2000" dirty="0"/>
                        <a:t>Pediatric</a:t>
                      </a:r>
                      <a:r>
                        <a:rPr lang="en-US" sz="2000" baseline="0" dirty="0"/>
                        <a:t> Medication</a:t>
                      </a:r>
                      <a:endParaRPr lang="en-US" sz="2000" dirty="0"/>
                    </a:p>
                  </a:txBody>
                  <a:tcPr marT="34290" marB="34290" anchor="ctr">
                    <a:solidFill>
                      <a:schemeClr val="tx2">
                        <a:lumMod val="75000"/>
                      </a:schemeClr>
                    </a:solidFill>
                  </a:tcPr>
                </a:tc>
                <a:tc>
                  <a:txBody>
                    <a:bodyPr/>
                    <a:lstStyle/>
                    <a:p>
                      <a:pPr algn="ctr"/>
                      <a:r>
                        <a:rPr lang="en-US" sz="2000" dirty="0"/>
                        <a:t>Adult Medication</a:t>
                      </a:r>
                    </a:p>
                  </a:txBody>
                  <a:tcPr marT="34290" marB="34290" anchor="ctr">
                    <a:solidFill>
                      <a:schemeClr val="tx2">
                        <a:lumMod val="75000"/>
                      </a:schemeClr>
                    </a:solidFill>
                  </a:tcPr>
                </a:tc>
                <a:tc>
                  <a:txBody>
                    <a:bodyPr/>
                    <a:lstStyle/>
                    <a:p>
                      <a:pPr algn="ctr"/>
                      <a:r>
                        <a:rPr lang="en-US" sz="2000" dirty="0"/>
                        <a:t>Adult</a:t>
                      </a:r>
                    </a:p>
                    <a:p>
                      <a:pPr algn="ctr"/>
                      <a:r>
                        <a:rPr lang="en-US" sz="2000" dirty="0"/>
                        <a:t>Surgery</a:t>
                      </a:r>
                    </a:p>
                  </a:txBody>
                  <a:tcPr marT="34290" marB="34290" anchor="ctr">
                    <a:solidFill>
                      <a:schemeClr val="tx2">
                        <a:lumMod val="75000"/>
                      </a:schemeClr>
                    </a:solidFill>
                  </a:tcPr>
                </a:tc>
                <a:extLst>
                  <a:ext uri="{0D108BD9-81ED-4DB2-BD59-A6C34878D82A}">
                    <a16:rowId xmlns:a16="http://schemas.microsoft.com/office/drawing/2014/main" xmlns="" val="10000"/>
                  </a:ext>
                </a:extLst>
              </a:tr>
              <a:tr h="590611">
                <a:tc>
                  <a:txBody>
                    <a:bodyPr/>
                    <a:lstStyle/>
                    <a:p>
                      <a:pPr marL="0" algn="l"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Sample size</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39 per arm </a:t>
                      </a:r>
                    </a:p>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(78 total) </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56 per arm </a:t>
                      </a:r>
                    </a:p>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(224 total)</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35 per arm </a:t>
                      </a:r>
                    </a:p>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(70 total) </a:t>
                      </a:r>
                    </a:p>
                  </a:txBody>
                  <a:tcPr marT="34290" marB="34290" anchor="ctr"/>
                </a:tc>
                <a:extLst>
                  <a:ext uri="{0D108BD9-81ED-4DB2-BD59-A6C34878D82A}">
                    <a16:rowId xmlns:a16="http://schemas.microsoft.com/office/drawing/2014/main" xmlns="" val="10001"/>
                  </a:ext>
                </a:extLst>
              </a:tr>
              <a:tr h="538843">
                <a:tc>
                  <a:txBody>
                    <a:bodyPr/>
                    <a:lstStyle/>
                    <a:p>
                      <a:pPr marL="0" algn="l"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Expected loss to followup</a:t>
                      </a: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10%</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10%</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20%</a:t>
                      </a:r>
                    </a:p>
                  </a:txBody>
                  <a:tcPr marT="34290" marB="34290" anchor="ctr"/>
                </a:tc>
                <a:extLst>
                  <a:ext uri="{0D108BD9-81ED-4DB2-BD59-A6C34878D82A}">
                    <a16:rowId xmlns:a16="http://schemas.microsoft.com/office/drawing/2014/main" xmlns="" val="10002"/>
                  </a:ext>
                </a:extLst>
              </a:tr>
              <a:tr h="423091">
                <a:tc>
                  <a:txBody>
                    <a:bodyPr/>
                    <a:lstStyle/>
                    <a:p>
                      <a:pPr marL="0" algn="l"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Recruitment goal</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90</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255</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88</a:t>
                      </a:r>
                    </a:p>
                  </a:txBody>
                  <a:tcPr marT="34290" marB="34290" anchor="ctr"/>
                </a:tc>
                <a:extLst>
                  <a:ext uri="{0D108BD9-81ED-4DB2-BD59-A6C34878D82A}">
                    <a16:rowId xmlns:a16="http://schemas.microsoft.com/office/drawing/2014/main" xmlns="" val="10003"/>
                  </a:ext>
                </a:extLst>
              </a:tr>
              <a:tr h="423091">
                <a:tc>
                  <a:txBody>
                    <a:bodyPr/>
                    <a:lstStyle/>
                    <a:p>
                      <a:pPr marL="0" algn="l"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Randomized</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91</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267</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88</a:t>
                      </a:r>
                    </a:p>
                  </a:txBody>
                  <a:tcPr marT="34290" marB="34290" anchor="ctr"/>
                </a:tc>
                <a:extLst>
                  <a:ext uri="{0D108BD9-81ED-4DB2-BD59-A6C34878D82A}">
                    <a16:rowId xmlns:a16="http://schemas.microsoft.com/office/drawing/2014/main" xmlns="" val="10004"/>
                  </a:ext>
                </a:extLst>
              </a:tr>
              <a:tr h="538843">
                <a:tc>
                  <a:txBody>
                    <a:bodyPr/>
                    <a:lstStyle/>
                    <a:p>
                      <a:pPr marL="0" algn="l"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Final primary outcome visit</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July 2017</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January 2019</a:t>
                      </a:r>
                    </a:p>
                  </a:txBody>
                  <a:tcPr marT="34290" marB="34290" anchor="ctr"/>
                </a:tc>
                <a:tc>
                  <a:txBody>
                    <a:bodyPr/>
                    <a:lstStyle/>
                    <a:p>
                      <a:pPr marL="0" algn="ctr" defTabSz="457200" rtl="0" eaLnBrk="1" latinLnBrk="0" hangingPunct="1"/>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June 2018</a:t>
                      </a:r>
                    </a:p>
                  </a:txBody>
                  <a:tcPr marT="34290" marB="34290" anchor="ct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a:xfrm>
            <a:off x="457200" y="171450"/>
            <a:ext cx="8229600" cy="675882"/>
          </a:xfrm>
        </p:spPr>
        <p:txBody>
          <a:bodyPr>
            <a:normAutofit/>
          </a:bodyPr>
          <a:lstStyle/>
          <a:p>
            <a:r>
              <a:rPr lang="en-US" sz="3600" dirty="0"/>
              <a:t>Sample Size</a:t>
            </a:r>
          </a:p>
        </p:txBody>
      </p:sp>
      <p:sp>
        <p:nvSpPr>
          <p:cNvPr id="7" name="TextBox 6"/>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399" y="514350"/>
            <a:ext cx="8183563" cy="4343400"/>
          </a:xfrm>
          <a:prstGeom prst="rect">
            <a:avLst/>
          </a:prstGeom>
        </p:spPr>
        <p:txBody>
          <a:bodyPr vert="horz" lIns="91438" tIns="45719" rIns="91438" bIns="45719" rtlCol="0">
            <a:normAutofit/>
          </a:bodyPr>
          <a:lstStyle/>
          <a:p>
            <a:pPr defTabSz="457189">
              <a:spcBef>
                <a:spcPct val="20000"/>
              </a:spcBef>
            </a:pPr>
            <a:r>
              <a:rPr lang="en-US" sz="2800" i="1" dirty="0">
                <a:solidFill>
                  <a:srgbClr val="1F497D">
                    <a:lumMod val="75000"/>
                  </a:srgbClr>
                </a:solidFill>
                <a:latin typeface="Helvetica"/>
                <a:cs typeface="Helvetica"/>
              </a:rPr>
              <a:t>Baseline Data Comparing Youth and Adults </a:t>
            </a:r>
          </a:p>
          <a:p>
            <a:pPr defTabSz="457189">
              <a:spcBef>
                <a:spcPct val="20000"/>
              </a:spcBef>
            </a:pPr>
            <a:r>
              <a:rPr lang="en-US" sz="3200" b="1" i="1" dirty="0">
                <a:solidFill>
                  <a:srgbClr val="1F497D">
                    <a:lumMod val="75000"/>
                  </a:srgbClr>
                </a:solidFill>
                <a:latin typeface="Helvetica"/>
                <a:cs typeface="Helvetica"/>
              </a:rPr>
              <a:t>Contrasts in Beta-cell Function Based on the Hyperglycemic Clamp and OGTT</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34" y="80010"/>
            <a:ext cx="8229600" cy="857250"/>
          </a:xfrm>
        </p:spPr>
        <p:txBody>
          <a:bodyPr>
            <a:normAutofit/>
          </a:bodyPr>
          <a:lstStyle/>
          <a:p>
            <a:r>
              <a:rPr lang="en-US" sz="3600" dirty="0"/>
              <a:t>Objective</a:t>
            </a:r>
          </a:p>
        </p:txBody>
      </p:sp>
      <p:sp>
        <p:nvSpPr>
          <p:cNvPr id="3" name="Content Placeholder 2"/>
          <p:cNvSpPr>
            <a:spLocks noGrp="1"/>
          </p:cNvSpPr>
          <p:nvPr>
            <p:ph idx="1"/>
          </p:nvPr>
        </p:nvSpPr>
        <p:spPr>
          <a:xfrm>
            <a:off x="381000" y="1326426"/>
            <a:ext cx="8534401" cy="2616924"/>
          </a:xfrm>
        </p:spPr>
        <p:txBody>
          <a:bodyPr>
            <a:normAutofit lnSpcReduction="10000"/>
          </a:bodyPr>
          <a:lstStyle/>
          <a:p>
            <a:pPr marL="0" indent="0">
              <a:buNone/>
            </a:pPr>
            <a:r>
              <a:rPr lang="en-US" sz="2800" dirty="0"/>
              <a:t>To compare insulin sensitivity and </a:t>
            </a:r>
            <a:r>
              <a:rPr lang="el-GR" sz="2800" dirty="0"/>
              <a:t>β</a:t>
            </a:r>
            <a:r>
              <a:rPr lang="en-US" sz="2800" dirty="0"/>
              <a:t>-cell responses in youth vs. adults with impaired glucose tolerance or drug-naïve, recently diagnosed type 2 diabetes using:</a:t>
            </a:r>
          </a:p>
          <a:p>
            <a:pPr marL="457200" indent="-228600"/>
            <a:r>
              <a:rPr lang="en-US" sz="2800" dirty="0"/>
              <a:t>Hyperglycemic clamp</a:t>
            </a:r>
          </a:p>
          <a:p>
            <a:pPr marL="457200" indent="-228600"/>
            <a:r>
              <a:rPr lang="en-US" sz="2800" dirty="0"/>
              <a:t>Oral glucose tolerance test (OGTT) </a:t>
            </a:r>
          </a:p>
        </p:txBody>
      </p:sp>
    </p:spTree>
    <p:extLst>
      <p:ext uri="{BB962C8B-B14F-4D97-AF65-F5344CB8AC3E}">
        <p14:creationId xmlns:p14="http://schemas.microsoft.com/office/powerpoint/2010/main" xmlns="" val="19883620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Box 649"/>
          <p:cNvSpPr txBox="1"/>
          <p:nvPr/>
        </p:nvSpPr>
        <p:spPr>
          <a:xfrm>
            <a:off x="5453600" y="4132424"/>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Glucose</a:t>
            </a:r>
          </a:p>
          <a:p>
            <a:pPr algn="ctr"/>
            <a:r>
              <a:rPr lang="en-US" sz="1400" b="1" dirty="0">
                <a:solidFill>
                  <a:prstClr val="black"/>
                </a:solidFill>
                <a:latin typeface="Helvetica" pitchFamily="34" charset="0"/>
                <a:ea typeface="Helvetica" charset="0"/>
                <a:cs typeface="Helvetica" pitchFamily="34" charset="0"/>
              </a:rPr>
              <a:t>bolus</a:t>
            </a:r>
          </a:p>
        </p:txBody>
      </p:sp>
      <p:sp>
        <p:nvSpPr>
          <p:cNvPr id="231" name="TextBox 649"/>
          <p:cNvSpPr txBox="1"/>
          <p:nvPr/>
        </p:nvSpPr>
        <p:spPr>
          <a:xfrm>
            <a:off x="1437549" y="4131299"/>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Glucose</a:t>
            </a:r>
          </a:p>
          <a:p>
            <a:pPr algn="ctr"/>
            <a:r>
              <a:rPr lang="en-US" sz="1400" b="1" dirty="0">
                <a:solidFill>
                  <a:prstClr val="black"/>
                </a:solidFill>
                <a:latin typeface="Helvetica" pitchFamily="34" charset="0"/>
                <a:ea typeface="Helvetica" charset="0"/>
                <a:cs typeface="Helvetica" pitchFamily="34" charset="0"/>
              </a:rPr>
              <a:t>bolus</a:t>
            </a:r>
          </a:p>
        </p:txBody>
      </p:sp>
      <p:sp>
        <p:nvSpPr>
          <p:cNvPr id="2" name="Title 1"/>
          <p:cNvSpPr>
            <a:spLocks noGrp="1"/>
          </p:cNvSpPr>
          <p:nvPr>
            <p:ph type="title"/>
          </p:nvPr>
        </p:nvSpPr>
        <p:spPr>
          <a:xfrm>
            <a:off x="316230" y="189328"/>
            <a:ext cx="8496300" cy="642938"/>
          </a:xfrm>
        </p:spPr>
        <p:txBody>
          <a:bodyPr>
            <a:noAutofit/>
          </a:bodyPr>
          <a:lstStyle/>
          <a:p>
            <a:r>
              <a:rPr lang="en-US" sz="3200" dirty="0">
                <a:latin typeface="Helvetica" pitchFamily="34" charset="0"/>
                <a:cs typeface="Helvetica" pitchFamily="34" charset="0"/>
              </a:rPr>
              <a:t>Two-step Hyperglycemic Clamp Protocol</a:t>
            </a:r>
          </a:p>
        </p:txBody>
      </p:sp>
      <p:graphicFrame>
        <p:nvGraphicFramePr>
          <p:cNvPr id="228" name="Table 227"/>
          <p:cNvGraphicFramePr>
            <a:graphicFrameLocks noGrp="1"/>
          </p:cNvGraphicFramePr>
          <p:nvPr/>
        </p:nvGraphicFramePr>
        <p:xfrm>
          <a:off x="1616366" y="1047744"/>
          <a:ext cx="5911275" cy="3048012"/>
        </p:xfrm>
        <a:graphic>
          <a:graphicData uri="http://schemas.openxmlformats.org/drawingml/2006/table">
            <a:tbl>
              <a:tblPr/>
              <a:tblGrid>
                <a:gridCol w="394085">
                  <a:extLst>
                    <a:ext uri="{9D8B030D-6E8A-4147-A177-3AD203B41FA5}">
                      <a16:colId xmlns:a16="http://schemas.microsoft.com/office/drawing/2014/main" xmlns="" val="20000"/>
                    </a:ext>
                  </a:extLst>
                </a:gridCol>
                <a:gridCol w="394085">
                  <a:extLst>
                    <a:ext uri="{9D8B030D-6E8A-4147-A177-3AD203B41FA5}">
                      <a16:colId xmlns:a16="http://schemas.microsoft.com/office/drawing/2014/main" xmlns="" val="20001"/>
                    </a:ext>
                  </a:extLst>
                </a:gridCol>
                <a:gridCol w="394085">
                  <a:extLst>
                    <a:ext uri="{9D8B030D-6E8A-4147-A177-3AD203B41FA5}">
                      <a16:colId xmlns:a16="http://schemas.microsoft.com/office/drawing/2014/main" xmlns="" val="20002"/>
                    </a:ext>
                  </a:extLst>
                </a:gridCol>
                <a:gridCol w="394085">
                  <a:extLst>
                    <a:ext uri="{9D8B030D-6E8A-4147-A177-3AD203B41FA5}">
                      <a16:colId xmlns:a16="http://schemas.microsoft.com/office/drawing/2014/main" xmlns="" val="20003"/>
                    </a:ext>
                  </a:extLst>
                </a:gridCol>
                <a:gridCol w="394085">
                  <a:extLst>
                    <a:ext uri="{9D8B030D-6E8A-4147-A177-3AD203B41FA5}">
                      <a16:colId xmlns:a16="http://schemas.microsoft.com/office/drawing/2014/main" xmlns="" val="20004"/>
                    </a:ext>
                  </a:extLst>
                </a:gridCol>
                <a:gridCol w="394085">
                  <a:extLst>
                    <a:ext uri="{9D8B030D-6E8A-4147-A177-3AD203B41FA5}">
                      <a16:colId xmlns:a16="http://schemas.microsoft.com/office/drawing/2014/main" xmlns="" val="20005"/>
                    </a:ext>
                  </a:extLst>
                </a:gridCol>
                <a:gridCol w="394085">
                  <a:extLst>
                    <a:ext uri="{9D8B030D-6E8A-4147-A177-3AD203B41FA5}">
                      <a16:colId xmlns:a16="http://schemas.microsoft.com/office/drawing/2014/main" xmlns="" val="20006"/>
                    </a:ext>
                  </a:extLst>
                </a:gridCol>
                <a:gridCol w="394085">
                  <a:extLst>
                    <a:ext uri="{9D8B030D-6E8A-4147-A177-3AD203B41FA5}">
                      <a16:colId xmlns:a16="http://schemas.microsoft.com/office/drawing/2014/main" xmlns="" val="20007"/>
                    </a:ext>
                  </a:extLst>
                </a:gridCol>
                <a:gridCol w="394085">
                  <a:extLst>
                    <a:ext uri="{9D8B030D-6E8A-4147-A177-3AD203B41FA5}">
                      <a16:colId xmlns:a16="http://schemas.microsoft.com/office/drawing/2014/main" xmlns="" val="20008"/>
                    </a:ext>
                  </a:extLst>
                </a:gridCol>
                <a:gridCol w="394085">
                  <a:extLst>
                    <a:ext uri="{9D8B030D-6E8A-4147-A177-3AD203B41FA5}">
                      <a16:colId xmlns:a16="http://schemas.microsoft.com/office/drawing/2014/main" xmlns="" val="20009"/>
                    </a:ext>
                  </a:extLst>
                </a:gridCol>
                <a:gridCol w="394085">
                  <a:extLst>
                    <a:ext uri="{9D8B030D-6E8A-4147-A177-3AD203B41FA5}">
                      <a16:colId xmlns:a16="http://schemas.microsoft.com/office/drawing/2014/main" xmlns="" val="20010"/>
                    </a:ext>
                  </a:extLst>
                </a:gridCol>
                <a:gridCol w="394085">
                  <a:extLst>
                    <a:ext uri="{9D8B030D-6E8A-4147-A177-3AD203B41FA5}">
                      <a16:colId xmlns:a16="http://schemas.microsoft.com/office/drawing/2014/main" xmlns="" val="20011"/>
                    </a:ext>
                  </a:extLst>
                </a:gridCol>
                <a:gridCol w="394085">
                  <a:extLst>
                    <a:ext uri="{9D8B030D-6E8A-4147-A177-3AD203B41FA5}">
                      <a16:colId xmlns:a16="http://schemas.microsoft.com/office/drawing/2014/main" xmlns="" val="20012"/>
                    </a:ext>
                  </a:extLst>
                </a:gridCol>
                <a:gridCol w="394085">
                  <a:extLst>
                    <a:ext uri="{9D8B030D-6E8A-4147-A177-3AD203B41FA5}">
                      <a16:colId xmlns:a16="http://schemas.microsoft.com/office/drawing/2014/main" xmlns="" val="20013"/>
                    </a:ext>
                  </a:extLst>
                </a:gridCol>
                <a:gridCol w="394085">
                  <a:extLst>
                    <a:ext uri="{9D8B030D-6E8A-4147-A177-3AD203B41FA5}">
                      <a16:colId xmlns:a16="http://schemas.microsoft.com/office/drawing/2014/main" xmlns="" val="20014"/>
                    </a:ext>
                  </a:extLst>
                </a:gridCol>
              </a:tblGrid>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92364">
                <a:tc>
                  <a:txBody>
                    <a:bodyPr/>
                    <a:lstStyle/>
                    <a:p>
                      <a:pPr algn="l" fontAlgn="b"/>
                      <a:endParaRPr lang="en-US" sz="5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2"/>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2"/>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2"/>
                  </a:ext>
                </a:extLst>
              </a:tr>
            </a:tbl>
          </a:graphicData>
        </a:graphic>
      </p:graphicFrame>
      <p:graphicFrame>
        <p:nvGraphicFramePr>
          <p:cNvPr id="229" name="Chart 228"/>
          <p:cNvGraphicFramePr/>
          <p:nvPr>
            <p:extLst>
              <p:ext uri="{D42A27DB-BD31-4B8C-83A1-F6EECF244321}">
                <p14:modId xmlns:p14="http://schemas.microsoft.com/office/powerpoint/2010/main" xmlns="" val="2401622167"/>
              </p:ext>
            </p:extLst>
          </p:nvPr>
        </p:nvGraphicFramePr>
        <p:xfrm>
          <a:off x="362785" y="1411201"/>
          <a:ext cx="7923969" cy="320393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17202" y="1118042"/>
            <a:ext cx="4368740" cy="830995"/>
          </a:xfrm>
          <a:prstGeom prst="rect">
            <a:avLst/>
          </a:prstGeom>
        </p:spPr>
        <p:txBody>
          <a:bodyPr wrap="square" lIns="91438" tIns="45719" rIns="91438" bIns="45719">
            <a:spAutoFit/>
          </a:bodyPr>
          <a:lstStyle/>
          <a:p>
            <a:pPr algn="ctr"/>
            <a:r>
              <a:rPr lang="el-GR" sz="2400" b="1" dirty="0">
                <a:solidFill>
                  <a:prstClr val="black"/>
                </a:solidFill>
                <a:latin typeface="Helvetica" pitchFamily="34" charset="0"/>
                <a:cs typeface="Helvetica" pitchFamily="34" charset="0"/>
              </a:rPr>
              <a:t>β</a:t>
            </a:r>
            <a:r>
              <a:rPr lang="en-US" sz="2400" b="1" dirty="0">
                <a:solidFill>
                  <a:prstClr val="black"/>
                </a:solidFill>
                <a:latin typeface="Helvetica" pitchFamily="34" charset="0"/>
                <a:cs typeface="Helvetica" pitchFamily="34" charset="0"/>
              </a:rPr>
              <a:t>-cell Responses</a:t>
            </a:r>
          </a:p>
          <a:p>
            <a:pPr algn="ctr"/>
            <a:endParaRPr lang="en-US" sz="2400" b="1" dirty="0">
              <a:solidFill>
                <a:prstClr val="black"/>
              </a:solidFill>
              <a:latin typeface="Helvetica" pitchFamily="34" charset="0"/>
              <a:cs typeface="Helvetica" pitchFamily="34" charset="0"/>
            </a:endParaRPr>
          </a:p>
        </p:txBody>
      </p:sp>
      <p:grpSp>
        <p:nvGrpSpPr>
          <p:cNvPr id="4" name="Group 235"/>
          <p:cNvGrpSpPr/>
          <p:nvPr/>
        </p:nvGrpSpPr>
        <p:grpSpPr>
          <a:xfrm>
            <a:off x="5331705" y="2550320"/>
            <a:ext cx="741486" cy="406243"/>
            <a:chOff x="265235" y="371472"/>
            <a:chExt cx="741486" cy="541657"/>
          </a:xfrm>
        </p:grpSpPr>
        <p:cxnSp>
          <p:nvCxnSpPr>
            <p:cNvPr id="29" name="Straight Arrow Connector 28"/>
            <p:cNvCxnSpPr/>
            <p:nvPr/>
          </p:nvCxnSpPr>
          <p:spPr>
            <a:xfrm flipH="1">
              <a:off x="629481" y="501649"/>
              <a:ext cx="9524" cy="411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ight Brace 29"/>
            <p:cNvSpPr/>
            <p:nvPr/>
          </p:nvSpPr>
          <p:spPr>
            <a:xfrm rot="16200000">
              <a:off x="421666" y="215042"/>
              <a:ext cx="428625" cy="7414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7189"/>
              <a:endParaRPr lang="en-US" dirty="0">
                <a:solidFill>
                  <a:prstClr val="black"/>
                </a:solidFill>
                <a:latin typeface="Helvetica" pitchFamily="34" charset="0"/>
                <a:cs typeface="Helvetica" pitchFamily="34" charset="0"/>
              </a:endParaRPr>
            </a:p>
          </p:txBody>
        </p:sp>
        <p:cxnSp>
          <p:nvCxnSpPr>
            <p:cNvPr id="31" name="Straight Arrow Connector 30"/>
            <p:cNvCxnSpPr/>
            <p:nvPr/>
          </p:nvCxnSpPr>
          <p:spPr>
            <a:xfrm flipH="1">
              <a:off x="265235" y="730249"/>
              <a:ext cx="800" cy="182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005090" y="730249"/>
              <a:ext cx="0" cy="182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0" name="TextBox 13"/>
          <p:cNvSpPr txBox="1"/>
          <p:nvPr/>
        </p:nvSpPr>
        <p:spPr>
          <a:xfrm>
            <a:off x="3675820" y="2367980"/>
            <a:ext cx="1505780" cy="584773"/>
          </a:xfrm>
          <a:prstGeom prst="rect">
            <a:avLst/>
          </a:prstGeom>
          <a:solidFill>
            <a:schemeClr val="accent6">
              <a:lumMod val="20000"/>
              <a:lumOff val="80000"/>
            </a:schemeClr>
          </a:solidFill>
          <a:ln>
            <a:solidFill>
              <a:schemeClr val="tx1"/>
            </a:solidFill>
          </a:ln>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prstClr val="black"/>
                </a:solidFill>
                <a:latin typeface="Helvetica" pitchFamily="34" charset="0"/>
                <a:cs typeface="Helvetica" pitchFamily="34" charset="0"/>
              </a:rPr>
              <a:t>Steady-state</a:t>
            </a:r>
          </a:p>
          <a:p>
            <a:pPr algn="ctr"/>
            <a:r>
              <a:rPr lang="en-US" sz="1600" b="1" dirty="0">
                <a:solidFill>
                  <a:prstClr val="black"/>
                </a:solidFill>
                <a:latin typeface="Helvetica" pitchFamily="34" charset="0"/>
                <a:cs typeface="Helvetica" pitchFamily="34" charset="0"/>
              </a:rPr>
              <a:t>C-peptide </a:t>
            </a:r>
          </a:p>
        </p:txBody>
      </p:sp>
      <p:cxnSp>
        <p:nvCxnSpPr>
          <p:cNvPr id="26" name="Straight Arrow Connector 25"/>
          <p:cNvCxnSpPr/>
          <p:nvPr/>
        </p:nvCxnSpPr>
        <p:spPr>
          <a:xfrm flipH="1">
            <a:off x="2209800" y="1657350"/>
            <a:ext cx="3810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343400" y="1504950"/>
            <a:ext cx="5334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800600" y="1352550"/>
            <a:ext cx="2133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019800" y="1516380"/>
            <a:ext cx="1165860" cy="166497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6" name="TextBox 649"/>
          <p:cNvSpPr txBox="1"/>
          <p:nvPr/>
        </p:nvSpPr>
        <p:spPr>
          <a:xfrm>
            <a:off x="6553206" y="1733550"/>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Arginine</a:t>
            </a:r>
          </a:p>
          <a:p>
            <a:pPr algn="ctr"/>
            <a:r>
              <a:rPr lang="en-US" sz="1400" b="1" dirty="0">
                <a:solidFill>
                  <a:prstClr val="black"/>
                </a:solidFill>
                <a:latin typeface="Helvetica" pitchFamily="34" charset="0"/>
                <a:ea typeface="Helvetica" charset="0"/>
                <a:cs typeface="Helvetica" pitchFamily="34" charset="0"/>
              </a:rPr>
              <a:t>bolus</a:t>
            </a:r>
          </a:p>
        </p:txBody>
      </p:sp>
      <p:sp>
        <p:nvSpPr>
          <p:cNvPr id="33" name="TextBox 13"/>
          <p:cNvSpPr txBox="1"/>
          <p:nvPr/>
        </p:nvSpPr>
        <p:spPr>
          <a:xfrm>
            <a:off x="6477000" y="1733550"/>
            <a:ext cx="1920054" cy="1077216"/>
          </a:xfrm>
          <a:prstGeom prst="rect">
            <a:avLst/>
          </a:prstGeom>
          <a:solidFill>
            <a:schemeClr val="accent6">
              <a:lumMod val="20000"/>
              <a:lumOff val="80000"/>
            </a:schemeClr>
          </a:solidFill>
          <a:ln>
            <a:solidFill>
              <a:schemeClr val="tx1"/>
            </a:solidFill>
          </a:ln>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prstClr val="black"/>
                </a:solidFill>
                <a:latin typeface="Helvetica" pitchFamily="34" charset="0"/>
                <a:cs typeface="Helvetica" pitchFamily="34" charset="0"/>
              </a:rPr>
              <a:t>Acute C-peptide</a:t>
            </a:r>
          </a:p>
          <a:p>
            <a:pPr algn="ctr"/>
            <a:r>
              <a:rPr lang="en-US" sz="1600" b="1" dirty="0">
                <a:solidFill>
                  <a:prstClr val="black"/>
                </a:solidFill>
                <a:latin typeface="Helvetica" pitchFamily="34" charset="0"/>
                <a:cs typeface="Helvetica" pitchFamily="34" charset="0"/>
              </a:rPr>
              <a:t>Response to </a:t>
            </a:r>
          </a:p>
          <a:p>
            <a:pPr algn="ctr"/>
            <a:r>
              <a:rPr lang="en-US" sz="1600" b="1" dirty="0">
                <a:solidFill>
                  <a:prstClr val="black"/>
                </a:solidFill>
                <a:latin typeface="Helvetica" pitchFamily="34" charset="0"/>
                <a:cs typeface="Helvetica" pitchFamily="34" charset="0"/>
              </a:rPr>
              <a:t>Arginine   (</a:t>
            </a:r>
            <a:r>
              <a:rPr lang="en-US" sz="1600" b="1" dirty="0" err="1">
                <a:solidFill>
                  <a:prstClr val="black"/>
                </a:solidFill>
                <a:latin typeface="Helvetica" pitchFamily="34" charset="0"/>
                <a:cs typeface="Helvetica" pitchFamily="34" charset="0"/>
              </a:rPr>
              <a:t>ACPR</a:t>
            </a:r>
            <a:r>
              <a:rPr lang="en-US" sz="1600" b="1" baseline="-25000" dirty="0" err="1">
                <a:solidFill>
                  <a:prstClr val="black"/>
                </a:solidFill>
                <a:latin typeface="Helvetica" pitchFamily="34" charset="0"/>
                <a:cs typeface="Helvetica" pitchFamily="34" charset="0"/>
              </a:rPr>
              <a:t>max</a:t>
            </a:r>
            <a:r>
              <a:rPr lang="en-US" sz="1600" b="1" dirty="0">
                <a:solidFill>
                  <a:prstClr val="black"/>
                </a:solidFill>
                <a:latin typeface="Helvetica" pitchFamily="34" charset="0"/>
                <a:cs typeface="Helvetica" pitchFamily="34" charset="0"/>
              </a:rPr>
              <a:t>) </a:t>
            </a:r>
          </a:p>
        </p:txBody>
      </p:sp>
      <p:sp>
        <p:nvSpPr>
          <p:cNvPr id="23" name="Rectangle 22"/>
          <p:cNvSpPr/>
          <p:nvPr/>
        </p:nvSpPr>
        <p:spPr>
          <a:xfrm>
            <a:off x="4191000" y="4171950"/>
            <a:ext cx="990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25" name="Rectangle 24"/>
          <p:cNvSpPr/>
          <p:nvPr/>
        </p:nvSpPr>
        <p:spPr>
          <a:xfrm>
            <a:off x="1066800" y="414147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28" name="Rectangle 27"/>
          <p:cNvSpPr/>
          <p:nvPr/>
        </p:nvSpPr>
        <p:spPr>
          <a:xfrm>
            <a:off x="2286000" y="417195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5" name="Rectangle 34"/>
          <p:cNvSpPr/>
          <p:nvPr/>
        </p:nvSpPr>
        <p:spPr>
          <a:xfrm>
            <a:off x="3276600" y="414147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22" name="TextBox 13"/>
          <p:cNvSpPr txBox="1"/>
          <p:nvPr/>
        </p:nvSpPr>
        <p:spPr>
          <a:xfrm>
            <a:off x="1592247" y="3409954"/>
            <a:ext cx="2140657" cy="830995"/>
          </a:xfrm>
          <a:prstGeom prst="rect">
            <a:avLst/>
          </a:prstGeom>
          <a:solidFill>
            <a:schemeClr val="accent6">
              <a:lumMod val="20000"/>
              <a:lumOff val="80000"/>
            </a:schemeClr>
          </a:solidFill>
          <a:ln>
            <a:solidFill>
              <a:schemeClr val="tx1"/>
            </a:solidFill>
          </a:ln>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prstClr val="black"/>
                </a:solidFill>
                <a:latin typeface="Helvetica" pitchFamily="34" charset="0"/>
                <a:cs typeface="Helvetica" pitchFamily="34" charset="0"/>
              </a:rPr>
              <a:t>Acute C-peptide</a:t>
            </a:r>
          </a:p>
          <a:p>
            <a:pPr algn="ctr"/>
            <a:r>
              <a:rPr lang="en-US" sz="1600" b="1" dirty="0">
                <a:solidFill>
                  <a:prstClr val="black"/>
                </a:solidFill>
                <a:latin typeface="Helvetica" pitchFamily="34" charset="0"/>
                <a:cs typeface="Helvetica" pitchFamily="34" charset="0"/>
              </a:rPr>
              <a:t>Response to </a:t>
            </a:r>
          </a:p>
          <a:p>
            <a:pPr algn="ctr"/>
            <a:r>
              <a:rPr lang="en-US" sz="1600" b="1" dirty="0">
                <a:solidFill>
                  <a:prstClr val="black"/>
                </a:solidFill>
                <a:latin typeface="Helvetica" pitchFamily="34" charset="0"/>
                <a:cs typeface="Helvetica" pitchFamily="34" charset="0"/>
              </a:rPr>
              <a:t>Glucose (ACPR</a:t>
            </a:r>
            <a:r>
              <a:rPr lang="en-US" sz="1600" b="1" baseline="-25000" dirty="0">
                <a:solidFill>
                  <a:prstClr val="black"/>
                </a:solidFill>
                <a:latin typeface="Helvetica" pitchFamily="34" charset="0"/>
                <a:cs typeface="Helvetica" pitchFamily="34" charset="0"/>
              </a:rPr>
              <a:t>g</a:t>
            </a:r>
            <a:r>
              <a:rPr lang="en-US" sz="1600" b="1" dirty="0">
                <a:solidFill>
                  <a:prstClr val="black"/>
                </a:solidFill>
                <a:latin typeface="Helvetica" pitchFamily="34" charset="0"/>
                <a:cs typeface="Helvetica" pitchFamily="34" charset="0"/>
              </a:rPr>
              <a:t>)</a:t>
            </a:r>
            <a:endParaRPr lang="en-US" sz="1600" b="1" baseline="-25000" dirty="0">
              <a:solidFill>
                <a:prstClr val="black"/>
              </a:solidFill>
              <a:latin typeface="Helvetica" pitchFamily="34" charset="0"/>
              <a:cs typeface="Helvetica" pitchFamily="34" charset="0"/>
            </a:endParaRPr>
          </a:p>
        </p:txBody>
      </p:sp>
      <p:sp>
        <p:nvSpPr>
          <p:cNvPr id="38" name="Rectangle 37"/>
          <p:cNvSpPr/>
          <p:nvPr/>
        </p:nvSpPr>
        <p:spPr>
          <a:xfrm>
            <a:off x="5542504" y="417195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9" name="Rectangle 38"/>
          <p:cNvSpPr/>
          <p:nvPr/>
        </p:nvSpPr>
        <p:spPr>
          <a:xfrm>
            <a:off x="6199206" y="4171950"/>
            <a:ext cx="1600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7" name="TextBox 36">
            <a:extLst>
              <a:ext uri="{FF2B5EF4-FFF2-40B4-BE49-F238E27FC236}">
                <a16:creationId xmlns:a16="http://schemas.microsoft.com/office/drawing/2014/main" xmlns="" id="{74671631-AC04-DA43-BC0B-9FA8A309FFBD}"/>
              </a:ext>
            </a:extLst>
          </p:cNvPr>
          <p:cNvSpPr txBox="1"/>
          <p:nvPr/>
        </p:nvSpPr>
        <p:spPr>
          <a:xfrm>
            <a:off x="142884" y="49031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345284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36" grpId="0" animBg="1"/>
      <p:bldP spid="33"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t="1780"/>
          <a:stretch/>
        </p:blipFill>
        <p:spPr>
          <a:xfrm>
            <a:off x="213549" y="1047750"/>
            <a:ext cx="8625840" cy="3514678"/>
          </a:xfrm>
          <a:prstGeom prst="rect">
            <a:avLst/>
          </a:prstGeom>
        </p:spPr>
      </p:pic>
      <p:grpSp>
        <p:nvGrpSpPr>
          <p:cNvPr id="9" name="Group 8"/>
          <p:cNvGrpSpPr/>
          <p:nvPr/>
        </p:nvGrpSpPr>
        <p:grpSpPr>
          <a:xfrm>
            <a:off x="2057400" y="1013313"/>
            <a:ext cx="5606887" cy="358823"/>
            <a:chOff x="2057400" y="1013313"/>
            <a:chExt cx="5606887" cy="358823"/>
          </a:xfrm>
        </p:grpSpPr>
        <p:sp>
          <p:nvSpPr>
            <p:cNvPr id="3" name="TextBox 2"/>
            <p:cNvSpPr txBox="1"/>
            <p:nvPr/>
          </p:nvSpPr>
          <p:spPr>
            <a:xfrm>
              <a:off x="2057400" y="1013313"/>
              <a:ext cx="1107996" cy="353943"/>
            </a:xfrm>
            <a:prstGeom prst="rect">
              <a:avLst/>
            </a:prstGeom>
            <a:solidFill>
              <a:schemeClr val="bg1"/>
            </a:solidFill>
          </p:spPr>
          <p:txBody>
            <a:bodyPr wrap="none" rtlCol="0">
              <a:spAutoFit/>
            </a:bodyPr>
            <a:lstStyle/>
            <a:p>
              <a:r>
                <a:rPr lang="en-US" sz="1700" b="1" dirty="0">
                  <a:solidFill>
                    <a:prstClr val="black"/>
                  </a:solidFill>
                  <a:latin typeface="Helvetica" pitchFamily="34" charset="0"/>
                  <a:cs typeface="Helvetica" pitchFamily="34" charset="0"/>
                </a:rPr>
                <a:t>Glucose </a:t>
              </a:r>
            </a:p>
          </p:txBody>
        </p:sp>
        <p:sp>
          <p:nvSpPr>
            <p:cNvPr id="7" name="TextBox 6"/>
            <p:cNvSpPr txBox="1"/>
            <p:nvPr/>
          </p:nvSpPr>
          <p:spPr>
            <a:xfrm>
              <a:off x="6400800" y="1018193"/>
              <a:ext cx="1263487" cy="353943"/>
            </a:xfrm>
            <a:prstGeom prst="rect">
              <a:avLst/>
            </a:prstGeom>
            <a:solidFill>
              <a:schemeClr val="bg1"/>
            </a:solidFill>
          </p:spPr>
          <p:txBody>
            <a:bodyPr wrap="none" rtlCol="0">
              <a:spAutoFit/>
            </a:bodyPr>
            <a:lstStyle/>
            <a:p>
              <a:r>
                <a:rPr lang="en-US" sz="1700" b="1" dirty="0">
                  <a:solidFill>
                    <a:prstClr val="black"/>
                  </a:solidFill>
                  <a:latin typeface="Helvetica" pitchFamily="34" charset="0"/>
                  <a:cs typeface="Helvetica" pitchFamily="34" charset="0"/>
                </a:rPr>
                <a:t>C-peptide </a:t>
              </a:r>
            </a:p>
          </p:txBody>
        </p:sp>
      </p:grpSp>
      <p:sp>
        <p:nvSpPr>
          <p:cNvPr id="2" name="Title 1"/>
          <p:cNvSpPr>
            <a:spLocks noGrp="1"/>
          </p:cNvSpPr>
          <p:nvPr>
            <p:ph type="title"/>
          </p:nvPr>
        </p:nvSpPr>
        <p:spPr>
          <a:xfrm>
            <a:off x="457200" y="80538"/>
            <a:ext cx="8229600" cy="857250"/>
          </a:xfrm>
        </p:spPr>
        <p:txBody>
          <a:bodyPr>
            <a:noAutofit/>
          </a:bodyPr>
          <a:lstStyle/>
          <a:p>
            <a:pPr>
              <a:lnSpc>
                <a:spcPts val="3400"/>
              </a:lnSpc>
            </a:pPr>
            <a:r>
              <a:rPr lang="en-US" sz="3200" dirty="0"/>
              <a:t>Clamp-Glucose and C-Peptide Profiles </a:t>
            </a:r>
            <a:br>
              <a:rPr lang="en-US" sz="3200" dirty="0"/>
            </a:br>
            <a:r>
              <a:rPr lang="en-US" sz="3200" dirty="0"/>
              <a:t>in </a:t>
            </a:r>
            <a:r>
              <a:rPr lang="en-US" sz="3200" dirty="0">
                <a:solidFill>
                  <a:srgbClr val="FF0000"/>
                </a:solidFill>
              </a:rPr>
              <a:t>Youth</a:t>
            </a:r>
            <a:r>
              <a:rPr lang="en-US" sz="3200" dirty="0"/>
              <a:t> vs. </a:t>
            </a:r>
            <a:r>
              <a:rPr lang="en-US" sz="3200" dirty="0">
                <a:solidFill>
                  <a:srgbClr val="0033CC"/>
                </a:solidFill>
              </a:rPr>
              <a:t>Adults</a:t>
            </a:r>
          </a:p>
        </p:txBody>
      </p:sp>
      <p:sp>
        <p:nvSpPr>
          <p:cNvPr id="4" name="Down Arrow 3"/>
          <p:cNvSpPr/>
          <p:nvPr/>
        </p:nvSpPr>
        <p:spPr>
          <a:xfrm>
            <a:off x="7376170" y="2676525"/>
            <a:ext cx="165465" cy="43107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srgbClr val="FF0000"/>
              </a:solidFill>
            </a:endParaRPr>
          </a:p>
        </p:txBody>
      </p:sp>
      <p:sp>
        <p:nvSpPr>
          <p:cNvPr id="5" name="Right Arrow 4"/>
          <p:cNvSpPr/>
          <p:nvPr/>
        </p:nvSpPr>
        <p:spPr>
          <a:xfrm rot="16200000">
            <a:off x="7267303" y="3693678"/>
            <a:ext cx="391886" cy="161108"/>
          </a:xfrm>
          <a:prstGeom prst="rightArrow">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srgbClr val="FFFFFF"/>
              </a:solidFill>
            </a:endParaRPr>
          </a:p>
        </p:txBody>
      </p:sp>
      <p:sp>
        <p:nvSpPr>
          <p:cNvPr id="10" name="TextBox 9"/>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41:1696-1706; 2018</a:t>
            </a:r>
          </a:p>
        </p:txBody>
      </p:sp>
    </p:spTree>
    <p:extLst>
      <p:ext uri="{BB962C8B-B14F-4D97-AF65-F5344CB8AC3E}">
        <p14:creationId xmlns:p14="http://schemas.microsoft.com/office/powerpoint/2010/main" xmlns="" val="1923139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2" y="12236"/>
            <a:ext cx="9011093" cy="1005034"/>
          </a:xfrm>
        </p:spPr>
        <p:txBody>
          <a:bodyPr>
            <a:noAutofit/>
          </a:bodyPr>
          <a:lstStyle/>
          <a:p>
            <a:pPr>
              <a:lnSpc>
                <a:spcPts val="3400"/>
              </a:lnSpc>
            </a:pPr>
            <a:r>
              <a:rPr lang="en-US" sz="3200" dirty="0"/>
              <a:t>Is it possible to intervene aggressively to</a:t>
            </a:r>
            <a:br>
              <a:rPr lang="en-US" sz="3200" dirty="0"/>
            </a:br>
            <a:r>
              <a:rPr lang="en-US" sz="3200" dirty="0"/>
              <a:t>prevent the loss of </a:t>
            </a:r>
            <a:r>
              <a:rPr lang="en-GB" altLang="en-US" sz="3200" dirty="0"/>
              <a:t>β-cell </a:t>
            </a:r>
            <a:r>
              <a:rPr lang="en-US" sz="3200" dirty="0"/>
              <a:t>function?</a:t>
            </a:r>
          </a:p>
        </p:txBody>
      </p:sp>
      <p:sp>
        <p:nvSpPr>
          <p:cNvPr id="5" name="TextBox 8"/>
          <p:cNvSpPr txBox="1">
            <a:spLocks noChangeArrowheads="1"/>
          </p:cNvSpPr>
          <p:nvPr/>
        </p:nvSpPr>
        <p:spPr bwMode="auto">
          <a:xfrm>
            <a:off x="3031928" y="1534220"/>
            <a:ext cx="3127776" cy="415496"/>
          </a:xfrm>
          <a:prstGeom prst="rect">
            <a:avLst/>
          </a:prstGeom>
          <a:noFill/>
          <a:ln w="9525">
            <a:noFill/>
            <a:miter lim="800000"/>
            <a:headEnd/>
            <a:tailEnd/>
          </a:ln>
        </p:spPr>
        <p:txBody>
          <a:bodyPr wrap="none" lIns="91438" tIns="45719" rIns="91438" bIns="45719">
            <a:spAutoFit/>
          </a:bodyPr>
          <a:lstStyle/>
          <a:p>
            <a:pPr algn="ctr"/>
            <a:r>
              <a:rPr lang="en-US" sz="2100" dirty="0">
                <a:solidFill>
                  <a:schemeClr val="tx2">
                    <a:lumMod val="75000"/>
                  </a:schemeClr>
                </a:solidFill>
                <a:latin typeface="Helvetica" pitchFamily="34" charset="0"/>
                <a:cs typeface="Helvetica" pitchFamily="34" charset="0"/>
              </a:rPr>
              <a:t>Fasting glucose (mg/dL)</a:t>
            </a:r>
          </a:p>
        </p:txBody>
      </p:sp>
      <p:grpSp>
        <p:nvGrpSpPr>
          <p:cNvPr id="3" name="Group 13"/>
          <p:cNvGrpSpPr>
            <a:grpSpLocks/>
          </p:cNvGrpSpPr>
          <p:nvPr/>
        </p:nvGrpSpPr>
        <p:grpSpPr bwMode="auto">
          <a:xfrm>
            <a:off x="1390671" y="2528391"/>
            <a:ext cx="6410325" cy="857250"/>
            <a:chOff x="876300" y="3348038"/>
            <a:chExt cx="8547100" cy="1143000"/>
          </a:xfrm>
        </p:grpSpPr>
        <p:sp>
          <p:nvSpPr>
            <p:cNvPr id="7" name="Rectangle 2"/>
            <p:cNvSpPr>
              <a:spLocks noChangeArrowheads="1"/>
            </p:cNvSpPr>
            <p:nvPr/>
          </p:nvSpPr>
          <p:spPr bwMode="auto">
            <a:xfrm>
              <a:off x="876300" y="3348038"/>
              <a:ext cx="2857500" cy="1143000"/>
            </a:xfrm>
            <a:prstGeom prst="rect">
              <a:avLst/>
            </a:prstGeom>
            <a:solidFill>
              <a:srgbClr val="008000"/>
            </a:solidFill>
            <a:ln w="9525">
              <a:noFill/>
              <a:round/>
              <a:headEnd/>
              <a:tailEnd/>
            </a:ln>
          </p:spPr>
          <p:txBody>
            <a:bodyPr/>
            <a:lstStyle/>
            <a:p>
              <a:endParaRPr lang="en-US" sz="2100" dirty="0">
                <a:solidFill>
                  <a:schemeClr val="bg1"/>
                </a:solidFill>
                <a:latin typeface="Helvetica" pitchFamily="34" charset="0"/>
                <a:cs typeface="Helvetica" pitchFamily="34" charset="0"/>
              </a:endParaRPr>
            </a:p>
          </p:txBody>
        </p:sp>
        <p:sp>
          <p:nvSpPr>
            <p:cNvPr id="8" name="Rectangle 3"/>
            <p:cNvSpPr>
              <a:spLocks noChangeArrowheads="1"/>
            </p:cNvSpPr>
            <p:nvPr/>
          </p:nvSpPr>
          <p:spPr bwMode="auto">
            <a:xfrm>
              <a:off x="3708400" y="3348038"/>
              <a:ext cx="2857500" cy="1143000"/>
            </a:xfrm>
            <a:prstGeom prst="rect">
              <a:avLst/>
            </a:prstGeom>
            <a:solidFill>
              <a:srgbClr val="FFFF00"/>
            </a:solidFill>
            <a:ln w="9525">
              <a:noFill/>
              <a:round/>
              <a:headEnd/>
              <a:tailEnd/>
            </a:ln>
          </p:spPr>
          <p:txBody>
            <a:bodyPr/>
            <a:lstStyle/>
            <a:p>
              <a:endParaRPr lang="en-US" sz="2100" dirty="0">
                <a:solidFill>
                  <a:schemeClr val="bg1"/>
                </a:solidFill>
                <a:latin typeface="Helvetica" pitchFamily="34" charset="0"/>
                <a:cs typeface="Helvetica" pitchFamily="34" charset="0"/>
              </a:endParaRPr>
            </a:p>
          </p:txBody>
        </p:sp>
        <p:sp>
          <p:nvSpPr>
            <p:cNvPr id="9" name="Rectangle 4"/>
            <p:cNvSpPr>
              <a:spLocks noChangeArrowheads="1"/>
            </p:cNvSpPr>
            <p:nvPr/>
          </p:nvSpPr>
          <p:spPr bwMode="auto">
            <a:xfrm>
              <a:off x="6565900" y="3348038"/>
              <a:ext cx="2857500" cy="1143000"/>
            </a:xfrm>
            <a:prstGeom prst="rect">
              <a:avLst/>
            </a:prstGeom>
            <a:solidFill>
              <a:srgbClr val="FF0000"/>
            </a:solidFill>
            <a:ln w="9525">
              <a:noFill/>
              <a:round/>
              <a:headEnd/>
              <a:tailEnd/>
            </a:ln>
          </p:spPr>
          <p:txBody>
            <a:bodyPr/>
            <a:lstStyle/>
            <a:p>
              <a:endParaRPr lang="en-US" sz="2100" dirty="0">
                <a:solidFill>
                  <a:schemeClr val="bg1"/>
                </a:solidFill>
                <a:latin typeface="Helvetica" pitchFamily="34" charset="0"/>
                <a:cs typeface="Helvetica" pitchFamily="34" charset="0"/>
              </a:endParaRPr>
            </a:p>
          </p:txBody>
        </p:sp>
        <p:sp>
          <p:nvSpPr>
            <p:cNvPr id="10" name="TextBox 5"/>
            <p:cNvSpPr txBox="1">
              <a:spLocks noChangeArrowheads="1"/>
            </p:cNvSpPr>
            <p:nvPr/>
          </p:nvSpPr>
          <p:spPr bwMode="auto">
            <a:xfrm>
              <a:off x="1551479" y="3647669"/>
              <a:ext cx="1400384" cy="553997"/>
            </a:xfrm>
            <a:prstGeom prst="rect">
              <a:avLst/>
            </a:prstGeom>
            <a:noFill/>
            <a:ln w="9525">
              <a:noFill/>
              <a:miter lim="800000"/>
              <a:headEnd/>
              <a:tailEnd/>
            </a:ln>
          </p:spPr>
          <p:txBody>
            <a:bodyPr wrap="none">
              <a:spAutoFit/>
            </a:bodyPr>
            <a:lstStyle/>
            <a:p>
              <a:r>
                <a:rPr lang="en-US" sz="2100" dirty="0">
                  <a:solidFill>
                    <a:schemeClr val="bg1"/>
                  </a:solidFill>
                  <a:latin typeface="Helvetica" pitchFamily="34" charset="0"/>
                  <a:cs typeface="Helvetica" pitchFamily="34" charset="0"/>
                </a:rPr>
                <a:t>Normal</a:t>
              </a:r>
            </a:p>
          </p:txBody>
        </p:sp>
        <p:sp>
          <p:nvSpPr>
            <p:cNvPr id="11" name="TextBox 6"/>
            <p:cNvSpPr txBox="1">
              <a:spLocks noChangeArrowheads="1"/>
            </p:cNvSpPr>
            <p:nvPr/>
          </p:nvSpPr>
          <p:spPr bwMode="auto">
            <a:xfrm>
              <a:off x="4203873" y="3647669"/>
              <a:ext cx="1639765" cy="553997"/>
            </a:xfrm>
            <a:prstGeom prst="rect">
              <a:avLst/>
            </a:prstGeom>
            <a:noFill/>
            <a:ln w="9525">
              <a:noFill/>
              <a:miter lim="800000"/>
              <a:headEnd/>
              <a:tailEnd/>
            </a:ln>
          </p:spPr>
          <p:txBody>
            <a:bodyPr wrap="none">
              <a:spAutoFit/>
            </a:bodyPr>
            <a:lstStyle/>
            <a:p>
              <a:pPr algn="ctr"/>
              <a:r>
                <a:rPr lang="en-US" sz="2100" dirty="0">
                  <a:solidFill>
                    <a:schemeClr val="tx2">
                      <a:lumMod val="75000"/>
                    </a:schemeClr>
                  </a:solidFill>
                  <a:latin typeface="Helvetica" pitchFamily="34" charset="0"/>
                  <a:cs typeface="Helvetica" pitchFamily="34" charset="0"/>
                </a:rPr>
                <a:t>Impaired</a:t>
              </a:r>
            </a:p>
          </p:txBody>
        </p:sp>
        <p:sp>
          <p:nvSpPr>
            <p:cNvPr id="12" name="TextBox 7"/>
            <p:cNvSpPr txBox="1">
              <a:spLocks noChangeArrowheads="1"/>
            </p:cNvSpPr>
            <p:nvPr/>
          </p:nvSpPr>
          <p:spPr bwMode="auto">
            <a:xfrm>
              <a:off x="7315199" y="3647669"/>
              <a:ext cx="1659001" cy="553997"/>
            </a:xfrm>
            <a:prstGeom prst="rect">
              <a:avLst/>
            </a:prstGeom>
            <a:noFill/>
            <a:ln w="9525">
              <a:noFill/>
              <a:miter lim="800000"/>
              <a:headEnd/>
              <a:tailEnd/>
            </a:ln>
          </p:spPr>
          <p:txBody>
            <a:bodyPr wrap="none">
              <a:spAutoFit/>
            </a:bodyPr>
            <a:lstStyle/>
            <a:p>
              <a:r>
                <a:rPr lang="en-US" sz="2100" dirty="0">
                  <a:solidFill>
                    <a:schemeClr val="bg1"/>
                  </a:solidFill>
                  <a:latin typeface="Helvetica" pitchFamily="34" charset="0"/>
                  <a:cs typeface="Helvetica" pitchFamily="34" charset="0"/>
                </a:rPr>
                <a:t>Diabetes</a:t>
              </a:r>
            </a:p>
          </p:txBody>
        </p:sp>
      </p:grpSp>
      <p:grpSp>
        <p:nvGrpSpPr>
          <p:cNvPr id="6" name="Group 14"/>
          <p:cNvGrpSpPr>
            <a:grpSpLocks/>
          </p:cNvGrpSpPr>
          <p:nvPr/>
        </p:nvGrpSpPr>
        <p:grpSpPr bwMode="auto">
          <a:xfrm>
            <a:off x="2111792" y="2124757"/>
            <a:ext cx="4968242" cy="369335"/>
            <a:chOff x="1835806" y="2441164"/>
            <a:chExt cx="6622747" cy="493216"/>
          </a:xfrm>
        </p:grpSpPr>
        <p:sp>
          <p:nvSpPr>
            <p:cNvPr id="14" name="TextBox 9"/>
            <p:cNvSpPr txBox="1">
              <a:spLocks noChangeArrowheads="1"/>
            </p:cNvSpPr>
            <p:nvPr/>
          </p:nvSpPr>
          <p:spPr bwMode="auto">
            <a:xfrm>
              <a:off x="1835806" y="2441168"/>
              <a:ext cx="938496" cy="493212"/>
            </a:xfrm>
            <a:prstGeom prst="rect">
              <a:avLst/>
            </a:prstGeom>
            <a:noFill/>
            <a:ln w="9525">
              <a:noFill/>
              <a:miter lim="800000"/>
              <a:headEnd/>
              <a:tailEnd/>
            </a:ln>
          </p:spPr>
          <p:txBody>
            <a:bodyPr wrap="none">
              <a:spAutoFit/>
            </a:bodyPr>
            <a:lstStyle/>
            <a:p>
              <a:pPr algn="ctr"/>
              <a:r>
                <a:rPr lang="en-US" dirty="0">
                  <a:solidFill>
                    <a:schemeClr val="tx2">
                      <a:lumMod val="75000"/>
                    </a:schemeClr>
                  </a:solidFill>
                  <a:latin typeface="Helvetica" pitchFamily="34" charset="0"/>
                  <a:cs typeface="Helvetica" pitchFamily="34" charset="0"/>
                </a:rPr>
                <a:t>&lt;100</a:t>
              </a:r>
            </a:p>
          </p:txBody>
        </p:sp>
        <p:sp>
          <p:nvSpPr>
            <p:cNvPr id="15" name="TextBox 10"/>
            <p:cNvSpPr txBox="1">
              <a:spLocks noChangeArrowheads="1"/>
            </p:cNvSpPr>
            <p:nvPr/>
          </p:nvSpPr>
          <p:spPr bwMode="auto">
            <a:xfrm>
              <a:off x="4364472" y="2441164"/>
              <a:ext cx="1545355" cy="493212"/>
            </a:xfrm>
            <a:prstGeom prst="rect">
              <a:avLst/>
            </a:prstGeom>
            <a:noFill/>
            <a:ln w="9525">
              <a:noFill/>
              <a:miter lim="800000"/>
              <a:headEnd/>
              <a:tailEnd/>
            </a:ln>
          </p:spPr>
          <p:txBody>
            <a:bodyPr wrap="none">
              <a:spAutoFit/>
            </a:bodyPr>
            <a:lstStyle/>
            <a:p>
              <a:pPr algn="ctr"/>
              <a:r>
                <a:rPr lang="en-US" dirty="0">
                  <a:solidFill>
                    <a:schemeClr val="tx2">
                      <a:lumMod val="75000"/>
                    </a:schemeClr>
                  </a:solidFill>
                  <a:latin typeface="Helvetica" pitchFamily="34" charset="0"/>
                  <a:cs typeface="Helvetica" pitchFamily="34" charset="0"/>
                </a:rPr>
                <a:t>100 - 125</a:t>
              </a:r>
            </a:p>
          </p:txBody>
        </p:sp>
        <p:sp>
          <p:nvSpPr>
            <p:cNvPr id="16" name="TextBox 11"/>
            <p:cNvSpPr txBox="1">
              <a:spLocks noChangeArrowheads="1"/>
            </p:cNvSpPr>
            <p:nvPr/>
          </p:nvSpPr>
          <p:spPr bwMode="auto">
            <a:xfrm>
              <a:off x="7530742" y="2441165"/>
              <a:ext cx="927811" cy="493212"/>
            </a:xfrm>
            <a:prstGeom prst="rect">
              <a:avLst/>
            </a:prstGeom>
            <a:noFill/>
            <a:ln w="9525">
              <a:noFill/>
              <a:miter lim="800000"/>
              <a:headEnd/>
              <a:tailEnd/>
            </a:ln>
          </p:spPr>
          <p:txBody>
            <a:bodyPr wrap="none">
              <a:spAutoFit/>
            </a:bodyPr>
            <a:lstStyle/>
            <a:p>
              <a:pPr algn="ctr"/>
              <a:r>
                <a:rPr lang="en-US" dirty="0">
                  <a:solidFill>
                    <a:schemeClr val="tx2">
                      <a:lumMod val="75000"/>
                    </a:schemeClr>
                  </a:solidFill>
                  <a:latin typeface="Helvetica" pitchFamily="34" charset="0"/>
                  <a:cs typeface="Helvetica" pitchFamily="34" charset="0"/>
                </a:rPr>
                <a:t>≥126</a:t>
              </a:r>
            </a:p>
          </p:txBody>
        </p:sp>
      </p:grpSp>
      <p:grpSp>
        <p:nvGrpSpPr>
          <p:cNvPr id="13" name="Group 15"/>
          <p:cNvGrpSpPr>
            <a:grpSpLocks/>
          </p:cNvGrpSpPr>
          <p:nvPr/>
        </p:nvGrpSpPr>
        <p:grpSpPr bwMode="auto">
          <a:xfrm>
            <a:off x="2116873" y="3467782"/>
            <a:ext cx="4958111" cy="369335"/>
            <a:chOff x="1835737" y="2441164"/>
            <a:chExt cx="6610186" cy="493216"/>
          </a:xfrm>
        </p:grpSpPr>
        <p:sp>
          <p:nvSpPr>
            <p:cNvPr id="18" name="TextBox 16"/>
            <p:cNvSpPr txBox="1">
              <a:spLocks noChangeArrowheads="1"/>
            </p:cNvSpPr>
            <p:nvPr/>
          </p:nvSpPr>
          <p:spPr bwMode="auto">
            <a:xfrm>
              <a:off x="1835737" y="2441168"/>
              <a:ext cx="938629" cy="493212"/>
            </a:xfrm>
            <a:prstGeom prst="rect">
              <a:avLst/>
            </a:prstGeom>
            <a:noFill/>
            <a:ln w="9525">
              <a:noFill/>
              <a:miter lim="800000"/>
              <a:headEnd/>
              <a:tailEnd/>
            </a:ln>
          </p:spPr>
          <p:txBody>
            <a:bodyPr wrap="none">
              <a:spAutoFit/>
            </a:bodyPr>
            <a:lstStyle/>
            <a:p>
              <a:pPr algn="ctr"/>
              <a:r>
                <a:rPr lang="en-US" dirty="0">
                  <a:solidFill>
                    <a:srgbClr val="17375E"/>
                  </a:solidFill>
                  <a:latin typeface="Helvetica" pitchFamily="34" charset="0"/>
                  <a:cs typeface="Helvetica" pitchFamily="34" charset="0"/>
                </a:rPr>
                <a:t>&lt;140</a:t>
              </a:r>
            </a:p>
          </p:txBody>
        </p:sp>
        <p:sp>
          <p:nvSpPr>
            <p:cNvPr id="19" name="TextBox 17"/>
            <p:cNvSpPr txBox="1">
              <a:spLocks noChangeArrowheads="1"/>
            </p:cNvSpPr>
            <p:nvPr/>
          </p:nvSpPr>
          <p:spPr bwMode="auto">
            <a:xfrm>
              <a:off x="4364364" y="2441164"/>
              <a:ext cx="1545576" cy="493212"/>
            </a:xfrm>
            <a:prstGeom prst="rect">
              <a:avLst/>
            </a:prstGeom>
            <a:noFill/>
            <a:ln w="9525">
              <a:noFill/>
              <a:miter lim="800000"/>
              <a:headEnd/>
              <a:tailEnd/>
            </a:ln>
          </p:spPr>
          <p:txBody>
            <a:bodyPr wrap="none">
              <a:spAutoFit/>
            </a:bodyPr>
            <a:lstStyle/>
            <a:p>
              <a:pPr algn="ctr"/>
              <a:r>
                <a:rPr lang="en-US" dirty="0">
                  <a:solidFill>
                    <a:srgbClr val="17375E"/>
                  </a:solidFill>
                  <a:latin typeface="Helvetica" pitchFamily="34" charset="0"/>
                  <a:cs typeface="Helvetica" pitchFamily="34" charset="0"/>
                </a:rPr>
                <a:t>140 - 199</a:t>
              </a:r>
            </a:p>
          </p:txBody>
        </p:sp>
        <p:sp>
          <p:nvSpPr>
            <p:cNvPr id="20" name="TextBox 18"/>
            <p:cNvSpPr txBox="1">
              <a:spLocks noChangeArrowheads="1"/>
            </p:cNvSpPr>
            <p:nvPr/>
          </p:nvSpPr>
          <p:spPr bwMode="auto">
            <a:xfrm>
              <a:off x="7517979" y="2441165"/>
              <a:ext cx="927944" cy="493212"/>
            </a:xfrm>
            <a:prstGeom prst="rect">
              <a:avLst/>
            </a:prstGeom>
            <a:noFill/>
            <a:ln w="9525">
              <a:noFill/>
              <a:miter lim="800000"/>
              <a:headEnd/>
              <a:tailEnd/>
            </a:ln>
          </p:spPr>
          <p:txBody>
            <a:bodyPr wrap="none">
              <a:spAutoFit/>
            </a:bodyPr>
            <a:lstStyle/>
            <a:p>
              <a:pPr algn="ctr"/>
              <a:r>
                <a:rPr lang="en-US" dirty="0">
                  <a:solidFill>
                    <a:srgbClr val="17375E"/>
                  </a:solidFill>
                  <a:latin typeface="Helvetica" pitchFamily="34" charset="0"/>
                  <a:cs typeface="Helvetica" pitchFamily="34" charset="0"/>
                </a:rPr>
                <a:t>≥200</a:t>
              </a:r>
            </a:p>
          </p:txBody>
        </p:sp>
      </p:grpSp>
      <p:sp>
        <p:nvSpPr>
          <p:cNvPr id="21" name="TextBox 26"/>
          <p:cNvSpPr txBox="1">
            <a:spLocks noChangeArrowheads="1"/>
          </p:cNvSpPr>
          <p:nvPr/>
        </p:nvSpPr>
        <p:spPr bwMode="auto">
          <a:xfrm>
            <a:off x="3084825" y="3972620"/>
            <a:ext cx="3021977" cy="415496"/>
          </a:xfrm>
          <a:prstGeom prst="rect">
            <a:avLst/>
          </a:prstGeom>
          <a:noFill/>
          <a:ln w="9525">
            <a:noFill/>
            <a:miter lim="800000"/>
            <a:headEnd/>
            <a:tailEnd/>
          </a:ln>
        </p:spPr>
        <p:txBody>
          <a:bodyPr wrap="none" lIns="91438" tIns="45719" rIns="91438" bIns="45719">
            <a:spAutoFit/>
          </a:bodyPr>
          <a:lstStyle/>
          <a:p>
            <a:pPr algn="ctr"/>
            <a:r>
              <a:rPr lang="en-US" sz="2100" dirty="0">
                <a:solidFill>
                  <a:schemeClr val="tx2">
                    <a:lumMod val="75000"/>
                  </a:schemeClr>
                </a:solidFill>
                <a:latin typeface="Helvetica" pitchFamily="34" charset="0"/>
                <a:cs typeface="Helvetica" pitchFamily="34" charset="0"/>
              </a:rPr>
              <a:t>2-hour glucose (mg/dL)</a:t>
            </a:r>
          </a:p>
        </p:txBody>
      </p:sp>
      <p:pic>
        <p:nvPicPr>
          <p:cNvPr id="22" name="Picture 3" descr="R:\Administrative\Letterhead, signatures\RISE_Logo_Large.png"/>
          <p:cNvPicPr>
            <a:picLocks noChangeAspect="1" noChangeArrowheads="1"/>
          </p:cNvPicPr>
          <p:nvPr/>
        </p:nvPicPr>
        <p:blipFill>
          <a:blip r:embed="rId2" cstate="print"/>
          <a:srcRect/>
          <a:stretch>
            <a:fillRect/>
          </a:stretch>
        </p:blipFill>
        <p:spPr bwMode="auto">
          <a:xfrm>
            <a:off x="5105400" y="2633401"/>
            <a:ext cx="1143000" cy="642938"/>
          </a:xfrm>
          <a:prstGeom prst="rect">
            <a:avLst/>
          </a:prstGeom>
          <a:noFill/>
          <a:ln w="19050">
            <a:solidFill>
              <a:schemeClr val="tx2">
                <a:lumMod val="75000"/>
              </a:schemeClr>
            </a:solidFill>
          </a:ln>
        </p:spPr>
      </p:pic>
      <p:sp>
        <p:nvSpPr>
          <p:cNvPr id="4" name="Rectangle 3">
            <a:extLst>
              <a:ext uri="{FF2B5EF4-FFF2-40B4-BE49-F238E27FC236}">
                <a16:creationId xmlns:a16="http://schemas.microsoft.com/office/drawing/2014/main" xmlns="" id="{179AF171-CC9E-AC4F-83FF-5ACFDDC83D40}"/>
              </a:ext>
            </a:extLst>
          </p:cNvPr>
          <p:cNvSpPr/>
          <p:nvPr/>
        </p:nvSpPr>
        <p:spPr>
          <a:xfrm>
            <a:off x="366844" y="1116419"/>
            <a:ext cx="8319977" cy="3811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xmlns="" val="1673254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2" y="80010"/>
            <a:ext cx="8943703" cy="857250"/>
          </a:xfrm>
        </p:spPr>
        <p:txBody>
          <a:bodyPr>
            <a:noAutofit/>
          </a:bodyPr>
          <a:lstStyle/>
          <a:p>
            <a:r>
              <a:rPr lang="en-US" sz="3200" dirty="0"/>
              <a:t>C-Peptide Responses in </a:t>
            </a:r>
            <a:r>
              <a:rPr lang="en-US" sz="3200" dirty="0">
                <a:solidFill>
                  <a:srgbClr val="FF0000"/>
                </a:solidFill>
              </a:rPr>
              <a:t>Youth</a:t>
            </a:r>
            <a:r>
              <a:rPr lang="en-US" sz="3200" dirty="0"/>
              <a:t> vs. </a:t>
            </a:r>
            <a:r>
              <a:rPr lang="en-US" sz="3200" dirty="0">
                <a:solidFill>
                  <a:srgbClr val="0033CC"/>
                </a:solidFill>
              </a:rPr>
              <a:t>Adults</a:t>
            </a:r>
            <a:r>
              <a:rPr lang="en-US" sz="3200" dirty="0"/>
              <a:t> </a:t>
            </a:r>
          </a:p>
        </p:txBody>
      </p:sp>
      <p:grpSp>
        <p:nvGrpSpPr>
          <p:cNvPr id="8" name="Group 7"/>
          <p:cNvGrpSpPr/>
          <p:nvPr/>
        </p:nvGrpSpPr>
        <p:grpSpPr>
          <a:xfrm>
            <a:off x="76200" y="1428750"/>
            <a:ext cx="8991600" cy="2959208"/>
            <a:chOff x="76200" y="1428750"/>
            <a:chExt cx="8991600" cy="2959208"/>
          </a:xfrm>
        </p:grpSpPr>
        <p:grpSp>
          <p:nvGrpSpPr>
            <p:cNvPr id="22" name="Group 21"/>
            <p:cNvGrpSpPr/>
            <p:nvPr/>
          </p:nvGrpSpPr>
          <p:grpSpPr>
            <a:xfrm>
              <a:off x="76200" y="1428750"/>
              <a:ext cx="2884967" cy="2946759"/>
              <a:chOff x="6106633" y="1428750"/>
              <a:chExt cx="2884967" cy="2946759"/>
            </a:xfrm>
          </p:grpSpPr>
          <p:grpSp>
            <p:nvGrpSpPr>
              <p:cNvPr id="6" name="Group 56"/>
              <p:cNvGrpSpPr/>
              <p:nvPr/>
            </p:nvGrpSpPr>
            <p:grpSpPr>
              <a:xfrm>
                <a:off x="6141474" y="1428750"/>
                <a:ext cx="2850126" cy="2946759"/>
                <a:chOff x="5989074" y="1449445"/>
                <a:chExt cx="2850126" cy="2946759"/>
              </a:xfrm>
            </p:grpSpPr>
            <p:pic>
              <p:nvPicPr>
                <p:cNvPr id="44" name="Picture 2" descr="R:\Analyses\RISE Baseline\Figures repository\ADA responses169.png"/>
                <p:cNvPicPr>
                  <a:picLocks noChangeAspect="1" noChangeArrowheads="1"/>
                </p:cNvPicPr>
                <p:nvPr/>
              </p:nvPicPr>
              <p:blipFill>
                <a:blip r:embed="rId3" cstate="print"/>
                <a:srcRect l="66724"/>
                <a:stretch>
                  <a:fillRect/>
                </a:stretch>
              </p:blipFill>
              <p:spPr bwMode="auto">
                <a:xfrm>
                  <a:off x="5989074" y="1504950"/>
                  <a:ext cx="2850126" cy="2855044"/>
                </a:xfrm>
                <a:prstGeom prst="rect">
                  <a:avLst/>
                </a:prstGeom>
                <a:noFill/>
              </p:spPr>
            </p:pic>
            <p:sp>
              <p:nvSpPr>
                <p:cNvPr id="15" name="TextBox 14"/>
                <p:cNvSpPr txBox="1"/>
                <p:nvPr/>
              </p:nvSpPr>
              <p:spPr>
                <a:xfrm>
                  <a:off x="6993135" y="1852196"/>
                  <a:ext cx="931665" cy="338554"/>
                </a:xfrm>
                <a:prstGeom prst="rect">
                  <a:avLst/>
                </a:prstGeom>
                <a:noFill/>
              </p:spPr>
              <p:txBody>
                <a:bodyPr wrap="none" rtlCol="0">
                  <a:spAutoFit/>
                </a:bodyPr>
                <a:lstStyle/>
                <a:p>
                  <a:r>
                    <a:rPr lang="en-US" sz="1600" dirty="0">
                      <a:solidFill>
                        <a:prstClr val="black"/>
                      </a:solidFill>
                      <a:latin typeface="Helvetica" pitchFamily="34" charset="0"/>
                      <a:cs typeface="Helvetica" pitchFamily="34" charset="0"/>
                    </a:rPr>
                    <a:t>p&lt;0.001</a:t>
                  </a:r>
                  <a:endParaRPr lang="en-US" dirty="0">
                    <a:solidFill>
                      <a:prstClr val="black"/>
                    </a:solidFill>
                    <a:latin typeface="Helvetica" pitchFamily="34" charset="0"/>
                    <a:cs typeface="Helvetica" pitchFamily="34" charset="0"/>
                  </a:endParaRPr>
                </a:p>
              </p:txBody>
            </p:sp>
            <p:sp>
              <p:nvSpPr>
                <p:cNvPr id="10" name="TextBox 9"/>
                <p:cNvSpPr txBox="1"/>
                <p:nvPr/>
              </p:nvSpPr>
              <p:spPr>
                <a:xfrm>
                  <a:off x="6477000" y="4057650"/>
                  <a:ext cx="2068836" cy="338554"/>
                </a:xfrm>
                <a:prstGeom prst="rect">
                  <a:avLst/>
                </a:prstGeom>
                <a:solidFill>
                  <a:schemeClr val="bg1"/>
                </a:solidFill>
              </p:spPr>
              <p:txBody>
                <a:bodyPr wrap="none" rtlCol="0">
                  <a:spAutoFit/>
                </a:bodyPr>
                <a:lstStyle/>
                <a:p>
                  <a:r>
                    <a:rPr lang="en-US" sz="1600" b="1" dirty="0">
                      <a:solidFill>
                        <a:prstClr val="black"/>
                      </a:solidFill>
                    </a:rPr>
                    <a:t>   Youth         Adults</a:t>
                  </a:r>
                </a:p>
              </p:txBody>
            </p:sp>
            <p:sp>
              <p:nvSpPr>
                <p:cNvPr id="12" name="TextBox 11"/>
                <p:cNvSpPr txBox="1"/>
                <p:nvPr/>
              </p:nvSpPr>
              <p:spPr>
                <a:xfrm>
                  <a:off x="7014775" y="1449445"/>
                  <a:ext cx="888385" cy="338554"/>
                </a:xfrm>
                <a:prstGeom prst="rect">
                  <a:avLst/>
                </a:prstGeom>
                <a:solidFill>
                  <a:schemeClr val="bg1"/>
                </a:solidFill>
              </p:spPr>
              <p:txBody>
                <a:bodyPr wrap="none" rtlCol="0">
                  <a:spAutoFit/>
                </a:bodyPr>
                <a:lstStyle/>
                <a:p>
                  <a:r>
                    <a:rPr lang="en-US" sz="1600" b="1" dirty="0">
                      <a:solidFill>
                        <a:prstClr val="black"/>
                      </a:solidFill>
                    </a:rPr>
                    <a:t>ACPRg</a:t>
                  </a:r>
                </a:p>
              </p:txBody>
            </p:sp>
          </p:grpSp>
          <p:sp>
            <p:nvSpPr>
              <p:cNvPr id="18" name="TextBox 17"/>
              <p:cNvSpPr txBox="1"/>
              <p:nvPr/>
            </p:nvSpPr>
            <p:spPr>
              <a:xfrm rot="16200000">
                <a:off x="5411847" y="2762301"/>
                <a:ext cx="1666571" cy="276999"/>
              </a:xfrm>
              <a:prstGeom prst="rect">
                <a:avLst/>
              </a:prstGeom>
              <a:solidFill>
                <a:schemeClr val="bg1"/>
              </a:solidFill>
            </p:spPr>
            <p:txBody>
              <a:bodyPr wrap="square" rtlCol="0">
                <a:spAutoFit/>
              </a:bodyPr>
              <a:lstStyle/>
              <a:p>
                <a:pPr algn="ctr"/>
                <a:r>
                  <a:rPr lang="en-US" sz="1200" b="1" dirty="0">
                    <a:solidFill>
                      <a:prstClr val="black"/>
                    </a:solidFill>
                    <a:latin typeface="Helvetica" pitchFamily="34" charset="0"/>
                    <a:cs typeface="Helvetica" pitchFamily="34" charset="0"/>
                  </a:rPr>
                  <a:t>ACPRg (ng/mL) </a:t>
                </a:r>
              </a:p>
            </p:txBody>
          </p:sp>
        </p:grpSp>
        <p:grpSp>
          <p:nvGrpSpPr>
            <p:cNvPr id="25" name="Group 24"/>
            <p:cNvGrpSpPr/>
            <p:nvPr/>
          </p:nvGrpSpPr>
          <p:grpSpPr>
            <a:xfrm>
              <a:off x="6171164" y="1428750"/>
              <a:ext cx="2896636" cy="2959208"/>
              <a:chOff x="6247364" y="1428750"/>
              <a:chExt cx="2896636" cy="2959208"/>
            </a:xfrm>
          </p:grpSpPr>
          <p:grpSp>
            <p:nvGrpSpPr>
              <p:cNvPr id="7" name="Group 58"/>
              <p:cNvGrpSpPr/>
              <p:nvPr/>
            </p:nvGrpSpPr>
            <p:grpSpPr>
              <a:xfrm>
                <a:off x="6324600" y="1428750"/>
                <a:ext cx="2819400" cy="2959208"/>
                <a:chOff x="3162300" y="1428750"/>
                <a:chExt cx="2819400" cy="2959208"/>
              </a:xfrm>
            </p:grpSpPr>
            <p:pic>
              <p:nvPicPr>
                <p:cNvPr id="56" name="Picture 2" descr="R:\Analyses\RISE Baseline\Figures repository\ADA responses169.png"/>
                <p:cNvPicPr>
                  <a:picLocks noChangeAspect="1" noChangeArrowheads="1"/>
                </p:cNvPicPr>
                <p:nvPr/>
              </p:nvPicPr>
              <p:blipFill>
                <a:blip r:embed="rId3" cstate="print"/>
                <a:srcRect l="33807" r="33276"/>
                <a:stretch>
                  <a:fillRect/>
                </a:stretch>
              </p:blipFill>
              <p:spPr bwMode="auto">
                <a:xfrm>
                  <a:off x="3162300" y="1504950"/>
                  <a:ext cx="2819400" cy="2855044"/>
                </a:xfrm>
                <a:prstGeom prst="rect">
                  <a:avLst/>
                </a:prstGeom>
                <a:noFill/>
              </p:spPr>
            </p:pic>
            <p:sp>
              <p:nvSpPr>
                <p:cNvPr id="14" name="TextBox 13"/>
                <p:cNvSpPr txBox="1"/>
                <p:nvPr/>
              </p:nvSpPr>
              <p:spPr>
                <a:xfrm>
                  <a:off x="4235827" y="1852196"/>
                  <a:ext cx="931665" cy="338554"/>
                </a:xfrm>
                <a:prstGeom prst="rect">
                  <a:avLst/>
                </a:prstGeom>
                <a:noFill/>
              </p:spPr>
              <p:txBody>
                <a:bodyPr wrap="none" rtlCol="0">
                  <a:spAutoFit/>
                </a:bodyPr>
                <a:lstStyle/>
                <a:p>
                  <a:r>
                    <a:rPr lang="en-US" sz="1600" dirty="0">
                      <a:solidFill>
                        <a:prstClr val="black"/>
                      </a:solidFill>
                      <a:latin typeface="Helvetica" pitchFamily="34" charset="0"/>
                      <a:cs typeface="Helvetica" pitchFamily="34" charset="0"/>
                    </a:rPr>
                    <a:t>p&lt;0.001</a:t>
                  </a:r>
                </a:p>
              </p:txBody>
            </p:sp>
            <p:sp>
              <p:nvSpPr>
                <p:cNvPr id="9" name="TextBox 8"/>
                <p:cNvSpPr txBox="1"/>
                <p:nvPr/>
              </p:nvSpPr>
              <p:spPr>
                <a:xfrm>
                  <a:off x="3657600" y="4049404"/>
                  <a:ext cx="2068836" cy="338554"/>
                </a:xfrm>
                <a:prstGeom prst="rect">
                  <a:avLst/>
                </a:prstGeom>
                <a:solidFill>
                  <a:schemeClr val="bg1"/>
                </a:solidFill>
              </p:spPr>
              <p:txBody>
                <a:bodyPr wrap="none" rtlCol="0">
                  <a:spAutoFit/>
                </a:bodyPr>
                <a:lstStyle/>
                <a:p>
                  <a:r>
                    <a:rPr lang="en-US" sz="1600" b="1" dirty="0">
                      <a:solidFill>
                        <a:prstClr val="black"/>
                      </a:solidFill>
                    </a:rPr>
                    <a:t>   Youth         Adults</a:t>
                  </a:r>
                </a:p>
              </p:txBody>
            </p:sp>
            <p:sp>
              <p:nvSpPr>
                <p:cNvPr id="16" name="TextBox 15"/>
                <p:cNvSpPr txBox="1"/>
                <p:nvPr/>
              </p:nvSpPr>
              <p:spPr>
                <a:xfrm>
                  <a:off x="4114800" y="1428750"/>
                  <a:ext cx="1173719" cy="338554"/>
                </a:xfrm>
                <a:prstGeom prst="rect">
                  <a:avLst/>
                </a:prstGeom>
                <a:solidFill>
                  <a:schemeClr val="bg1"/>
                </a:solidFill>
              </p:spPr>
              <p:txBody>
                <a:bodyPr wrap="none" rtlCol="0">
                  <a:spAutoFit/>
                </a:bodyPr>
                <a:lstStyle/>
                <a:p>
                  <a:r>
                    <a:rPr lang="en-US" sz="1600" b="1" dirty="0" err="1">
                      <a:solidFill>
                        <a:prstClr val="black"/>
                      </a:solidFill>
                    </a:rPr>
                    <a:t>ACPRmax</a:t>
                  </a:r>
                  <a:endParaRPr lang="en-US" sz="1600" b="1" dirty="0">
                    <a:solidFill>
                      <a:prstClr val="black"/>
                    </a:solidFill>
                  </a:endParaRPr>
                </a:p>
              </p:txBody>
            </p:sp>
          </p:grpSp>
          <p:sp>
            <p:nvSpPr>
              <p:cNvPr id="19" name="TextBox 18"/>
              <p:cNvSpPr txBox="1"/>
              <p:nvPr/>
            </p:nvSpPr>
            <p:spPr>
              <a:xfrm rot="16200000">
                <a:off x="5585764" y="2604701"/>
                <a:ext cx="1600200" cy="276999"/>
              </a:xfrm>
              <a:prstGeom prst="rect">
                <a:avLst/>
              </a:prstGeom>
              <a:solidFill>
                <a:schemeClr val="bg1"/>
              </a:solidFill>
            </p:spPr>
            <p:txBody>
              <a:bodyPr wrap="square" rtlCol="0">
                <a:spAutoFit/>
              </a:bodyPr>
              <a:lstStyle/>
              <a:p>
                <a:pPr algn="ctr"/>
                <a:r>
                  <a:rPr lang="en-US" sz="1200" b="1" dirty="0">
                    <a:solidFill>
                      <a:prstClr val="black"/>
                    </a:solidFill>
                    <a:latin typeface="Helvetica" pitchFamily="34" charset="0"/>
                    <a:cs typeface="Helvetica" pitchFamily="34" charset="0"/>
                  </a:rPr>
                  <a:t>ACPRmax (ng/mL) </a:t>
                </a:r>
              </a:p>
            </p:txBody>
          </p:sp>
        </p:grpSp>
        <p:grpSp>
          <p:nvGrpSpPr>
            <p:cNvPr id="24" name="Group 23"/>
            <p:cNvGrpSpPr/>
            <p:nvPr/>
          </p:nvGrpSpPr>
          <p:grpSpPr>
            <a:xfrm>
              <a:off x="3095625" y="1428750"/>
              <a:ext cx="2934473" cy="2951328"/>
              <a:chOff x="113527" y="1428750"/>
              <a:chExt cx="2934473" cy="2951328"/>
            </a:xfrm>
          </p:grpSpPr>
          <p:grpSp>
            <p:nvGrpSpPr>
              <p:cNvPr id="3" name="Group 57"/>
              <p:cNvGrpSpPr/>
              <p:nvPr/>
            </p:nvGrpSpPr>
            <p:grpSpPr>
              <a:xfrm>
                <a:off x="152400" y="1428750"/>
                <a:ext cx="2895600" cy="2951328"/>
                <a:chOff x="381000" y="1449222"/>
                <a:chExt cx="2895600" cy="2951328"/>
              </a:xfrm>
            </p:grpSpPr>
            <p:pic>
              <p:nvPicPr>
                <p:cNvPr id="55" name="Picture 2" descr="R:\Analyses\RISE Baseline\Figures repository\ADA responses169.png"/>
                <p:cNvPicPr>
                  <a:picLocks noChangeAspect="1" noChangeArrowheads="1"/>
                </p:cNvPicPr>
                <p:nvPr/>
              </p:nvPicPr>
              <p:blipFill>
                <a:blip r:embed="rId3" cstate="print"/>
                <a:srcRect r="66193"/>
                <a:stretch>
                  <a:fillRect/>
                </a:stretch>
              </p:blipFill>
              <p:spPr bwMode="auto">
                <a:xfrm>
                  <a:off x="381000" y="1504950"/>
                  <a:ext cx="2895600" cy="2855044"/>
                </a:xfrm>
                <a:prstGeom prst="rect">
                  <a:avLst/>
                </a:prstGeom>
                <a:noFill/>
              </p:spPr>
            </p:pic>
            <p:sp>
              <p:nvSpPr>
                <p:cNvPr id="13" name="TextBox 12"/>
                <p:cNvSpPr txBox="1"/>
                <p:nvPr/>
              </p:nvSpPr>
              <p:spPr>
                <a:xfrm>
                  <a:off x="1443131" y="1852196"/>
                  <a:ext cx="931665" cy="338554"/>
                </a:xfrm>
                <a:prstGeom prst="rect">
                  <a:avLst/>
                </a:prstGeom>
                <a:noFill/>
              </p:spPr>
              <p:txBody>
                <a:bodyPr wrap="none" rtlCol="0">
                  <a:spAutoFit/>
                </a:bodyPr>
                <a:lstStyle/>
                <a:p>
                  <a:r>
                    <a:rPr lang="en-US" sz="1600" dirty="0">
                      <a:solidFill>
                        <a:prstClr val="black"/>
                      </a:solidFill>
                      <a:latin typeface="Helvetica" pitchFamily="34" charset="0"/>
                      <a:cs typeface="Helvetica" pitchFamily="34" charset="0"/>
                    </a:rPr>
                    <a:t>p&lt;0.001</a:t>
                  </a:r>
                </a:p>
              </p:txBody>
            </p:sp>
            <p:sp>
              <p:nvSpPr>
                <p:cNvPr id="4" name="TextBox 3"/>
                <p:cNvSpPr txBox="1"/>
                <p:nvPr/>
              </p:nvSpPr>
              <p:spPr>
                <a:xfrm>
                  <a:off x="914400" y="4061996"/>
                  <a:ext cx="2068836" cy="338554"/>
                </a:xfrm>
                <a:prstGeom prst="rect">
                  <a:avLst/>
                </a:prstGeom>
                <a:solidFill>
                  <a:schemeClr val="bg1"/>
                </a:solidFill>
              </p:spPr>
              <p:txBody>
                <a:bodyPr wrap="none" rtlCol="0">
                  <a:spAutoFit/>
                </a:bodyPr>
                <a:lstStyle/>
                <a:p>
                  <a:r>
                    <a:rPr lang="en-US" sz="1600" b="1" dirty="0">
                      <a:solidFill>
                        <a:prstClr val="black"/>
                      </a:solidFill>
                    </a:rPr>
                    <a:t>   Youth         Adults</a:t>
                  </a:r>
                </a:p>
              </p:txBody>
            </p:sp>
            <p:sp>
              <p:nvSpPr>
                <p:cNvPr id="5" name="TextBox 4"/>
                <p:cNvSpPr txBox="1"/>
                <p:nvPr/>
              </p:nvSpPr>
              <p:spPr>
                <a:xfrm>
                  <a:off x="693726" y="1449222"/>
                  <a:ext cx="2430474" cy="338554"/>
                </a:xfrm>
                <a:prstGeom prst="rect">
                  <a:avLst/>
                </a:prstGeom>
                <a:solidFill>
                  <a:schemeClr val="bg1"/>
                </a:solidFill>
              </p:spPr>
              <p:txBody>
                <a:bodyPr wrap="none" rtlCol="0">
                  <a:spAutoFit/>
                </a:bodyPr>
                <a:lstStyle/>
                <a:p>
                  <a:r>
                    <a:rPr lang="en-US" sz="1600" b="1" dirty="0">
                      <a:solidFill>
                        <a:prstClr val="black"/>
                      </a:solidFill>
                    </a:rPr>
                    <a:t>Steady State C-Peptide</a:t>
                  </a:r>
                </a:p>
              </p:txBody>
            </p:sp>
          </p:grpSp>
          <p:sp>
            <p:nvSpPr>
              <p:cNvPr id="20" name="TextBox 19"/>
              <p:cNvSpPr txBox="1"/>
              <p:nvPr/>
            </p:nvSpPr>
            <p:spPr>
              <a:xfrm rot="16200000">
                <a:off x="-967173" y="2738050"/>
                <a:ext cx="2438400" cy="276999"/>
              </a:xfrm>
              <a:prstGeom prst="rect">
                <a:avLst/>
              </a:prstGeom>
              <a:solidFill>
                <a:schemeClr val="bg1"/>
              </a:solidFill>
            </p:spPr>
            <p:txBody>
              <a:bodyPr wrap="square" rtlCol="0">
                <a:spAutoFit/>
              </a:bodyPr>
              <a:lstStyle/>
              <a:p>
                <a:pPr algn="ctr"/>
                <a:r>
                  <a:rPr lang="en-US" sz="1200" b="1" dirty="0">
                    <a:solidFill>
                      <a:prstClr val="black"/>
                    </a:solidFill>
                    <a:latin typeface="Helvetica" pitchFamily="34" charset="0"/>
                    <a:cs typeface="Helvetica" pitchFamily="34" charset="0"/>
                  </a:rPr>
                  <a:t>Steady-state C-peptide (ng/mL) </a:t>
                </a:r>
              </a:p>
            </p:txBody>
          </p:sp>
        </p:grpSp>
      </p:grpSp>
      <p:sp>
        <p:nvSpPr>
          <p:cNvPr id="26" name="TextBox 25"/>
          <p:cNvSpPr txBox="1"/>
          <p:nvPr/>
        </p:nvSpPr>
        <p:spPr>
          <a:xfrm>
            <a:off x="142884" y="4826943"/>
            <a:ext cx="3897221" cy="369332"/>
          </a:xfrm>
          <a:prstGeom prst="rect">
            <a:avLst/>
          </a:prstGeom>
          <a:noFill/>
        </p:spPr>
        <p:txBody>
          <a:bodyPr wrap="none" rtlCol="0">
            <a:spAutoFit/>
          </a:bodyPr>
          <a:lstStyle/>
          <a:p>
            <a:r>
              <a:rPr lang="en-US" sz="900" dirty="0">
                <a:solidFill>
                  <a:srgbClr val="1F497D">
                    <a:lumMod val="75000"/>
                  </a:srgbClr>
                </a:solidFill>
                <a:latin typeface="Helvetica"/>
                <a:cs typeface="Helvetica"/>
              </a:rPr>
              <a:t>Adapted from The RISE Consortium: Diabetes Care 41:1696-1706; 2018</a:t>
            </a:r>
          </a:p>
          <a:p>
            <a:endParaRPr lang="en-US" sz="900" dirty="0">
              <a:solidFill>
                <a:srgbClr val="1F497D">
                  <a:lumMod val="75000"/>
                </a:srgbClr>
              </a:solidFill>
              <a:latin typeface="Helvetica"/>
              <a:cs typeface="Helvetica"/>
            </a:endParaRPr>
          </a:p>
        </p:txBody>
      </p:sp>
    </p:spTree>
    <p:extLst>
      <p:ext uri="{BB962C8B-B14F-4D97-AF65-F5344CB8AC3E}">
        <p14:creationId xmlns:p14="http://schemas.microsoft.com/office/powerpoint/2010/main" xmlns="" val="16910517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9488" y="1276350"/>
            <a:ext cx="4200144" cy="3304032"/>
          </a:xfrm>
          <a:prstGeom prst="rect">
            <a:avLst/>
          </a:prstGeom>
        </p:spPr>
      </p:pic>
      <p:grpSp>
        <p:nvGrpSpPr>
          <p:cNvPr id="17" name="Group 16"/>
          <p:cNvGrpSpPr/>
          <p:nvPr/>
        </p:nvGrpSpPr>
        <p:grpSpPr>
          <a:xfrm>
            <a:off x="4572000" y="1297690"/>
            <a:ext cx="3582976" cy="3237217"/>
            <a:chOff x="4572000" y="1261722"/>
            <a:chExt cx="3582976" cy="3237217"/>
          </a:xfrm>
        </p:grpSpPr>
        <p:sp>
          <p:nvSpPr>
            <p:cNvPr id="8" name="TextBox 7"/>
            <p:cNvSpPr txBox="1"/>
            <p:nvPr/>
          </p:nvSpPr>
          <p:spPr>
            <a:xfrm>
              <a:off x="6192166" y="1261722"/>
              <a:ext cx="1313565" cy="338554"/>
            </a:xfrm>
            <a:prstGeom prst="rect">
              <a:avLst/>
            </a:prstGeom>
            <a:solidFill>
              <a:schemeClr val="bg1"/>
            </a:solidFill>
          </p:spPr>
          <p:txBody>
            <a:bodyPr wrap="none" rtlCol="0">
              <a:spAutoFit/>
            </a:bodyPr>
            <a:lstStyle/>
            <a:p>
              <a:r>
                <a:rPr lang="en-US" sz="1600" b="1" dirty="0">
                  <a:solidFill>
                    <a:prstClr val="black"/>
                  </a:solidFill>
                  <a:latin typeface="Helvetica" pitchFamily="34" charset="0"/>
                  <a:cs typeface="Helvetica" pitchFamily="34" charset="0"/>
                </a:rPr>
                <a:t>Log ACPRg</a:t>
              </a:r>
            </a:p>
          </p:txBody>
        </p:sp>
        <p:sp>
          <p:nvSpPr>
            <p:cNvPr id="13" name="TextBox 12"/>
            <p:cNvSpPr txBox="1"/>
            <p:nvPr/>
          </p:nvSpPr>
          <p:spPr>
            <a:xfrm>
              <a:off x="5562600" y="4221940"/>
              <a:ext cx="2592376" cy="276999"/>
            </a:xfrm>
            <a:prstGeom prst="rect">
              <a:avLst/>
            </a:prstGeom>
            <a:solidFill>
              <a:schemeClr val="bg1"/>
            </a:solidFill>
          </p:spPr>
          <p:txBody>
            <a:bodyPr wrap="none" rtlCol="0">
              <a:spAutoFit/>
            </a:bodyPr>
            <a:lstStyle/>
            <a:p>
              <a:r>
                <a:rPr lang="en-US" sz="1200" b="1" dirty="0">
                  <a:solidFill>
                    <a:prstClr val="black"/>
                  </a:solidFill>
                  <a:latin typeface="Helvetica" pitchFamily="34" charset="0"/>
                  <a:cs typeface="Helvetica" pitchFamily="34" charset="0"/>
                </a:rPr>
                <a:t>M/I (x 10</a:t>
              </a:r>
              <a:r>
                <a:rPr lang="en-US" sz="1200" b="1" baseline="30000" dirty="0">
                  <a:solidFill>
                    <a:prstClr val="black"/>
                  </a:solidFill>
                  <a:latin typeface="Helvetica" pitchFamily="34" charset="0"/>
                  <a:cs typeface="Helvetica" pitchFamily="34" charset="0"/>
                </a:rPr>
                <a:t>-3</a:t>
              </a:r>
              <a:r>
                <a:rPr lang="en-US" sz="1200" b="1" dirty="0">
                  <a:solidFill>
                    <a:prstClr val="black"/>
                  </a:solidFill>
                  <a:latin typeface="Helvetica" pitchFamily="34" charset="0"/>
                  <a:cs typeface="Helvetica" pitchFamily="34" charset="0"/>
                </a:rPr>
                <a:t> mg/kg/min per µU/</a:t>
              </a:r>
              <a:r>
                <a:rPr lang="en-US" sz="1200" b="1" dirty="0" err="1">
                  <a:solidFill>
                    <a:prstClr val="black"/>
                  </a:solidFill>
                  <a:latin typeface="Helvetica" pitchFamily="34" charset="0"/>
                  <a:cs typeface="Helvetica" pitchFamily="34" charset="0"/>
                </a:rPr>
                <a:t>mL</a:t>
              </a:r>
              <a:r>
                <a:rPr lang="en-US" sz="1200" b="1" dirty="0">
                  <a:solidFill>
                    <a:prstClr val="black"/>
                  </a:solidFill>
                  <a:latin typeface="Helvetica" pitchFamily="34" charset="0"/>
                  <a:cs typeface="Helvetica" pitchFamily="34" charset="0"/>
                </a:rPr>
                <a:t>)</a:t>
              </a:r>
            </a:p>
          </p:txBody>
        </p:sp>
        <p:sp>
          <p:nvSpPr>
            <p:cNvPr id="15" name="TextBox 14"/>
            <p:cNvSpPr txBox="1"/>
            <p:nvPr/>
          </p:nvSpPr>
          <p:spPr>
            <a:xfrm rot="16200000">
              <a:off x="3877214" y="2392368"/>
              <a:ext cx="1666571" cy="276999"/>
            </a:xfrm>
            <a:prstGeom prst="rect">
              <a:avLst/>
            </a:prstGeom>
            <a:solidFill>
              <a:schemeClr val="bg1"/>
            </a:solidFill>
          </p:spPr>
          <p:txBody>
            <a:bodyPr wrap="square" rtlCol="0">
              <a:spAutoFit/>
            </a:bodyPr>
            <a:lstStyle/>
            <a:p>
              <a:r>
                <a:rPr lang="en-US" sz="1200" b="1" dirty="0">
                  <a:solidFill>
                    <a:prstClr val="black"/>
                  </a:solidFill>
                  <a:latin typeface="Helvetica" pitchFamily="34" charset="0"/>
                  <a:cs typeface="Helvetica" pitchFamily="34" charset="0"/>
                </a:rPr>
                <a:t>ACPRg (ng/ml) </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 y="1274799"/>
            <a:ext cx="4236720" cy="3297936"/>
          </a:xfrm>
          <a:prstGeom prst="rect">
            <a:avLst/>
          </a:prstGeom>
        </p:spPr>
      </p:pic>
      <p:sp>
        <p:nvSpPr>
          <p:cNvPr id="2" name="Title 1"/>
          <p:cNvSpPr>
            <a:spLocks noGrp="1"/>
          </p:cNvSpPr>
          <p:nvPr>
            <p:ph type="title"/>
          </p:nvPr>
        </p:nvSpPr>
        <p:spPr>
          <a:xfrm>
            <a:off x="0" y="-54682"/>
            <a:ext cx="9144000" cy="1150059"/>
          </a:xfrm>
        </p:spPr>
        <p:txBody>
          <a:bodyPr>
            <a:noAutofit/>
          </a:bodyPr>
          <a:lstStyle/>
          <a:p>
            <a:r>
              <a:rPr lang="en-US" sz="2800" dirty="0"/>
              <a:t>Relationship of Insulin Sensitivity with the Acute </a:t>
            </a:r>
            <a:br>
              <a:rPr lang="en-US" sz="2800" dirty="0"/>
            </a:br>
            <a:r>
              <a:rPr lang="en-US" sz="2800" dirty="0"/>
              <a:t>C-peptide Response to Glucose in </a:t>
            </a:r>
            <a:r>
              <a:rPr lang="en-US" sz="2800" dirty="0">
                <a:solidFill>
                  <a:srgbClr val="FF0000"/>
                </a:solidFill>
              </a:rPr>
              <a:t>Youth</a:t>
            </a:r>
            <a:r>
              <a:rPr lang="en-US" sz="2800" dirty="0"/>
              <a:t> and </a:t>
            </a:r>
            <a:r>
              <a:rPr lang="en-US" sz="2800" dirty="0">
                <a:solidFill>
                  <a:srgbClr val="0033CC"/>
                </a:solidFill>
              </a:rPr>
              <a:t>Adults</a:t>
            </a:r>
          </a:p>
        </p:txBody>
      </p:sp>
      <p:sp>
        <p:nvSpPr>
          <p:cNvPr id="19" name="TextBox 18">
            <a:extLst>
              <a:ext uri="{FF2B5EF4-FFF2-40B4-BE49-F238E27FC236}">
                <a16:creationId xmlns:a16="http://schemas.microsoft.com/office/drawing/2014/main" xmlns="" id="{465946EC-A040-6C4F-B529-35DCFBC14B8E}"/>
              </a:ext>
            </a:extLst>
          </p:cNvPr>
          <p:cNvSpPr txBox="1"/>
          <p:nvPr/>
        </p:nvSpPr>
        <p:spPr>
          <a:xfrm>
            <a:off x="2743200" y="4519196"/>
            <a:ext cx="3657600" cy="338554"/>
          </a:xfrm>
          <a:prstGeom prst="rect">
            <a:avLst/>
          </a:prstGeom>
          <a:noFill/>
        </p:spPr>
        <p:txBody>
          <a:bodyPr wrap="square" rtlCol="0">
            <a:spAutoFit/>
          </a:bodyPr>
          <a:lstStyle/>
          <a:p>
            <a:pPr algn="ctr"/>
            <a:r>
              <a:rPr lang="en-US" sz="1600" dirty="0">
                <a:solidFill>
                  <a:prstClr val="black"/>
                </a:solidFill>
                <a:latin typeface="Helvetica" pitchFamily="34" charset="0"/>
                <a:cs typeface="Helvetica" pitchFamily="34" charset="0"/>
              </a:rPr>
              <a:t>Slope p&lt;0.001      Group * Slope p=ns</a:t>
            </a:r>
          </a:p>
        </p:txBody>
      </p:sp>
      <p:sp>
        <p:nvSpPr>
          <p:cNvPr id="10" name="TextBox 9"/>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41:1696-1706; 2018</a:t>
            </a:r>
          </a:p>
        </p:txBody>
      </p:sp>
    </p:spTree>
    <p:extLst>
      <p:ext uri="{BB962C8B-B14F-4D97-AF65-F5344CB8AC3E}">
        <p14:creationId xmlns:p14="http://schemas.microsoft.com/office/powerpoint/2010/main" xmlns="" val="2779883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7793" y="1279260"/>
            <a:ext cx="4200144" cy="331012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742" y="1279260"/>
            <a:ext cx="4315968" cy="3297936"/>
          </a:xfrm>
          <a:prstGeom prst="rect">
            <a:avLst/>
          </a:prstGeom>
        </p:spPr>
      </p:pic>
      <p:sp>
        <p:nvSpPr>
          <p:cNvPr id="2" name="Title 1"/>
          <p:cNvSpPr>
            <a:spLocks noGrp="1"/>
          </p:cNvSpPr>
          <p:nvPr>
            <p:ph type="title"/>
          </p:nvPr>
        </p:nvSpPr>
        <p:spPr>
          <a:xfrm>
            <a:off x="457200" y="-66674"/>
            <a:ext cx="8229600" cy="1150059"/>
          </a:xfrm>
        </p:spPr>
        <p:txBody>
          <a:bodyPr>
            <a:noAutofit/>
          </a:bodyPr>
          <a:lstStyle/>
          <a:p>
            <a:r>
              <a:rPr lang="en-US" sz="2800" dirty="0"/>
              <a:t>Relationship of Insulin Sensitivity with</a:t>
            </a:r>
            <a:br>
              <a:rPr lang="en-US" sz="2800" dirty="0"/>
            </a:br>
            <a:r>
              <a:rPr lang="en-US" sz="2800" dirty="0"/>
              <a:t>Steady-State C-peptide in </a:t>
            </a:r>
            <a:r>
              <a:rPr lang="en-US" sz="2800" dirty="0">
                <a:solidFill>
                  <a:srgbClr val="FF0000"/>
                </a:solidFill>
              </a:rPr>
              <a:t>Youth</a:t>
            </a:r>
            <a:r>
              <a:rPr lang="en-US" sz="2800" dirty="0"/>
              <a:t> and </a:t>
            </a:r>
            <a:r>
              <a:rPr lang="en-US" sz="2800" dirty="0">
                <a:solidFill>
                  <a:srgbClr val="0033CC"/>
                </a:solidFill>
              </a:rPr>
              <a:t>Adults</a:t>
            </a:r>
          </a:p>
        </p:txBody>
      </p:sp>
      <p:sp>
        <p:nvSpPr>
          <p:cNvPr id="22" name="TextBox 21">
            <a:extLst>
              <a:ext uri="{FF2B5EF4-FFF2-40B4-BE49-F238E27FC236}">
                <a16:creationId xmlns:a16="http://schemas.microsoft.com/office/drawing/2014/main" xmlns="" id="{465946EC-A040-6C4F-B529-35DCFBC14B8E}"/>
              </a:ext>
            </a:extLst>
          </p:cNvPr>
          <p:cNvSpPr txBox="1"/>
          <p:nvPr/>
        </p:nvSpPr>
        <p:spPr>
          <a:xfrm>
            <a:off x="2743200" y="4552950"/>
            <a:ext cx="3657600" cy="338554"/>
          </a:xfrm>
          <a:prstGeom prst="rect">
            <a:avLst/>
          </a:prstGeom>
          <a:noFill/>
        </p:spPr>
        <p:txBody>
          <a:bodyPr wrap="square" rtlCol="0">
            <a:spAutoFit/>
          </a:bodyPr>
          <a:lstStyle/>
          <a:p>
            <a:pPr algn="ctr"/>
            <a:r>
              <a:rPr lang="en-US" sz="1600" dirty="0">
                <a:solidFill>
                  <a:prstClr val="black"/>
                </a:solidFill>
                <a:latin typeface="Helvetica" pitchFamily="34" charset="0"/>
                <a:cs typeface="Helvetica" pitchFamily="34" charset="0"/>
              </a:rPr>
              <a:t>Slope p&lt;0.001      Group * Slope p=ns</a:t>
            </a:r>
          </a:p>
        </p:txBody>
      </p:sp>
      <p:sp>
        <p:nvSpPr>
          <p:cNvPr id="6" name="TextBox 5"/>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41:1696-1706; 2018</a:t>
            </a:r>
          </a:p>
        </p:txBody>
      </p:sp>
    </p:spTree>
    <p:extLst>
      <p:ext uri="{BB962C8B-B14F-4D97-AF65-F5344CB8AC3E}">
        <p14:creationId xmlns:p14="http://schemas.microsoft.com/office/powerpoint/2010/main" xmlns="" val="4119568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0" y="1286986"/>
            <a:ext cx="4279392" cy="329184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 y="1263323"/>
            <a:ext cx="4291584" cy="3334512"/>
          </a:xfrm>
          <a:prstGeom prst="rect">
            <a:avLst/>
          </a:prstGeom>
        </p:spPr>
      </p:pic>
      <p:grpSp>
        <p:nvGrpSpPr>
          <p:cNvPr id="18" name="Group 17"/>
          <p:cNvGrpSpPr/>
          <p:nvPr/>
        </p:nvGrpSpPr>
        <p:grpSpPr>
          <a:xfrm>
            <a:off x="76201" y="1287025"/>
            <a:ext cx="3826205" cy="3234610"/>
            <a:chOff x="61571" y="1161543"/>
            <a:chExt cx="3826205" cy="3234610"/>
          </a:xfrm>
        </p:grpSpPr>
        <p:sp>
          <p:nvSpPr>
            <p:cNvPr id="6" name="TextBox 5"/>
            <p:cNvSpPr txBox="1"/>
            <p:nvPr/>
          </p:nvSpPr>
          <p:spPr>
            <a:xfrm>
              <a:off x="1673350" y="1161543"/>
              <a:ext cx="1173719" cy="338554"/>
            </a:xfrm>
            <a:prstGeom prst="rect">
              <a:avLst/>
            </a:prstGeom>
            <a:solidFill>
              <a:schemeClr val="bg1"/>
            </a:solidFill>
          </p:spPr>
          <p:txBody>
            <a:bodyPr wrap="none" rtlCol="0">
              <a:spAutoFit/>
            </a:bodyPr>
            <a:lstStyle/>
            <a:p>
              <a:r>
                <a:rPr lang="en-US" sz="1600" b="1" dirty="0" err="1">
                  <a:solidFill>
                    <a:prstClr val="black"/>
                  </a:solidFill>
                  <a:latin typeface="Helvetica" pitchFamily="34" charset="0"/>
                  <a:cs typeface="Helvetica" pitchFamily="34" charset="0"/>
                </a:rPr>
                <a:t>ACPRmax</a:t>
              </a:r>
              <a:endParaRPr lang="en-US" sz="1600" b="1" dirty="0">
                <a:solidFill>
                  <a:prstClr val="black"/>
                </a:solidFill>
                <a:latin typeface="Helvetica" pitchFamily="34" charset="0"/>
                <a:cs typeface="Helvetica" pitchFamily="34" charset="0"/>
              </a:endParaRPr>
            </a:p>
          </p:txBody>
        </p:sp>
        <p:sp>
          <p:nvSpPr>
            <p:cNvPr id="13" name="TextBox 12"/>
            <p:cNvSpPr txBox="1"/>
            <p:nvPr/>
          </p:nvSpPr>
          <p:spPr>
            <a:xfrm>
              <a:off x="1295400" y="4119154"/>
              <a:ext cx="2592376" cy="276999"/>
            </a:xfrm>
            <a:prstGeom prst="rect">
              <a:avLst/>
            </a:prstGeom>
            <a:solidFill>
              <a:schemeClr val="bg1"/>
            </a:solidFill>
          </p:spPr>
          <p:txBody>
            <a:bodyPr wrap="none" rtlCol="0">
              <a:spAutoFit/>
            </a:bodyPr>
            <a:lstStyle/>
            <a:p>
              <a:r>
                <a:rPr lang="en-US" sz="1200" b="1" dirty="0">
                  <a:solidFill>
                    <a:prstClr val="black"/>
                  </a:solidFill>
                  <a:latin typeface="Helvetica" pitchFamily="34" charset="0"/>
                  <a:cs typeface="Helvetica" pitchFamily="34" charset="0"/>
                </a:rPr>
                <a:t>M/I (x 10</a:t>
              </a:r>
              <a:r>
                <a:rPr lang="en-US" sz="1200" b="1" baseline="30000" dirty="0">
                  <a:solidFill>
                    <a:prstClr val="black"/>
                  </a:solidFill>
                  <a:latin typeface="Helvetica" pitchFamily="34" charset="0"/>
                  <a:cs typeface="Helvetica" pitchFamily="34" charset="0"/>
                </a:rPr>
                <a:t>-3</a:t>
              </a:r>
              <a:r>
                <a:rPr lang="en-US" sz="1200" b="1" dirty="0">
                  <a:solidFill>
                    <a:prstClr val="black"/>
                  </a:solidFill>
                  <a:latin typeface="Helvetica" pitchFamily="34" charset="0"/>
                  <a:cs typeface="Helvetica" pitchFamily="34" charset="0"/>
                </a:rPr>
                <a:t> mg/kg/min per µU/</a:t>
              </a:r>
              <a:r>
                <a:rPr lang="en-US" sz="1200" b="1" dirty="0" err="1">
                  <a:solidFill>
                    <a:prstClr val="black"/>
                  </a:solidFill>
                  <a:latin typeface="Helvetica" pitchFamily="34" charset="0"/>
                  <a:cs typeface="Helvetica" pitchFamily="34" charset="0"/>
                </a:rPr>
                <a:t>mL</a:t>
              </a:r>
              <a:r>
                <a:rPr lang="en-US" sz="1200" b="1" dirty="0">
                  <a:solidFill>
                    <a:prstClr val="black"/>
                  </a:solidFill>
                  <a:latin typeface="Helvetica" pitchFamily="34" charset="0"/>
                  <a:cs typeface="Helvetica" pitchFamily="34" charset="0"/>
                </a:rPr>
                <a:t>)</a:t>
              </a:r>
            </a:p>
          </p:txBody>
        </p:sp>
        <p:sp>
          <p:nvSpPr>
            <p:cNvPr id="16" name="TextBox 15"/>
            <p:cNvSpPr txBox="1"/>
            <p:nvPr/>
          </p:nvSpPr>
          <p:spPr>
            <a:xfrm rot="16200000">
              <a:off x="-633215" y="2656936"/>
              <a:ext cx="1666571" cy="276999"/>
            </a:xfrm>
            <a:prstGeom prst="rect">
              <a:avLst/>
            </a:prstGeom>
            <a:solidFill>
              <a:schemeClr val="bg1"/>
            </a:solidFill>
          </p:spPr>
          <p:txBody>
            <a:bodyPr wrap="square" rtlCol="0">
              <a:spAutoFit/>
            </a:bodyPr>
            <a:lstStyle/>
            <a:p>
              <a:r>
                <a:rPr lang="en-US" sz="1200" b="1" dirty="0" err="1">
                  <a:solidFill>
                    <a:prstClr val="black"/>
                  </a:solidFill>
                  <a:latin typeface="Helvetica" pitchFamily="34" charset="0"/>
                  <a:cs typeface="Helvetica" pitchFamily="34" charset="0"/>
                </a:rPr>
                <a:t>ACPRmax</a:t>
              </a:r>
              <a:r>
                <a:rPr lang="en-US" sz="1200" b="1" dirty="0">
                  <a:solidFill>
                    <a:prstClr val="black"/>
                  </a:solidFill>
                  <a:latin typeface="Helvetica" pitchFamily="34" charset="0"/>
                  <a:cs typeface="Helvetica" pitchFamily="34" charset="0"/>
                </a:rPr>
                <a:t> (</a:t>
              </a:r>
              <a:r>
                <a:rPr lang="en-US" sz="1200" b="1" dirty="0" err="1">
                  <a:solidFill>
                    <a:prstClr val="black"/>
                  </a:solidFill>
                  <a:latin typeface="Helvetica" pitchFamily="34" charset="0"/>
                  <a:cs typeface="Helvetica" pitchFamily="34" charset="0"/>
                </a:rPr>
                <a:t>ng</a:t>
              </a:r>
              <a:r>
                <a:rPr lang="en-US" sz="1200" b="1" dirty="0">
                  <a:solidFill>
                    <a:prstClr val="black"/>
                  </a:solidFill>
                  <a:latin typeface="Helvetica" pitchFamily="34" charset="0"/>
                  <a:cs typeface="Helvetica" pitchFamily="34" charset="0"/>
                </a:rPr>
                <a:t>/</a:t>
              </a:r>
              <a:r>
                <a:rPr lang="en-US" sz="1200" b="1" dirty="0" err="1">
                  <a:solidFill>
                    <a:prstClr val="black"/>
                  </a:solidFill>
                  <a:latin typeface="Helvetica" pitchFamily="34" charset="0"/>
                  <a:cs typeface="Helvetica" pitchFamily="34" charset="0"/>
                </a:rPr>
                <a:t>mL</a:t>
              </a:r>
              <a:r>
                <a:rPr lang="en-US" sz="1200" b="1" dirty="0">
                  <a:solidFill>
                    <a:prstClr val="black"/>
                  </a:solidFill>
                  <a:latin typeface="Helvetica" pitchFamily="34" charset="0"/>
                  <a:cs typeface="Helvetica" pitchFamily="34" charset="0"/>
                </a:rPr>
                <a:t>) </a:t>
              </a:r>
            </a:p>
          </p:txBody>
        </p:sp>
      </p:grpSp>
      <p:sp>
        <p:nvSpPr>
          <p:cNvPr id="2" name="Title 1"/>
          <p:cNvSpPr>
            <a:spLocks noGrp="1"/>
          </p:cNvSpPr>
          <p:nvPr>
            <p:ph type="title"/>
          </p:nvPr>
        </p:nvSpPr>
        <p:spPr>
          <a:xfrm>
            <a:off x="0" y="-66674"/>
            <a:ext cx="9144000" cy="1150059"/>
          </a:xfrm>
        </p:spPr>
        <p:txBody>
          <a:bodyPr>
            <a:noAutofit/>
          </a:bodyPr>
          <a:lstStyle/>
          <a:p>
            <a:r>
              <a:rPr lang="en-US" sz="2800" dirty="0"/>
              <a:t>Relationship of Insulin Sensitivity with the Acute </a:t>
            </a:r>
            <a:br>
              <a:rPr lang="en-US" sz="2800" dirty="0"/>
            </a:br>
            <a:r>
              <a:rPr lang="en-US" sz="2800" dirty="0"/>
              <a:t>C-peptide Response to Arginine in </a:t>
            </a:r>
            <a:r>
              <a:rPr lang="en-US" sz="2800" dirty="0">
                <a:solidFill>
                  <a:srgbClr val="FF0000"/>
                </a:solidFill>
              </a:rPr>
              <a:t>Youth</a:t>
            </a:r>
            <a:r>
              <a:rPr lang="en-US" sz="2800" dirty="0"/>
              <a:t> and </a:t>
            </a:r>
            <a:r>
              <a:rPr lang="en-US" sz="2800" dirty="0">
                <a:solidFill>
                  <a:srgbClr val="0033CC"/>
                </a:solidFill>
              </a:rPr>
              <a:t>Adults</a:t>
            </a:r>
          </a:p>
        </p:txBody>
      </p:sp>
      <p:sp>
        <p:nvSpPr>
          <p:cNvPr id="24" name="TextBox 23">
            <a:extLst>
              <a:ext uri="{FF2B5EF4-FFF2-40B4-BE49-F238E27FC236}">
                <a16:creationId xmlns:a16="http://schemas.microsoft.com/office/drawing/2014/main" xmlns="" id="{465946EC-A040-6C4F-B529-35DCFBC14B8E}"/>
              </a:ext>
            </a:extLst>
          </p:cNvPr>
          <p:cNvSpPr txBox="1"/>
          <p:nvPr/>
        </p:nvSpPr>
        <p:spPr>
          <a:xfrm>
            <a:off x="2743200" y="4552950"/>
            <a:ext cx="3657600" cy="338554"/>
          </a:xfrm>
          <a:prstGeom prst="rect">
            <a:avLst/>
          </a:prstGeom>
          <a:noFill/>
        </p:spPr>
        <p:txBody>
          <a:bodyPr wrap="square" rtlCol="0">
            <a:spAutoFit/>
          </a:bodyPr>
          <a:lstStyle/>
          <a:p>
            <a:pPr algn="ctr"/>
            <a:r>
              <a:rPr lang="en-US" sz="1600" dirty="0">
                <a:solidFill>
                  <a:prstClr val="black"/>
                </a:solidFill>
                <a:latin typeface="Helvetica" pitchFamily="34" charset="0"/>
                <a:cs typeface="Helvetica" pitchFamily="34" charset="0"/>
              </a:rPr>
              <a:t>Slope p&lt;0.001      Group * Slope p=ns</a:t>
            </a:r>
          </a:p>
        </p:txBody>
      </p:sp>
      <p:sp>
        <p:nvSpPr>
          <p:cNvPr id="10" name="TextBox 9"/>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41:1696-1706; 2018</a:t>
            </a:r>
          </a:p>
        </p:txBody>
      </p:sp>
    </p:spTree>
    <p:extLst>
      <p:ext uri="{BB962C8B-B14F-4D97-AF65-F5344CB8AC3E}">
        <p14:creationId xmlns:p14="http://schemas.microsoft.com/office/powerpoint/2010/main" xmlns="" val="1006060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1123950"/>
            <a:ext cx="9144000" cy="3429000"/>
            <a:chOff x="0" y="1047750"/>
            <a:chExt cx="9144000" cy="3429000"/>
          </a:xfrm>
        </p:grpSpPr>
        <p:pic>
          <p:nvPicPr>
            <p:cNvPr id="3077" name="Picture 5" descr="C:\Users\bsc-default\Documents\R\RISE Baseline\ADA OGTT adult vs youth.png"/>
            <p:cNvPicPr>
              <a:picLocks noChangeAspect="1" noChangeArrowheads="1"/>
            </p:cNvPicPr>
            <p:nvPr/>
          </p:nvPicPr>
          <p:blipFill>
            <a:blip r:embed="rId2" cstate="print"/>
            <a:srcRect/>
            <a:stretch>
              <a:fillRect/>
            </a:stretch>
          </p:blipFill>
          <p:spPr bwMode="auto">
            <a:xfrm>
              <a:off x="0" y="1123950"/>
              <a:ext cx="9144000" cy="3352800"/>
            </a:xfrm>
            <a:prstGeom prst="rect">
              <a:avLst/>
            </a:prstGeom>
            <a:noFill/>
          </p:spPr>
        </p:pic>
        <p:sp>
          <p:nvSpPr>
            <p:cNvPr id="3" name="TextBox 2"/>
            <p:cNvSpPr txBox="1"/>
            <p:nvPr/>
          </p:nvSpPr>
          <p:spPr>
            <a:xfrm>
              <a:off x="1143000" y="1047750"/>
              <a:ext cx="7468711" cy="369332"/>
            </a:xfrm>
            <a:prstGeom prst="rect">
              <a:avLst/>
            </a:prstGeom>
            <a:solidFill>
              <a:schemeClr val="bg1"/>
            </a:solidFill>
          </p:spPr>
          <p:txBody>
            <a:bodyPr wrap="none" rtlCol="0">
              <a:spAutoFit/>
            </a:bodyPr>
            <a:lstStyle/>
            <a:p>
              <a:r>
                <a:rPr lang="en-US" b="1" dirty="0">
                  <a:solidFill>
                    <a:prstClr val="black"/>
                  </a:solidFill>
                </a:rPr>
                <a:t>Glucose                                 C-peptide                                  Insulin </a:t>
              </a:r>
            </a:p>
          </p:txBody>
        </p:sp>
      </p:grpSp>
      <p:sp>
        <p:nvSpPr>
          <p:cNvPr id="2" name="Title 1"/>
          <p:cNvSpPr>
            <a:spLocks noGrp="1"/>
          </p:cNvSpPr>
          <p:nvPr>
            <p:ph type="title"/>
          </p:nvPr>
        </p:nvSpPr>
        <p:spPr>
          <a:xfrm>
            <a:off x="96612" y="66675"/>
            <a:ext cx="8891450" cy="857250"/>
          </a:xfrm>
        </p:spPr>
        <p:txBody>
          <a:bodyPr>
            <a:noAutofit/>
          </a:bodyPr>
          <a:lstStyle/>
          <a:p>
            <a:pPr>
              <a:lnSpc>
                <a:spcPts val="3400"/>
              </a:lnSpc>
            </a:pPr>
            <a:r>
              <a:rPr lang="en-US" sz="3200" b="1" dirty="0"/>
              <a:t> </a:t>
            </a:r>
            <a:r>
              <a:rPr lang="en-US" sz="3200" dirty="0"/>
              <a:t>OGTT Glucose, C-peptide and </a:t>
            </a:r>
            <a:br>
              <a:rPr lang="en-US" sz="3200" dirty="0"/>
            </a:br>
            <a:r>
              <a:rPr lang="en-US" sz="3200" dirty="0"/>
              <a:t>Insulin Profiles in </a:t>
            </a:r>
            <a:r>
              <a:rPr lang="en-US" sz="3200" dirty="0">
                <a:solidFill>
                  <a:srgbClr val="FF0000"/>
                </a:solidFill>
              </a:rPr>
              <a:t>Youth</a:t>
            </a:r>
            <a:r>
              <a:rPr lang="en-US" sz="3200" dirty="0"/>
              <a:t> vs. </a:t>
            </a:r>
            <a:r>
              <a:rPr lang="en-US" sz="3200" dirty="0">
                <a:solidFill>
                  <a:srgbClr val="0033CC"/>
                </a:solidFill>
              </a:rPr>
              <a:t>Adults</a:t>
            </a:r>
          </a:p>
        </p:txBody>
      </p:sp>
      <p:sp>
        <p:nvSpPr>
          <p:cNvPr id="14" name="Down Arrow 13"/>
          <p:cNvSpPr/>
          <p:nvPr/>
        </p:nvSpPr>
        <p:spPr>
          <a:xfrm>
            <a:off x="4460765" y="1562100"/>
            <a:ext cx="165465" cy="49638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Down Arrow 14"/>
          <p:cNvSpPr/>
          <p:nvPr/>
        </p:nvSpPr>
        <p:spPr>
          <a:xfrm>
            <a:off x="7602591" y="1720482"/>
            <a:ext cx="165465" cy="49638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16200000">
            <a:off x="4323594" y="2840773"/>
            <a:ext cx="522514" cy="161108"/>
          </a:xfrm>
          <a:prstGeom prst="rightArrow">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ight Arrow 16"/>
          <p:cNvSpPr/>
          <p:nvPr/>
        </p:nvSpPr>
        <p:spPr>
          <a:xfrm rot="16200000">
            <a:off x="7430588" y="3337161"/>
            <a:ext cx="522514" cy="161108"/>
          </a:xfrm>
          <a:prstGeom prst="rightArrow">
            <a:avLst/>
          </a:prstGeom>
          <a:solidFill>
            <a:srgbClr val="0033CC"/>
          </a:solidFill>
          <a:ln>
            <a:solidFill>
              <a:srgbClr val="00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142884" y="4826943"/>
            <a:ext cx="3211135"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41:1707-1716; 2018</a:t>
            </a:r>
          </a:p>
        </p:txBody>
      </p:sp>
    </p:spTree>
    <p:extLst>
      <p:ext uri="{BB962C8B-B14F-4D97-AF65-F5344CB8AC3E}">
        <p14:creationId xmlns:p14="http://schemas.microsoft.com/office/powerpoint/2010/main" xmlns="" val="13034603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39" y="-124514"/>
            <a:ext cx="8904514" cy="1277039"/>
          </a:xfrm>
        </p:spPr>
        <p:txBody>
          <a:bodyPr>
            <a:normAutofit/>
          </a:bodyPr>
          <a:lstStyle/>
          <a:p>
            <a:r>
              <a:rPr lang="en-US" sz="3600" dirty="0">
                <a:solidFill>
                  <a:srgbClr val="1F497D">
                    <a:lumMod val="75000"/>
                  </a:srgbClr>
                </a:solidFill>
              </a:rPr>
              <a:t>OGTT-Derived Measurements</a:t>
            </a:r>
            <a:endParaRPr lang="en-US" sz="3600" dirty="0"/>
          </a:p>
        </p:txBody>
      </p:sp>
      <p:sp>
        <p:nvSpPr>
          <p:cNvPr id="3" name="Content Placeholder 2"/>
          <p:cNvSpPr>
            <a:spLocks noGrp="1"/>
          </p:cNvSpPr>
          <p:nvPr>
            <p:ph idx="1"/>
          </p:nvPr>
        </p:nvSpPr>
        <p:spPr>
          <a:xfrm>
            <a:off x="424545" y="1923029"/>
            <a:ext cx="8355104" cy="1490799"/>
          </a:xfrm>
        </p:spPr>
        <p:txBody>
          <a:bodyPr>
            <a:noAutofit/>
          </a:bodyPr>
          <a:lstStyle/>
          <a:p>
            <a:pPr marL="623873" lvl="1" indent="-223832"/>
            <a:r>
              <a:rPr lang="en-US" b="1" dirty="0">
                <a:solidFill>
                  <a:srgbClr val="1F497D">
                    <a:lumMod val="75000"/>
                  </a:srgbClr>
                </a:solidFill>
              </a:rPr>
              <a:t> Insulin sensitivity: </a:t>
            </a:r>
            <a:r>
              <a:rPr lang="en-US" dirty="0">
                <a:solidFill>
                  <a:srgbClr val="1F497D">
                    <a:lumMod val="75000"/>
                  </a:srgbClr>
                </a:solidFill>
              </a:rPr>
              <a:t>1/fasting insulin (1/FI)</a:t>
            </a:r>
          </a:p>
          <a:p>
            <a:pPr marL="623873" lvl="1" indent="-223832">
              <a:buNone/>
            </a:pPr>
            <a:endParaRPr lang="en-US" dirty="0">
              <a:solidFill>
                <a:srgbClr val="1F497D">
                  <a:lumMod val="75000"/>
                </a:srgbClr>
              </a:solidFill>
            </a:endParaRPr>
          </a:p>
          <a:p>
            <a:pPr marL="623873" lvl="1" indent="-223832"/>
            <a:r>
              <a:rPr lang="en-US" b="1" dirty="0">
                <a:solidFill>
                  <a:srgbClr val="1F497D">
                    <a:lumMod val="75000"/>
                  </a:srgbClr>
                </a:solidFill>
              </a:rPr>
              <a:t> Early C-peptide response:</a:t>
            </a:r>
            <a:r>
              <a:rPr lang="en-US" dirty="0">
                <a:solidFill>
                  <a:srgbClr val="1F497D">
                    <a:lumMod val="75000"/>
                  </a:srgbClr>
                </a:solidFill>
              </a:rPr>
              <a:t> [∆C</a:t>
            </a:r>
            <a:r>
              <a:rPr lang="en-US" baseline="-25000" dirty="0">
                <a:solidFill>
                  <a:srgbClr val="1F497D">
                    <a:lumMod val="75000"/>
                  </a:srgbClr>
                </a:solidFill>
              </a:rPr>
              <a:t>(30-0)</a:t>
            </a:r>
            <a:r>
              <a:rPr lang="en-US" dirty="0">
                <a:solidFill>
                  <a:srgbClr val="1F497D">
                    <a:lumMod val="75000"/>
                  </a:srgbClr>
                </a:solidFill>
              </a:rPr>
              <a:t>/∆G</a:t>
            </a:r>
            <a:r>
              <a:rPr lang="en-US" baseline="-25000" dirty="0">
                <a:solidFill>
                  <a:srgbClr val="1F497D">
                    <a:lumMod val="75000"/>
                  </a:srgbClr>
                </a:solidFill>
              </a:rPr>
              <a:t>(30-0)</a:t>
            </a:r>
            <a:r>
              <a:rPr lang="en-US" dirty="0">
                <a:solidFill>
                  <a:srgbClr val="1F497D">
                    <a:lumMod val="75000"/>
                  </a:srgbClr>
                </a:solidFill>
              </a:rPr>
              <a:t>]</a:t>
            </a:r>
          </a:p>
          <a:p>
            <a:pPr marL="0" indent="0">
              <a:buNone/>
            </a:pPr>
            <a:r>
              <a:rPr lang="en-US" sz="2800" dirty="0">
                <a:solidFill>
                  <a:srgbClr val="1F497D">
                    <a:lumMod val="75000"/>
                  </a:srgbClr>
                </a:solidFill>
              </a:rPr>
              <a:t>     </a:t>
            </a:r>
            <a:endParaRPr lang="en-US" sz="2800" dirty="0"/>
          </a:p>
          <a:p>
            <a:pPr marL="0" indent="0">
              <a:buNone/>
            </a:pPr>
            <a:endParaRPr lang="en-US" sz="2800" dirty="0"/>
          </a:p>
          <a:p>
            <a:pPr marL="0" indent="0">
              <a:buNone/>
            </a:pPr>
            <a:r>
              <a:rPr lang="en-US" sz="2800" dirty="0"/>
              <a:t>               </a:t>
            </a:r>
          </a:p>
          <a:p>
            <a:pPr marL="0" indent="0">
              <a:buNone/>
            </a:pPr>
            <a:r>
              <a:rPr lang="en-US" sz="2800" dirty="0"/>
              <a:t>       </a:t>
            </a:r>
          </a:p>
        </p:txBody>
      </p:sp>
      <p:sp>
        <p:nvSpPr>
          <p:cNvPr id="5" name="TextBox 4"/>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41:1707-1716; 2018</a:t>
            </a:r>
          </a:p>
        </p:txBody>
      </p:sp>
    </p:spTree>
    <p:extLst>
      <p:ext uri="{BB962C8B-B14F-4D97-AF65-F5344CB8AC3E}">
        <p14:creationId xmlns:p14="http://schemas.microsoft.com/office/powerpoint/2010/main" xmlns="" val="21961321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 y="-57150"/>
            <a:ext cx="8943703" cy="1103932"/>
          </a:xfrm>
        </p:spPr>
        <p:txBody>
          <a:bodyPr>
            <a:noAutofit/>
          </a:bodyPr>
          <a:lstStyle/>
          <a:p>
            <a:pPr>
              <a:lnSpc>
                <a:spcPts val="3400"/>
              </a:lnSpc>
            </a:pPr>
            <a:r>
              <a:rPr lang="en-US" sz="3200" dirty="0"/>
              <a:t>OGTT-Derived Insulin Sensitivity and Early </a:t>
            </a:r>
            <a:br>
              <a:rPr lang="en-US" sz="3200" dirty="0"/>
            </a:br>
            <a:r>
              <a:rPr lang="en-US" sz="3200" dirty="0"/>
              <a:t>C-peptide Response</a:t>
            </a:r>
            <a:r>
              <a:rPr lang="en-US" sz="3200" i="1" dirty="0">
                <a:effectLst>
                  <a:outerShdw blurRad="38100" dist="38100" dir="2700000" algn="tl">
                    <a:srgbClr val="000000">
                      <a:alpha val="43137"/>
                    </a:srgbClr>
                  </a:outerShdw>
                </a:effectLst>
              </a:rPr>
              <a:t> </a:t>
            </a:r>
            <a:r>
              <a:rPr lang="en-US" sz="3200" dirty="0"/>
              <a:t>in </a:t>
            </a:r>
            <a:r>
              <a:rPr lang="en-US" sz="3200" dirty="0">
                <a:solidFill>
                  <a:srgbClr val="FF0000"/>
                </a:solidFill>
              </a:rPr>
              <a:t>Youth</a:t>
            </a:r>
            <a:r>
              <a:rPr lang="en-US" sz="3200" dirty="0"/>
              <a:t> vs. </a:t>
            </a:r>
            <a:r>
              <a:rPr lang="en-US" sz="3200" dirty="0">
                <a:solidFill>
                  <a:srgbClr val="0033CC"/>
                </a:solidFill>
              </a:rPr>
              <a:t>Adults</a:t>
            </a:r>
            <a:r>
              <a:rPr lang="en-US" sz="3200" dirty="0"/>
              <a:t> </a:t>
            </a:r>
          </a:p>
        </p:txBody>
      </p:sp>
      <p:grpSp>
        <p:nvGrpSpPr>
          <p:cNvPr id="17" name="Group 16"/>
          <p:cNvGrpSpPr/>
          <p:nvPr/>
        </p:nvGrpSpPr>
        <p:grpSpPr>
          <a:xfrm>
            <a:off x="0" y="1047750"/>
            <a:ext cx="4316370" cy="3411215"/>
            <a:chOff x="0" y="1123950"/>
            <a:chExt cx="4316370" cy="3411215"/>
          </a:xfrm>
        </p:grpSpPr>
        <p:grpSp>
          <p:nvGrpSpPr>
            <p:cNvPr id="3" name="Group 11"/>
            <p:cNvGrpSpPr/>
            <p:nvPr/>
          </p:nvGrpSpPr>
          <p:grpSpPr>
            <a:xfrm>
              <a:off x="0" y="1123950"/>
              <a:ext cx="4316370" cy="3352800"/>
              <a:chOff x="398668" y="1498332"/>
              <a:chExt cx="3917702" cy="2895597"/>
            </a:xfrm>
          </p:grpSpPr>
          <p:pic>
            <p:nvPicPr>
              <p:cNvPr id="1026" name="Picture 2" descr="R:\Analyses\RISE Baseline\Figures repository\ADA FI and CPGI169.png"/>
              <p:cNvPicPr>
                <a:picLocks noChangeAspect="1" noChangeArrowheads="1"/>
              </p:cNvPicPr>
              <p:nvPr/>
            </p:nvPicPr>
            <p:blipFill>
              <a:blip r:embed="rId3" cstate="print"/>
              <a:srcRect l="2460" r="51097" b="6383"/>
              <a:stretch>
                <a:fillRect/>
              </a:stretch>
            </p:blipFill>
            <p:spPr bwMode="auto">
              <a:xfrm>
                <a:off x="398668" y="1498332"/>
                <a:ext cx="3917702" cy="2895597"/>
              </a:xfrm>
              <a:prstGeom prst="rect">
                <a:avLst/>
              </a:prstGeom>
              <a:noFill/>
            </p:spPr>
          </p:pic>
          <p:sp>
            <p:nvSpPr>
              <p:cNvPr id="21" name="TextBox 20"/>
              <p:cNvSpPr txBox="1"/>
              <p:nvPr/>
            </p:nvSpPr>
            <p:spPr>
              <a:xfrm>
                <a:off x="2022433" y="2352752"/>
                <a:ext cx="953281" cy="318968"/>
              </a:xfrm>
              <a:prstGeom prst="rect">
                <a:avLst/>
              </a:prstGeom>
              <a:noFill/>
            </p:spPr>
            <p:txBody>
              <a:bodyPr wrap="none" rtlCol="0">
                <a:spAutoFit/>
              </a:bodyPr>
              <a:lstStyle/>
              <a:p>
                <a:r>
                  <a:rPr lang="en-US" dirty="0">
                    <a:solidFill>
                      <a:prstClr val="black"/>
                    </a:solidFill>
                    <a:latin typeface="Helvetica" pitchFamily="34" charset="0"/>
                    <a:cs typeface="Helvetica" pitchFamily="34" charset="0"/>
                  </a:rPr>
                  <a:t>p&lt;0.001</a:t>
                </a:r>
              </a:p>
            </p:txBody>
          </p:sp>
        </p:grpSp>
        <p:sp>
          <p:nvSpPr>
            <p:cNvPr id="13" name="TextBox 12"/>
            <p:cNvSpPr txBox="1"/>
            <p:nvPr/>
          </p:nvSpPr>
          <p:spPr>
            <a:xfrm rot="16200000">
              <a:off x="-860789" y="2661851"/>
              <a:ext cx="2266832" cy="276999"/>
            </a:xfrm>
            <a:prstGeom prst="rect">
              <a:avLst/>
            </a:prstGeom>
            <a:solidFill>
              <a:schemeClr val="bg1"/>
            </a:solidFill>
          </p:spPr>
          <p:txBody>
            <a:bodyPr wrap="square" rtlCol="0">
              <a:spAutoFit/>
            </a:bodyPr>
            <a:lstStyle/>
            <a:p>
              <a:r>
                <a:rPr lang="en-US" sz="1200" b="1" dirty="0">
                  <a:solidFill>
                    <a:prstClr val="black"/>
                  </a:solidFill>
                  <a:latin typeface="Helvetica" pitchFamily="34" charset="0"/>
                  <a:cs typeface="Helvetica" pitchFamily="34" charset="0"/>
                </a:rPr>
                <a:t>1/Fasting Insulin (1/mu/mL) </a:t>
              </a:r>
            </a:p>
          </p:txBody>
        </p:sp>
        <p:sp>
          <p:nvSpPr>
            <p:cNvPr id="5" name="TextBox 4"/>
            <p:cNvSpPr txBox="1"/>
            <p:nvPr/>
          </p:nvSpPr>
          <p:spPr>
            <a:xfrm>
              <a:off x="1143000" y="4196611"/>
              <a:ext cx="2472793" cy="338554"/>
            </a:xfrm>
            <a:prstGeom prst="rect">
              <a:avLst/>
            </a:prstGeom>
            <a:solidFill>
              <a:schemeClr val="bg1"/>
            </a:solidFill>
          </p:spPr>
          <p:txBody>
            <a:bodyPr wrap="none" rtlCol="0">
              <a:spAutoFit/>
            </a:bodyPr>
            <a:lstStyle/>
            <a:p>
              <a:r>
                <a:rPr lang="en-US" sz="1600" b="1" dirty="0">
                  <a:solidFill>
                    <a:prstClr val="black"/>
                  </a:solidFill>
                  <a:latin typeface="Helvetica" pitchFamily="34" charset="0"/>
                  <a:cs typeface="Helvetica" pitchFamily="34" charset="0"/>
                </a:rPr>
                <a:t> Youth                  Adults</a:t>
              </a:r>
            </a:p>
          </p:txBody>
        </p:sp>
        <p:sp>
          <p:nvSpPr>
            <p:cNvPr id="6" name="TextBox 5"/>
            <p:cNvSpPr txBox="1"/>
            <p:nvPr/>
          </p:nvSpPr>
          <p:spPr>
            <a:xfrm>
              <a:off x="1371600" y="1212821"/>
              <a:ext cx="2146742" cy="369332"/>
            </a:xfrm>
            <a:prstGeom prst="rect">
              <a:avLst/>
            </a:prstGeom>
            <a:solidFill>
              <a:schemeClr val="bg1"/>
            </a:solidFill>
          </p:spPr>
          <p:txBody>
            <a:bodyPr wrap="none" rtlCol="0">
              <a:spAutoFit/>
            </a:bodyPr>
            <a:lstStyle/>
            <a:p>
              <a:r>
                <a:rPr lang="en-US" b="1" dirty="0">
                  <a:solidFill>
                    <a:prstClr val="black"/>
                  </a:solidFill>
                  <a:latin typeface="Helvetica" pitchFamily="34" charset="0"/>
                  <a:cs typeface="Helvetica" pitchFamily="34" charset="0"/>
                </a:rPr>
                <a:t>Insulin Sensitivity</a:t>
              </a:r>
            </a:p>
          </p:txBody>
        </p:sp>
      </p:grpSp>
      <p:grpSp>
        <p:nvGrpSpPr>
          <p:cNvPr id="20" name="Group 19"/>
          <p:cNvGrpSpPr/>
          <p:nvPr/>
        </p:nvGrpSpPr>
        <p:grpSpPr>
          <a:xfrm>
            <a:off x="4450497" y="1051620"/>
            <a:ext cx="4724400" cy="3429290"/>
            <a:chOff x="4450497" y="1105875"/>
            <a:chExt cx="4724400" cy="3429290"/>
          </a:xfrm>
        </p:grpSpPr>
        <p:grpSp>
          <p:nvGrpSpPr>
            <p:cNvPr id="4" name="Group 10"/>
            <p:cNvGrpSpPr/>
            <p:nvPr/>
          </p:nvGrpSpPr>
          <p:grpSpPr>
            <a:xfrm>
              <a:off x="4450497" y="1105875"/>
              <a:ext cx="4724400" cy="3352800"/>
              <a:chOff x="4673600" y="1498332"/>
              <a:chExt cx="4081683" cy="2895597"/>
            </a:xfrm>
          </p:grpSpPr>
          <p:pic>
            <p:nvPicPr>
              <p:cNvPr id="10" name="Picture 2" descr="R:\Analyses\RISE Baseline\Figures repository\ADA FI and CPGI169.png"/>
              <p:cNvPicPr>
                <a:picLocks noChangeAspect="1" noChangeArrowheads="1"/>
              </p:cNvPicPr>
              <p:nvPr/>
            </p:nvPicPr>
            <p:blipFill>
              <a:blip r:embed="rId3" cstate="print"/>
              <a:srcRect l="50052" r="1561" b="6383"/>
              <a:stretch>
                <a:fillRect/>
              </a:stretch>
            </p:blipFill>
            <p:spPr bwMode="auto">
              <a:xfrm>
                <a:off x="4673600" y="1498332"/>
                <a:ext cx="4081683" cy="2895597"/>
              </a:xfrm>
              <a:prstGeom prst="rect">
                <a:avLst/>
              </a:prstGeom>
              <a:noFill/>
              <a:ln>
                <a:noFill/>
              </a:ln>
            </p:spPr>
          </p:pic>
          <p:sp>
            <p:nvSpPr>
              <p:cNvPr id="22" name="TextBox 21"/>
              <p:cNvSpPr txBox="1"/>
              <p:nvPr/>
            </p:nvSpPr>
            <p:spPr>
              <a:xfrm>
                <a:off x="6411553" y="2278801"/>
                <a:ext cx="907405" cy="318968"/>
              </a:xfrm>
              <a:prstGeom prst="rect">
                <a:avLst/>
              </a:prstGeom>
              <a:noFill/>
              <a:ln>
                <a:noFill/>
              </a:ln>
            </p:spPr>
            <p:txBody>
              <a:bodyPr wrap="none" rtlCol="0">
                <a:spAutoFit/>
              </a:bodyPr>
              <a:lstStyle/>
              <a:p>
                <a:r>
                  <a:rPr lang="en-US" dirty="0">
                    <a:solidFill>
                      <a:prstClr val="black"/>
                    </a:solidFill>
                    <a:latin typeface="Helvetica" pitchFamily="34" charset="0"/>
                    <a:cs typeface="Helvetica" pitchFamily="34" charset="0"/>
                  </a:rPr>
                  <a:t>p&lt;0.001</a:t>
                </a:r>
              </a:p>
            </p:txBody>
          </p:sp>
          <p:sp>
            <p:nvSpPr>
              <p:cNvPr id="9" name="TextBox 8"/>
              <p:cNvSpPr txBox="1"/>
              <p:nvPr/>
            </p:nvSpPr>
            <p:spPr>
              <a:xfrm rot="16200000">
                <a:off x="3702518" y="2785291"/>
                <a:ext cx="2418380" cy="239315"/>
              </a:xfrm>
              <a:prstGeom prst="rect">
                <a:avLst/>
              </a:prstGeom>
              <a:solidFill>
                <a:schemeClr val="bg1"/>
              </a:solidFill>
              <a:ln>
                <a:noFill/>
              </a:ln>
            </p:spPr>
            <p:txBody>
              <a:bodyPr wrap="square" rtlCol="0">
                <a:spAutoFit/>
              </a:bodyPr>
              <a:lstStyle/>
              <a:p>
                <a:r>
                  <a:rPr lang="en-US" sz="1200" b="1" dirty="0">
                    <a:solidFill>
                      <a:prstClr val="black"/>
                    </a:solidFill>
                    <a:latin typeface="Helvetica" pitchFamily="34" charset="0"/>
                    <a:cs typeface="Helvetica" pitchFamily="34" charset="0"/>
                  </a:rPr>
                  <a:t>Early C-peptide Response</a:t>
                </a:r>
                <a:r>
                  <a:rPr lang="en-US" sz="1200" b="1" baseline="-25000" dirty="0">
                    <a:solidFill>
                      <a:prstClr val="black"/>
                    </a:solidFill>
                    <a:latin typeface="Helvetica" pitchFamily="34" charset="0"/>
                    <a:cs typeface="Helvetica" pitchFamily="34" charset="0"/>
                  </a:rPr>
                  <a:t> </a:t>
                </a:r>
                <a:r>
                  <a:rPr lang="en-US" sz="1200" b="1" dirty="0">
                    <a:solidFill>
                      <a:prstClr val="black"/>
                    </a:solidFill>
                    <a:latin typeface="Helvetica" pitchFamily="34" charset="0"/>
                    <a:cs typeface="Helvetica" pitchFamily="34" charset="0"/>
                  </a:rPr>
                  <a:t>(ng/ml) </a:t>
                </a:r>
              </a:p>
            </p:txBody>
          </p:sp>
        </p:grpSp>
        <p:sp>
          <p:nvSpPr>
            <p:cNvPr id="14" name="TextBox 13"/>
            <p:cNvSpPr txBox="1"/>
            <p:nvPr/>
          </p:nvSpPr>
          <p:spPr>
            <a:xfrm>
              <a:off x="5696626" y="4196611"/>
              <a:ext cx="2588209" cy="338554"/>
            </a:xfrm>
            <a:prstGeom prst="rect">
              <a:avLst/>
            </a:prstGeom>
            <a:solidFill>
              <a:schemeClr val="bg1"/>
            </a:solidFill>
          </p:spPr>
          <p:txBody>
            <a:bodyPr wrap="none" rtlCol="0">
              <a:spAutoFit/>
            </a:bodyPr>
            <a:lstStyle/>
            <a:p>
              <a:r>
                <a:rPr lang="en-US" sz="1600" b="1" dirty="0">
                  <a:solidFill>
                    <a:prstClr val="black"/>
                  </a:solidFill>
                  <a:latin typeface="Helvetica" pitchFamily="34" charset="0"/>
                  <a:cs typeface="Helvetica" pitchFamily="34" charset="0"/>
                </a:rPr>
                <a:t> Youth                   Adults</a:t>
              </a:r>
            </a:p>
          </p:txBody>
        </p:sp>
        <p:sp>
          <p:nvSpPr>
            <p:cNvPr id="18" name="TextBox 17"/>
            <p:cNvSpPr txBox="1"/>
            <p:nvPr/>
          </p:nvSpPr>
          <p:spPr>
            <a:xfrm>
              <a:off x="5361339" y="1197432"/>
              <a:ext cx="3044423" cy="369332"/>
            </a:xfrm>
            <a:prstGeom prst="rect">
              <a:avLst/>
            </a:prstGeom>
            <a:solidFill>
              <a:schemeClr val="bg1"/>
            </a:solidFill>
          </p:spPr>
          <p:txBody>
            <a:bodyPr wrap="none" rtlCol="0">
              <a:spAutoFit/>
            </a:bodyPr>
            <a:lstStyle/>
            <a:p>
              <a:r>
                <a:rPr lang="en-US" b="1" dirty="0">
                  <a:solidFill>
                    <a:prstClr val="black"/>
                  </a:solidFill>
                  <a:latin typeface="Helvetica" pitchFamily="34" charset="0"/>
                  <a:cs typeface="Helvetica" pitchFamily="34" charset="0"/>
                </a:rPr>
                <a:t>Early C-peptide Response</a:t>
              </a:r>
            </a:p>
          </p:txBody>
        </p:sp>
      </p:grpSp>
      <p:sp>
        <p:nvSpPr>
          <p:cNvPr id="19" name="TextBox 18"/>
          <p:cNvSpPr txBox="1"/>
          <p:nvPr/>
        </p:nvSpPr>
        <p:spPr>
          <a:xfrm>
            <a:off x="142884" y="4826943"/>
            <a:ext cx="3897221" cy="369332"/>
          </a:xfrm>
          <a:prstGeom prst="rect">
            <a:avLst/>
          </a:prstGeom>
          <a:noFill/>
        </p:spPr>
        <p:txBody>
          <a:bodyPr wrap="none" rtlCol="0">
            <a:spAutoFit/>
          </a:bodyPr>
          <a:lstStyle/>
          <a:p>
            <a:r>
              <a:rPr lang="en-US" sz="900" dirty="0">
                <a:solidFill>
                  <a:srgbClr val="1F497D">
                    <a:lumMod val="75000"/>
                  </a:srgbClr>
                </a:solidFill>
                <a:latin typeface="Helvetica"/>
                <a:cs typeface="Helvetica"/>
              </a:rPr>
              <a:t>Adapted from The RISE Consortium: Diabetes Care 41:1707-1716; 2018</a:t>
            </a:r>
          </a:p>
          <a:p>
            <a:endParaRPr lang="en-US" sz="900" dirty="0">
              <a:solidFill>
                <a:srgbClr val="1F497D">
                  <a:lumMod val="75000"/>
                </a:srgbClr>
              </a:solidFill>
              <a:latin typeface="Helvetica"/>
              <a:cs typeface="Helvetica"/>
            </a:endParaRPr>
          </a:p>
        </p:txBody>
      </p:sp>
    </p:spTree>
    <p:extLst>
      <p:ext uri="{BB962C8B-B14F-4D97-AF65-F5344CB8AC3E}">
        <p14:creationId xmlns:p14="http://schemas.microsoft.com/office/powerpoint/2010/main" xmlns="" val="45479681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096518"/>
            <a:ext cx="4273296" cy="36088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4696" y="1096518"/>
            <a:ext cx="4261104" cy="3608832"/>
          </a:xfrm>
          <a:prstGeom prst="rect">
            <a:avLst/>
          </a:prstGeom>
        </p:spPr>
      </p:pic>
      <p:sp>
        <p:nvSpPr>
          <p:cNvPr id="2" name="Title 1"/>
          <p:cNvSpPr>
            <a:spLocks noGrp="1"/>
          </p:cNvSpPr>
          <p:nvPr>
            <p:ph type="title"/>
          </p:nvPr>
        </p:nvSpPr>
        <p:spPr>
          <a:xfrm>
            <a:off x="0" y="9530"/>
            <a:ext cx="9144000" cy="990597"/>
          </a:xfrm>
        </p:spPr>
        <p:txBody>
          <a:bodyPr>
            <a:noAutofit/>
          </a:bodyPr>
          <a:lstStyle/>
          <a:p>
            <a:r>
              <a:rPr lang="en-US" sz="2800" dirty="0"/>
              <a:t>Relationship of 1/Fasting Insulin and </a:t>
            </a:r>
            <a:br>
              <a:rPr lang="en-US" sz="2800" dirty="0"/>
            </a:br>
            <a:r>
              <a:rPr lang="en-US" sz="2800" dirty="0"/>
              <a:t>Early C-peptide Response in </a:t>
            </a:r>
            <a:r>
              <a:rPr lang="en-US" sz="2800" dirty="0">
                <a:solidFill>
                  <a:srgbClr val="FF0000"/>
                </a:solidFill>
              </a:rPr>
              <a:t>Youth</a:t>
            </a:r>
            <a:r>
              <a:rPr lang="en-US" sz="2800" dirty="0"/>
              <a:t> and </a:t>
            </a:r>
            <a:r>
              <a:rPr lang="en-US" sz="2800" dirty="0">
                <a:solidFill>
                  <a:srgbClr val="0033CC"/>
                </a:solidFill>
              </a:rPr>
              <a:t>Adults</a:t>
            </a:r>
          </a:p>
        </p:txBody>
      </p:sp>
      <p:grpSp>
        <p:nvGrpSpPr>
          <p:cNvPr id="17" name="Group 16"/>
          <p:cNvGrpSpPr/>
          <p:nvPr/>
        </p:nvGrpSpPr>
        <p:grpSpPr>
          <a:xfrm>
            <a:off x="4655911" y="1123950"/>
            <a:ext cx="4215541" cy="3535311"/>
            <a:chOff x="4655911" y="1123950"/>
            <a:chExt cx="4215541" cy="3535311"/>
          </a:xfrm>
        </p:grpSpPr>
        <p:grpSp>
          <p:nvGrpSpPr>
            <p:cNvPr id="5" name="Group 13"/>
            <p:cNvGrpSpPr/>
            <p:nvPr/>
          </p:nvGrpSpPr>
          <p:grpSpPr>
            <a:xfrm>
              <a:off x="4655911" y="1123950"/>
              <a:ext cx="4215541" cy="2961969"/>
              <a:chOff x="4427411" y="1547991"/>
              <a:chExt cx="4491780" cy="2964753"/>
            </a:xfrm>
          </p:grpSpPr>
          <p:sp>
            <p:nvSpPr>
              <p:cNvPr id="7" name="TextBox 6"/>
              <p:cNvSpPr txBox="1"/>
              <p:nvPr/>
            </p:nvSpPr>
            <p:spPr>
              <a:xfrm rot="16200000">
                <a:off x="3247058" y="3037242"/>
                <a:ext cx="2655855" cy="295150"/>
              </a:xfrm>
              <a:prstGeom prst="rect">
                <a:avLst/>
              </a:prstGeom>
              <a:solidFill>
                <a:schemeClr val="bg1"/>
              </a:solidFill>
            </p:spPr>
            <p:txBody>
              <a:bodyPr wrap="square" rtlCol="0">
                <a:spAutoFit/>
              </a:bodyPr>
              <a:lstStyle/>
              <a:p>
                <a:r>
                  <a:rPr lang="en-US" sz="1200" b="1" dirty="0">
                    <a:solidFill>
                      <a:prstClr val="black"/>
                    </a:solidFill>
                    <a:latin typeface="Helvetica" pitchFamily="34" charset="0"/>
                    <a:cs typeface="Helvetica" pitchFamily="34" charset="0"/>
                  </a:rPr>
                  <a:t>Early C-peptide Response</a:t>
                </a:r>
                <a:r>
                  <a:rPr lang="en-US" sz="1200" b="1" baseline="-25000" dirty="0">
                    <a:solidFill>
                      <a:prstClr val="black"/>
                    </a:solidFill>
                    <a:latin typeface="Helvetica" pitchFamily="34" charset="0"/>
                    <a:cs typeface="Helvetica" pitchFamily="34" charset="0"/>
                  </a:rPr>
                  <a:t>  </a:t>
                </a:r>
                <a:r>
                  <a:rPr lang="en-US" sz="1200" b="1" dirty="0">
                    <a:solidFill>
                      <a:prstClr val="black"/>
                    </a:solidFill>
                    <a:latin typeface="Helvetica" pitchFamily="34" charset="0"/>
                    <a:cs typeface="Helvetica" pitchFamily="34" charset="0"/>
                  </a:rPr>
                  <a:t>(ng/ml) </a:t>
                </a:r>
              </a:p>
            </p:txBody>
          </p:sp>
          <p:sp>
            <p:nvSpPr>
              <p:cNvPr id="10" name="TextBox 9"/>
              <p:cNvSpPr txBox="1"/>
              <p:nvPr/>
            </p:nvSpPr>
            <p:spPr>
              <a:xfrm>
                <a:off x="5156025" y="1547991"/>
                <a:ext cx="3763166" cy="369679"/>
              </a:xfrm>
              <a:prstGeom prst="rect">
                <a:avLst/>
              </a:prstGeom>
              <a:solidFill>
                <a:schemeClr val="bg1"/>
              </a:solidFill>
            </p:spPr>
            <p:txBody>
              <a:bodyPr wrap="none" rtlCol="0">
                <a:spAutoFit/>
              </a:bodyPr>
              <a:lstStyle/>
              <a:p>
                <a:r>
                  <a:rPr lang="en-US" b="1" dirty="0">
                    <a:solidFill>
                      <a:prstClr val="black"/>
                    </a:solidFill>
                    <a:latin typeface="Helvetica" pitchFamily="34" charset="0"/>
                    <a:cs typeface="Helvetica" pitchFamily="34" charset="0"/>
                  </a:rPr>
                  <a:t>Log Early C-peptide Response</a:t>
                </a:r>
              </a:p>
            </p:txBody>
          </p:sp>
        </p:grpSp>
        <p:sp>
          <p:nvSpPr>
            <p:cNvPr id="16" name="TextBox 15"/>
            <p:cNvSpPr txBox="1"/>
            <p:nvPr/>
          </p:nvSpPr>
          <p:spPr>
            <a:xfrm>
              <a:off x="5867400" y="4382262"/>
              <a:ext cx="2300630" cy="276999"/>
            </a:xfrm>
            <a:prstGeom prst="rect">
              <a:avLst/>
            </a:prstGeom>
            <a:solidFill>
              <a:schemeClr val="bg1"/>
            </a:solidFill>
          </p:spPr>
          <p:txBody>
            <a:bodyPr wrap="none" rtlCol="0">
              <a:spAutoFit/>
            </a:bodyPr>
            <a:lstStyle/>
            <a:p>
              <a:r>
                <a:rPr lang="en-US" sz="1200" b="1" dirty="0">
                  <a:solidFill>
                    <a:prstClr val="black"/>
                  </a:solidFill>
                  <a:latin typeface="Helvetica" pitchFamily="34" charset="0"/>
                  <a:cs typeface="Helvetica" pitchFamily="34" charset="0"/>
                </a:rPr>
                <a:t>1/Fasting Insulin (1/(µU/</a:t>
              </a:r>
              <a:r>
                <a:rPr lang="en-US" sz="1200" b="1" dirty="0" err="1">
                  <a:solidFill>
                    <a:prstClr val="black"/>
                  </a:solidFill>
                  <a:latin typeface="Helvetica" pitchFamily="34" charset="0"/>
                  <a:cs typeface="Helvetica" pitchFamily="34" charset="0"/>
                </a:rPr>
                <a:t>mL</a:t>
              </a:r>
              <a:r>
                <a:rPr lang="en-US" sz="1200" b="1" dirty="0">
                  <a:solidFill>
                    <a:prstClr val="black"/>
                  </a:solidFill>
                  <a:latin typeface="Helvetica" pitchFamily="34" charset="0"/>
                  <a:cs typeface="Helvetica" pitchFamily="34" charset="0"/>
                </a:rPr>
                <a:t>))</a:t>
              </a:r>
            </a:p>
          </p:txBody>
        </p:sp>
      </p:grpSp>
      <p:sp>
        <p:nvSpPr>
          <p:cNvPr id="22" name="TextBox 21">
            <a:extLst>
              <a:ext uri="{FF2B5EF4-FFF2-40B4-BE49-F238E27FC236}">
                <a16:creationId xmlns:a16="http://schemas.microsoft.com/office/drawing/2014/main" xmlns="" id="{465946EC-A040-6C4F-B529-35DCFBC14B8E}"/>
              </a:ext>
            </a:extLst>
          </p:cNvPr>
          <p:cNvSpPr txBox="1"/>
          <p:nvPr/>
        </p:nvSpPr>
        <p:spPr>
          <a:xfrm>
            <a:off x="2743200" y="4552950"/>
            <a:ext cx="3657600" cy="338554"/>
          </a:xfrm>
          <a:prstGeom prst="rect">
            <a:avLst/>
          </a:prstGeom>
          <a:noFill/>
        </p:spPr>
        <p:txBody>
          <a:bodyPr wrap="square" rtlCol="0">
            <a:spAutoFit/>
          </a:bodyPr>
          <a:lstStyle/>
          <a:p>
            <a:pPr algn="ctr"/>
            <a:r>
              <a:rPr lang="en-US" sz="1600" dirty="0">
                <a:solidFill>
                  <a:prstClr val="black"/>
                </a:solidFill>
                <a:latin typeface="Helvetica" pitchFamily="34" charset="0"/>
                <a:cs typeface="Helvetica" pitchFamily="34" charset="0"/>
              </a:rPr>
              <a:t>Slope p&lt;0.001      Group * Slope p=ns</a:t>
            </a:r>
          </a:p>
        </p:txBody>
      </p:sp>
      <p:sp>
        <p:nvSpPr>
          <p:cNvPr id="11" name="TextBox 10"/>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41:1707-1716; 2018</a:t>
            </a:r>
          </a:p>
        </p:txBody>
      </p:sp>
    </p:spTree>
    <p:extLst>
      <p:ext uri="{BB962C8B-B14F-4D97-AF65-F5344CB8AC3E}">
        <p14:creationId xmlns:p14="http://schemas.microsoft.com/office/powerpoint/2010/main" xmlns="" val="2539125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6200"/>
            <a:ext cx="8229600" cy="857250"/>
          </a:xfrm>
        </p:spPr>
        <p:txBody>
          <a:bodyPr>
            <a:normAutofit/>
          </a:bodyPr>
          <a:lstStyle/>
          <a:p>
            <a:r>
              <a:rPr lang="en-US" sz="3600" dirty="0">
                <a:solidFill>
                  <a:srgbClr val="1F497D">
                    <a:lumMod val="75000"/>
                  </a:srgbClr>
                </a:solidFill>
              </a:rPr>
              <a:t>Summary: Youth vs. Adults</a:t>
            </a:r>
          </a:p>
        </p:txBody>
      </p:sp>
      <p:sp>
        <p:nvSpPr>
          <p:cNvPr id="3" name="Content Placeholder 2"/>
          <p:cNvSpPr>
            <a:spLocks noGrp="1"/>
          </p:cNvSpPr>
          <p:nvPr>
            <p:ph idx="1"/>
          </p:nvPr>
        </p:nvSpPr>
        <p:spPr>
          <a:xfrm>
            <a:off x="228600" y="1047750"/>
            <a:ext cx="8686800" cy="3943348"/>
          </a:xfrm>
        </p:spPr>
        <p:txBody>
          <a:bodyPr>
            <a:noAutofit/>
          </a:bodyPr>
          <a:lstStyle/>
          <a:p>
            <a:pPr>
              <a:spcBef>
                <a:spcPts val="500"/>
              </a:spcBef>
            </a:pPr>
            <a:r>
              <a:rPr lang="en-US" sz="2400" dirty="0">
                <a:sym typeface="Wingdings"/>
              </a:rPr>
              <a:t>Insulin</a:t>
            </a:r>
            <a:r>
              <a:rPr lang="en-US" sz="2400" dirty="0"/>
              <a:t> sensitivity was ~50% </a:t>
            </a:r>
            <a:r>
              <a:rPr lang="en-US" sz="2400" dirty="0">
                <a:solidFill>
                  <a:srgbClr val="FF0000"/>
                </a:solidFill>
                <a:sym typeface="Wingdings"/>
              </a:rPr>
              <a:t>lower in youth </a:t>
            </a:r>
            <a:r>
              <a:rPr lang="en-US" sz="2400" dirty="0">
                <a:sym typeface="Wingdings"/>
              </a:rPr>
              <a:t>than comparably overweight dysglycemic adults.</a:t>
            </a:r>
          </a:p>
          <a:p>
            <a:pPr>
              <a:spcBef>
                <a:spcPts val="500"/>
              </a:spcBef>
            </a:pPr>
            <a:r>
              <a:rPr lang="en-US" sz="2400" dirty="0">
                <a:sym typeface="Wingdings"/>
              </a:rPr>
              <a:t>Acute C-peptide responses to intravenous glucose and </a:t>
            </a:r>
            <a:br>
              <a:rPr lang="en-US" sz="2400" dirty="0">
                <a:sym typeface="Wingdings"/>
              </a:rPr>
            </a:br>
            <a:r>
              <a:rPr lang="en-US" sz="2400" dirty="0">
                <a:sym typeface="Wingdings"/>
              </a:rPr>
              <a:t>non-glucose secretagogue arginine were </a:t>
            </a:r>
            <a:r>
              <a:rPr lang="en-US" sz="2400" dirty="0">
                <a:solidFill>
                  <a:srgbClr val="FF0000"/>
                </a:solidFill>
                <a:sym typeface="Wingdings"/>
              </a:rPr>
              <a:t>greater in youth.</a:t>
            </a:r>
            <a:endParaRPr lang="en-US" sz="2400" dirty="0">
              <a:sym typeface="Wingdings"/>
            </a:endParaRPr>
          </a:p>
          <a:p>
            <a:pPr>
              <a:spcBef>
                <a:spcPts val="500"/>
              </a:spcBef>
            </a:pPr>
            <a:r>
              <a:rPr lang="en-US" sz="2400" dirty="0"/>
              <a:t>Similarly, after oral glucose ingestion, C-peptide and insulin responses were </a:t>
            </a:r>
            <a:r>
              <a:rPr lang="en-US" sz="2400" dirty="0">
                <a:solidFill>
                  <a:srgbClr val="FF0000"/>
                </a:solidFill>
                <a:sym typeface="Wingdings"/>
              </a:rPr>
              <a:t>greater </a:t>
            </a:r>
            <a:r>
              <a:rPr lang="en-US" sz="2400" dirty="0">
                <a:solidFill>
                  <a:srgbClr val="FF0000"/>
                </a:solidFill>
              </a:rPr>
              <a:t>in</a:t>
            </a:r>
            <a:r>
              <a:rPr lang="en-US" sz="2400" dirty="0"/>
              <a:t> </a:t>
            </a:r>
            <a:r>
              <a:rPr lang="en-US" sz="2400" dirty="0">
                <a:solidFill>
                  <a:srgbClr val="FF0000"/>
                </a:solidFill>
              </a:rPr>
              <a:t>youth </a:t>
            </a:r>
            <a:r>
              <a:rPr lang="en-US" sz="2400" dirty="0"/>
              <a:t>despite similar glucose excursions.</a:t>
            </a:r>
          </a:p>
          <a:p>
            <a:pPr>
              <a:spcBef>
                <a:spcPts val="500"/>
              </a:spcBef>
            </a:pPr>
            <a:r>
              <a:rPr lang="en-US" sz="2400" dirty="0"/>
              <a:t>These compensatory </a:t>
            </a:r>
            <a:r>
              <a:rPr lang="en-US" sz="2400" dirty="0">
                <a:sym typeface="Wingdings"/>
              </a:rPr>
              <a:t>responses</a:t>
            </a:r>
            <a:r>
              <a:rPr lang="en-US" sz="2400" dirty="0">
                <a:solidFill>
                  <a:srgbClr val="FF0000"/>
                </a:solidFill>
                <a:sym typeface="Wingdings"/>
              </a:rPr>
              <a:t> </a:t>
            </a:r>
            <a:r>
              <a:rPr lang="en-US" sz="2400" dirty="0"/>
              <a:t>for the </a:t>
            </a:r>
            <a:r>
              <a:rPr lang="en-US" sz="2400" dirty="0">
                <a:solidFill>
                  <a:srgbClr val="FF0000"/>
                </a:solidFill>
                <a:sym typeface="Wingdings"/>
              </a:rPr>
              <a:t>lower </a:t>
            </a:r>
            <a:r>
              <a:rPr lang="en-US" sz="2400" dirty="0"/>
              <a:t>insulin sensitivity </a:t>
            </a:r>
            <a:r>
              <a:rPr lang="en-US" sz="2400" dirty="0">
                <a:sym typeface="Wingdings"/>
              </a:rPr>
              <a:t>were</a:t>
            </a:r>
            <a:r>
              <a:rPr lang="en-US" sz="2400" dirty="0">
                <a:solidFill>
                  <a:srgbClr val="FF0000"/>
                </a:solidFill>
                <a:sym typeface="Wingdings"/>
              </a:rPr>
              <a:t> </a:t>
            </a:r>
            <a:r>
              <a:rPr lang="en-US" sz="2400" dirty="0">
                <a:sym typeface="Wingdings"/>
              </a:rPr>
              <a:t>proportionately </a:t>
            </a:r>
            <a:r>
              <a:rPr lang="en-US" sz="2400" dirty="0">
                <a:solidFill>
                  <a:srgbClr val="FF0000"/>
                </a:solidFill>
                <a:sym typeface="Wingdings"/>
              </a:rPr>
              <a:t>greater in youth </a:t>
            </a:r>
            <a:r>
              <a:rPr lang="en-US" sz="2400" dirty="0">
                <a:sym typeface="Wingdings"/>
              </a:rPr>
              <a:t>than adults.    </a:t>
            </a:r>
          </a:p>
        </p:txBody>
      </p:sp>
    </p:spTree>
    <p:extLst>
      <p:ext uri="{BB962C8B-B14F-4D97-AF65-F5344CB8AC3E}">
        <p14:creationId xmlns:p14="http://schemas.microsoft.com/office/powerpoint/2010/main" xmlns="" val="2092757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6" y="73416"/>
            <a:ext cx="8229600" cy="857250"/>
          </a:xfrm>
        </p:spPr>
        <p:txBody>
          <a:bodyPr>
            <a:normAutofit/>
          </a:bodyPr>
          <a:lstStyle/>
          <a:p>
            <a:r>
              <a:rPr lang="en-US" sz="3600" dirty="0"/>
              <a:t>Conclusions</a:t>
            </a:r>
          </a:p>
        </p:txBody>
      </p:sp>
      <p:sp>
        <p:nvSpPr>
          <p:cNvPr id="3" name="Content Placeholder 2"/>
          <p:cNvSpPr>
            <a:spLocks noGrp="1"/>
          </p:cNvSpPr>
          <p:nvPr>
            <p:ph idx="1"/>
          </p:nvPr>
        </p:nvSpPr>
        <p:spPr>
          <a:xfrm>
            <a:off x="228600" y="1581150"/>
            <a:ext cx="8299974" cy="2895600"/>
          </a:xfrm>
        </p:spPr>
        <p:txBody>
          <a:bodyPr>
            <a:normAutofit/>
          </a:bodyPr>
          <a:lstStyle/>
          <a:p>
            <a:pPr>
              <a:buFont typeface="Arial" pitchFamily="34" charset="0"/>
              <a:buChar char="•"/>
            </a:pPr>
            <a:r>
              <a:rPr lang="en-US" sz="2400" dirty="0">
                <a:solidFill>
                  <a:srgbClr val="17375E"/>
                </a:solidFill>
              </a:rPr>
              <a:t>At all levels of insulin sensitivity, youth in RISE have </a:t>
            </a:r>
            <a:r>
              <a:rPr lang="en-US" sz="2400" b="1" dirty="0" err="1"/>
              <a:t>hyperresponsive</a:t>
            </a:r>
            <a:r>
              <a:rPr lang="en-US" sz="2400" dirty="0">
                <a:solidFill>
                  <a:srgbClr val="17375E"/>
                </a:solidFill>
              </a:rPr>
              <a:t> </a:t>
            </a:r>
            <a:r>
              <a:rPr lang="el-GR" sz="2400" dirty="0"/>
              <a:t>β</a:t>
            </a:r>
            <a:r>
              <a:rPr lang="en-US" sz="2400" dirty="0">
                <a:solidFill>
                  <a:srgbClr val="17375E"/>
                </a:solidFill>
              </a:rPr>
              <a:t>-cells; this may represent a fundamental difference in the pathogenesis of type 2 diabetes between youth and adults.</a:t>
            </a:r>
          </a:p>
          <a:p>
            <a:pPr marL="0" indent="0">
              <a:buFont typeface="Arial" pitchFamily="34" charset="0"/>
              <a:buChar char="•"/>
            </a:pPr>
            <a:endParaRPr lang="en-US" sz="800" dirty="0">
              <a:solidFill>
                <a:srgbClr val="17375E"/>
              </a:solidFill>
            </a:endParaRPr>
          </a:p>
          <a:p>
            <a:pPr>
              <a:buFont typeface="Arial" pitchFamily="34" charset="0"/>
              <a:buChar char="•"/>
            </a:pPr>
            <a:r>
              <a:rPr lang="en-US" sz="2400" dirty="0">
                <a:solidFill>
                  <a:srgbClr val="17375E"/>
                </a:solidFill>
              </a:rPr>
              <a:t>This difference may explain the different rates at which diabetes develops and progresses in youth and adults.</a:t>
            </a:r>
          </a:p>
        </p:txBody>
      </p:sp>
    </p:spTree>
    <p:extLst>
      <p:ext uri="{BB962C8B-B14F-4D97-AF65-F5344CB8AC3E}">
        <p14:creationId xmlns:p14="http://schemas.microsoft.com/office/powerpoint/2010/main" xmlns="" val="35369933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399" y="514350"/>
            <a:ext cx="8183563" cy="2514600"/>
          </a:xfrm>
          <a:prstGeom prst="rect">
            <a:avLst/>
          </a:prstGeom>
        </p:spPr>
        <p:txBody>
          <a:bodyPr vert="horz" lIns="91438" tIns="45719" rIns="91438" bIns="45719" rtlCol="0">
            <a:normAutofit/>
          </a:bodyPr>
          <a:lstStyle/>
          <a:p>
            <a:pPr defTabSz="457189">
              <a:spcBef>
                <a:spcPct val="20000"/>
              </a:spcBef>
            </a:pPr>
            <a:r>
              <a:rPr lang="en-US" sz="3200" i="1" dirty="0">
                <a:solidFill>
                  <a:srgbClr val="1F497D">
                    <a:lumMod val="75000"/>
                  </a:srgbClr>
                </a:solidFill>
                <a:latin typeface="Helvetica"/>
                <a:cs typeface="Helvetica"/>
              </a:rPr>
              <a:t>Background</a:t>
            </a:r>
          </a:p>
          <a:p>
            <a:pPr defTabSz="457189">
              <a:spcBef>
                <a:spcPct val="20000"/>
              </a:spcBef>
            </a:pPr>
            <a:r>
              <a:rPr lang="en-US" sz="3200" b="1" i="1" dirty="0">
                <a:solidFill>
                  <a:srgbClr val="1F497D">
                    <a:lumMod val="75000"/>
                  </a:srgbClr>
                </a:solidFill>
                <a:latin typeface="Helvetica"/>
                <a:cs typeface="Helvetica"/>
              </a:rPr>
              <a:t>Study Designs –  Pediatric Medication, Adult Medication, and Adult Surgery Protocols </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399" y="514350"/>
            <a:ext cx="8183563" cy="4267200"/>
          </a:xfrm>
          <a:prstGeom prst="rect">
            <a:avLst/>
          </a:prstGeom>
        </p:spPr>
        <p:txBody>
          <a:bodyPr vert="horz" lIns="91438" tIns="45719" rIns="91438" bIns="45719" rtlCol="0">
            <a:normAutofit/>
          </a:bodyPr>
          <a:lstStyle/>
          <a:p>
            <a:pPr defTabSz="457189">
              <a:spcBef>
                <a:spcPct val="20000"/>
              </a:spcBef>
            </a:pPr>
            <a:r>
              <a:rPr lang="en-US" sz="2800" i="1" dirty="0">
                <a:solidFill>
                  <a:srgbClr val="1F497D">
                    <a:lumMod val="75000"/>
                  </a:srgbClr>
                </a:solidFill>
                <a:latin typeface="Helvetica"/>
                <a:cs typeface="Helvetica"/>
              </a:rPr>
              <a:t>RISE Pediatric Medication Study </a:t>
            </a:r>
          </a:p>
          <a:p>
            <a:pPr defTabSz="457189">
              <a:spcBef>
                <a:spcPct val="20000"/>
              </a:spcBef>
            </a:pPr>
            <a:r>
              <a:rPr lang="en-US" sz="3200" b="1" i="1" dirty="0">
                <a:solidFill>
                  <a:srgbClr val="1F497D">
                    <a:lumMod val="75000"/>
                  </a:srgbClr>
                </a:solidFill>
                <a:latin typeface="Helvetica"/>
                <a:cs typeface="Helvetica"/>
              </a:rPr>
              <a:t>Comparisons of Baseline Data by Intervention Arms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948" y="1379811"/>
            <a:ext cx="7977017" cy="2487339"/>
          </a:xfrm>
        </p:spPr>
        <p:txBody>
          <a:bodyPr>
            <a:normAutofit fontScale="92500" lnSpcReduction="10000"/>
          </a:bodyPr>
          <a:lstStyle/>
          <a:p>
            <a:pPr marL="0" indent="0">
              <a:lnSpc>
                <a:spcPct val="120000"/>
              </a:lnSpc>
              <a:spcBef>
                <a:spcPts val="0"/>
              </a:spcBef>
              <a:spcAft>
                <a:spcPts val="450"/>
              </a:spcAft>
              <a:buNone/>
            </a:pPr>
            <a:r>
              <a:rPr lang="en-US" sz="3000" dirty="0">
                <a:latin typeface="Helvetica" pitchFamily="34" charset="0"/>
                <a:cs typeface="Helvetica" pitchFamily="34" charset="0"/>
              </a:rPr>
              <a:t>In youth with IGT or recently diagnosed type 2 diabetes, can </a:t>
            </a:r>
            <a:r>
              <a:rPr lang="el-GR" sz="3000" dirty="0">
                <a:solidFill>
                  <a:srgbClr val="1F497D">
                    <a:lumMod val="75000"/>
                  </a:srgbClr>
                </a:solidFill>
              </a:rPr>
              <a:t>β</a:t>
            </a:r>
            <a:r>
              <a:rPr lang="en-US" sz="3000" b="1" dirty="0">
                <a:latin typeface="Helvetica" pitchFamily="34" charset="0"/>
                <a:cs typeface="Helvetica" pitchFamily="34" charset="0"/>
                <a:sym typeface="Symbol" panose="05050102010706020507" pitchFamily="18" charset="2"/>
              </a:rPr>
              <a:t>-</a:t>
            </a:r>
            <a:r>
              <a:rPr lang="en-US" sz="3000" dirty="0">
                <a:latin typeface="Helvetica" pitchFamily="34" charset="0"/>
                <a:cs typeface="Helvetica" pitchFamily="34" charset="0"/>
                <a:sym typeface="Symbol" panose="05050102010706020507" pitchFamily="18" charset="2"/>
              </a:rPr>
              <a:t>cell function be preserved or improved during 12 months of pharmacologic intervention, and maintained for 3 months following the withdrawal of therapy?</a:t>
            </a:r>
          </a:p>
          <a:p>
            <a:endParaRPr lang="en-US" sz="3800" dirty="0">
              <a:latin typeface="Helvetica" pitchFamily="34" charset="0"/>
              <a:cs typeface="Helvetica" pitchFamily="34" charset="0"/>
            </a:endParaRPr>
          </a:p>
          <a:p>
            <a:pPr algn="ctr" defTabSz="685800">
              <a:spcBef>
                <a:spcPts val="0"/>
              </a:spcBef>
              <a:defRPr/>
            </a:pPr>
            <a:endParaRPr lang="en-US" sz="3800" dirty="0"/>
          </a:p>
          <a:p>
            <a:endParaRPr lang="en-US" dirty="0">
              <a:latin typeface="Helvetica" pitchFamily="34" charset="0"/>
              <a:cs typeface="Helvetica" pitchFamily="34" charset="0"/>
            </a:endParaRPr>
          </a:p>
        </p:txBody>
      </p:sp>
      <p:sp>
        <p:nvSpPr>
          <p:cNvPr id="6" name="Title 5"/>
          <p:cNvSpPr>
            <a:spLocks noGrp="1"/>
          </p:cNvSpPr>
          <p:nvPr>
            <p:ph type="title"/>
          </p:nvPr>
        </p:nvSpPr>
        <p:spPr>
          <a:xfrm>
            <a:off x="0" y="78105"/>
            <a:ext cx="9144000" cy="857250"/>
          </a:xfrm>
        </p:spPr>
        <p:txBody>
          <a:bodyPr>
            <a:noAutofit/>
          </a:bodyPr>
          <a:lstStyle/>
          <a:p>
            <a:r>
              <a:rPr lang="en-GB" sz="3600" dirty="0">
                <a:sym typeface="Symbol" panose="05050102010706020507" pitchFamily="18" charset="2"/>
              </a:rPr>
              <a:t>RISE Pediatric Medication Study Question</a:t>
            </a:r>
            <a:endParaRPr lang="en-US" sz="360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835" y="1303612"/>
            <a:ext cx="8170765" cy="3096938"/>
          </a:xfrm>
        </p:spPr>
        <p:txBody>
          <a:bodyPr>
            <a:normAutofit/>
          </a:bodyPr>
          <a:lstStyle/>
          <a:p>
            <a:pPr marL="514350" indent="-514350">
              <a:lnSpc>
                <a:spcPct val="120000"/>
              </a:lnSpc>
              <a:spcBef>
                <a:spcPts val="0"/>
              </a:spcBef>
              <a:spcAft>
                <a:spcPts val="450"/>
              </a:spcAft>
              <a:buAutoNum type="arabicParenR"/>
            </a:pPr>
            <a:r>
              <a:rPr lang="en-US" sz="2800" dirty="0">
                <a:latin typeface="Helvetica" pitchFamily="34" charset="0"/>
                <a:cs typeface="Helvetica" pitchFamily="34" charset="0"/>
                <a:sym typeface="Symbol" panose="05050102010706020507" pitchFamily="18" charset="2"/>
              </a:rPr>
              <a:t>Metformin and insulin are the only medications approved for treating type 2 diabetes in youth.</a:t>
            </a:r>
          </a:p>
          <a:p>
            <a:pPr marL="514350" indent="-514350">
              <a:lnSpc>
                <a:spcPct val="120000"/>
              </a:lnSpc>
              <a:spcBef>
                <a:spcPts val="0"/>
              </a:spcBef>
              <a:spcAft>
                <a:spcPts val="450"/>
              </a:spcAft>
              <a:buAutoNum type="arabicParenR"/>
            </a:pPr>
            <a:r>
              <a:rPr lang="en-US" sz="2800" dirty="0">
                <a:latin typeface="Helvetica" pitchFamily="34" charset="0"/>
                <a:cs typeface="Helvetica" pitchFamily="34" charset="0"/>
                <a:sym typeface="Symbol" panose="05050102010706020507" pitchFamily="18" charset="2"/>
              </a:rPr>
              <a:t>In adults with IGT or recently diagnosed type 2 diabetes, metformin slows progression of dysglycemia by improving </a:t>
            </a:r>
            <a:r>
              <a:rPr lang="el-GR" sz="2800" dirty="0">
                <a:solidFill>
                  <a:srgbClr val="1F497D">
                    <a:lumMod val="75000"/>
                  </a:srgbClr>
                </a:solidFill>
              </a:rPr>
              <a:t>β</a:t>
            </a:r>
            <a:r>
              <a:rPr lang="en-US" sz="2800" dirty="0">
                <a:solidFill>
                  <a:srgbClr val="1F497D">
                    <a:lumMod val="75000"/>
                  </a:srgbClr>
                </a:solidFill>
              </a:rPr>
              <a:t>-</a:t>
            </a:r>
            <a:r>
              <a:rPr lang="en-US" sz="2800" dirty="0">
                <a:latin typeface="Helvetica" pitchFamily="34" charset="0"/>
                <a:cs typeface="Helvetica" pitchFamily="34" charset="0"/>
                <a:sym typeface="Symbol" panose="05050102010706020507" pitchFamily="18" charset="2"/>
              </a:rPr>
              <a:t>cell function.</a:t>
            </a:r>
          </a:p>
          <a:p>
            <a:endParaRPr lang="en-US" sz="3800" dirty="0">
              <a:latin typeface="Helvetica" pitchFamily="34" charset="0"/>
              <a:cs typeface="Helvetica" pitchFamily="34" charset="0"/>
            </a:endParaRPr>
          </a:p>
          <a:p>
            <a:pPr algn="ctr" defTabSz="685800">
              <a:spcBef>
                <a:spcPts val="0"/>
              </a:spcBef>
              <a:defRPr/>
            </a:pPr>
            <a:endParaRPr lang="en-US" sz="3800" dirty="0"/>
          </a:p>
          <a:p>
            <a:endParaRPr lang="en-US" dirty="0">
              <a:latin typeface="Helvetica" pitchFamily="34" charset="0"/>
              <a:cs typeface="Helvetica" pitchFamily="34" charset="0"/>
            </a:endParaRPr>
          </a:p>
        </p:txBody>
      </p:sp>
      <p:sp>
        <p:nvSpPr>
          <p:cNvPr id="6" name="Title 5"/>
          <p:cNvSpPr>
            <a:spLocks noGrp="1"/>
          </p:cNvSpPr>
          <p:nvPr>
            <p:ph type="title"/>
          </p:nvPr>
        </p:nvSpPr>
        <p:spPr>
          <a:xfrm>
            <a:off x="448456" y="80010"/>
            <a:ext cx="8229600" cy="857250"/>
          </a:xfrm>
        </p:spPr>
        <p:txBody>
          <a:bodyPr>
            <a:noAutofit/>
          </a:bodyPr>
          <a:lstStyle/>
          <a:p>
            <a:r>
              <a:rPr lang="en-GB" sz="3600" dirty="0">
                <a:sym typeface="Symbol" panose="05050102010706020507" pitchFamily="18" charset="2"/>
              </a:rPr>
              <a:t>Rationale for Use of Metformin</a:t>
            </a:r>
            <a:endParaRPr lang="en-US" sz="3600" dirty="0"/>
          </a:p>
        </p:txBody>
      </p:sp>
      <p:sp>
        <p:nvSpPr>
          <p:cNvPr id="4" name="TextBox 3"/>
          <p:cNvSpPr txBox="1"/>
          <p:nvPr/>
        </p:nvSpPr>
        <p:spPr>
          <a:xfrm>
            <a:off x="133350" y="4695825"/>
            <a:ext cx="4031873" cy="369332"/>
          </a:xfrm>
          <a:prstGeom prst="rect">
            <a:avLst/>
          </a:prstGeom>
          <a:noFill/>
        </p:spPr>
        <p:txBody>
          <a:bodyPr wrap="none" rtlCol="0">
            <a:spAutoFit/>
          </a:bodyPr>
          <a:lstStyle/>
          <a:p>
            <a:r>
              <a:rPr lang="en-US" sz="900" dirty="0">
                <a:solidFill>
                  <a:srgbClr val="1F497D">
                    <a:lumMod val="75000"/>
                  </a:srgbClr>
                </a:solidFill>
                <a:latin typeface="Helvetica" pitchFamily="34" charset="0"/>
                <a:cs typeface="Helvetica" pitchFamily="34" charset="0"/>
              </a:rPr>
              <a:t>Diabetes Prevention Program Research Group: Diabetes 54:2404-14; 2005</a:t>
            </a:r>
          </a:p>
          <a:p>
            <a:r>
              <a:rPr lang="en-US" sz="900" dirty="0">
                <a:solidFill>
                  <a:srgbClr val="1F497D">
                    <a:lumMod val="75000"/>
                  </a:srgbClr>
                </a:solidFill>
                <a:latin typeface="Helvetica" pitchFamily="34" charset="0"/>
                <a:cs typeface="Helvetica" pitchFamily="34" charset="0"/>
              </a:rPr>
              <a:t>ADOPT Study Group: Diabetes 60:1552-60; 2011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33" y="75807"/>
            <a:ext cx="9023684" cy="857250"/>
          </a:xfrm>
        </p:spPr>
        <p:txBody>
          <a:bodyPr>
            <a:normAutofit/>
          </a:bodyPr>
          <a:lstStyle/>
          <a:p>
            <a:r>
              <a:rPr lang="en-US" sz="3600" dirty="0"/>
              <a:t>Study Interventions</a:t>
            </a:r>
          </a:p>
        </p:txBody>
      </p:sp>
      <p:sp>
        <p:nvSpPr>
          <p:cNvPr id="5" name="Content Placeholder 4"/>
          <p:cNvSpPr>
            <a:spLocks noGrp="1"/>
          </p:cNvSpPr>
          <p:nvPr>
            <p:ph idx="1"/>
          </p:nvPr>
        </p:nvSpPr>
        <p:spPr>
          <a:xfrm>
            <a:off x="533400" y="1123951"/>
            <a:ext cx="7989470" cy="3596641"/>
          </a:xfrm>
        </p:spPr>
        <p:txBody>
          <a:bodyPr>
            <a:noAutofit/>
          </a:bodyPr>
          <a:lstStyle/>
          <a:p>
            <a:pPr marL="0" indent="0">
              <a:buNone/>
            </a:pPr>
            <a:r>
              <a:rPr lang="en-US" dirty="0">
                <a:latin typeface="Helvetica" pitchFamily="34" charset="0"/>
                <a:cs typeface="Helvetica" pitchFamily="34" charset="0"/>
              </a:rPr>
              <a:t>Randomized, </a:t>
            </a:r>
            <a:r>
              <a:rPr lang="en-US" dirty="0" err="1">
                <a:latin typeface="Helvetica" pitchFamily="34" charset="0"/>
                <a:cs typeface="Helvetica" pitchFamily="34" charset="0"/>
              </a:rPr>
              <a:t>unblinded</a:t>
            </a:r>
            <a:r>
              <a:rPr lang="en-US" dirty="0">
                <a:latin typeface="Helvetica" pitchFamily="34" charset="0"/>
                <a:cs typeface="Helvetica" pitchFamily="34" charset="0"/>
              </a:rPr>
              <a:t>, proof-of-principle trial comparing two treatment regimens:  </a:t>
            </a:r>
          </a:p>
          <a:p>
            <a:pPr marL="0" indent="0">
              <a:buNone/>
            </a:pPr>
            <a:endParaRPr lang="en-US" sz="1200" b="1" dirty="0"/>
          </a:p>
          <a:p>
            <a:pPr marL="0" indent="0">
              <a:buNone/>
            </a:pPr>
            <a:r>
              <a:rPr lang="en-US" b="1" dirty="0"/>
              <a:t>Glargine followed by metformin  </a:t>
            </a:r>
          </a:p>
          <a:p>
            <a:pPr lvl="1"/>
            <a:r>
              <a:rPr lang="en-US" sz="2000" dirty="0"/>
              <a:t>3 months of insulin glargine alone, titrated to fasting self-monitored blood glucose (SMBG) of 80-90 mg/dL</a:t>
            </a:r>
          </a:p>
          <a:p>
            <a:pPr lvl="1"/>
            <a:r>
              <a:rPr lang="en-US" sz="2000" dirty="0"/>
              <a:t>9 months of metformin alone, titrated to 1,000 mg twice daily</a:t>
            </a:r>
          </a:p>
          <a:p>
            <a:endParaRPr lang="en-US" sz="1600" dirty="0"/>
          </a:p>
          <a:p>
            <a:pPr marL="0" indent="0">
              <a:buNone/>
            </a:pPr>
            <a:r>
              <a:rPr lang="en-US" b="1" dirty="0"/>
              <a:t>Metformin only </a:t>
            </a:r>
          </a:p>
          <a:p>
            <a:pPr lvl="1"/>
            <a:r>
              <a:rPr lang="en-US" sz="2000" dirty="0"/>
              <a:t>12 months of metformin, titrated to 1,000 mg twice daily</a:t>
            </a:r>
          </a:p>
          <a:p>
            <a:endParaRPr lang="en-US" sz="1800" dirty="0"/>
          </a:p>
        </p:txBody>
      </p:sp>
      <p:sp>
        <p:nvSpPr>
          <p:cNvPr id="6" name="TextBox 5">
            <a:extLst>
              <a:ext uri="{FF2B5EF4-FFF2-40B4-BE49-F238E27FC236}">
                <a16:creationId xmlns:a16="http://schemas.microsoft.com/office/drawing/2014/main" xmlns="" id="{BE49ECD6-C6FD-0645-83E4-A8B65BCE738B}"/>
              </a:ext>
            </a:extLst>
          </p:cNvPr>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812982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4293383964"/>
              </p:ext>
            </p:extLst>
          </p:nvPr>
        </p:nvGraphicFramePr>
        <p:xfrm>
          <a:off x="679637" y="1123950"/>
          <a:ext cx="7759513" cy="3885480"/>
        </p:xfrm>
        <a:graphic>
          <a:graphicData uri="http://schemas.openxmlformats.org/drawingml/2006/table">
            <a:tbl>
              <a:tblPr firstRow="1" bandRow="1">
                <a:tableStyleId>{5C22544A-7EE6-4342-B048-85BDC9FD1C3A}</a:tableStyleId>
              </a:tblPr>
              <a:tblGrid>
                <a:gridCol w="3487316">
                  <a:extLst>
                    <a:ext uri="{9D8B030D-6E8A-4147-A177-3AD203B41FA5}">
                      <a16:colId xmlns:a16="http://schemas.microsoft.com/office/drawing/2014/main" xmlns="" val="20000"/>
                    </a:ext>
                  </a:extLst>
                </a:gridCol>
                <a:gridCol w="4272197">
                  <a:extLst>
                    <a:ext uri="{9D8B030D-6E8A-4147-A177-3AD203B41FA5}">
                      <a16:colId xmlns:a16="http://schemas.microsoft.com/office/drawing/2014/main" xmlns="" val="20001"/>
                    </a:ext>
                  </a:extLst>
                </a:gridCol>
              </a:tblGrid>
              <a:tr h="27432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latin typeface="Helvetica" pitchFamily="34" charset="0"/>
                          <a:cs typeface="Helvetica" pitchFamily="34" charset="0"/>
                        </a:rPr>
                        <a:t>Criteria</a:t>
                      </a:r>
                      <a:endParaRPr kumimoji="0" lang="en-US" sz="1800" b="1" i="0" u="none" strike="noStrike" kern="1200" cap="none" normalizeH="0" baseline="0" dirty="0">
                        <a:ln>
                          <a:noFill/>
                        </a:ln>
                        <a:solidFill>
                          <a:srgbClr val="FFFFFF"/>
                        </a:solidFill>
                        <a:effectLst/>
                        <a:latin typeface="Helvetica" pitchFamily="34" charset="0"/>
                        <a:ea typeface="ＭＳ Ｐゴシック" charset="0"/>
                        <a:cs typeface="Helvetica" pitchFamily="34" charset="0"/>
                      </a:endParaRPr>
                    </a:p>
                  </a:txBody>
                  <a:tcPr marT="34254" marB="34254" anchor="ctr" horzOverflow="overflow">
                    <a:solidFill>
                      <a:schemeClr val="tx2">
                        <a:lumMod val="75000"/>
                      </a:schemeClr>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latin typeface="Helvetica" pitchFamily="34" charset="0"/>
                          <a:cs typeface="Helvetica" pitchFamily="34" charset="0"/>
                        </a:rPr>
                        <a:t>Eligibility</a:t>
                      </a:r>
                      <a:endParaRPr kumimoji="0" lang="en-US" sz="1800" b="1" i="0" u="none" strike="noStrike" kern="1200" cap="none" normalizeH="0" baseline="0" dirty="0">
                        <a:ln>
                          <a:noFill/>
                        </a:ln>
                        <a:solidFill>
                          <a:srgbClr val="FFFFFF"/>
                        </a:solidFill>
                        <a:effectLst/>
                        <a:latin typeface="Helvetica" pitchFamily="34" charset="0"/>
                        <a:ea typeface="ＭＳ Ｐゴシック" charset="0"/>
                        <a:cs typeface="Helvetica" pitchFamily="34" charset="0"/>
                      </a:endParaRPr>
                    </a:p>
                  </a:txBody>
                  <a:tcPr marT="34254" marB="34254" anchor="ctr" horzOverflow="overflow">
                    <a:solidFill>
                      <a:schemeClr val="tx2">
                        <a:lumMod val="75000"/>
                      </a:schemeClr>
                    </a:solidFill>
                  </a:tcPr>
                </a:tc>
                <a:extLst>
                  <a:ext uri="{0D108BD9-81ED-4DB2-BD59-A6C34878D82A}">
                    <a16:rowId xmlns:a16="http://schemas.microsoft.com/office/drawing/2014/main" xmlns="" val="10000"/>
                  </a:ext>
                </a:extLst>
              </a:tr>
              <a:tr h="2096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Age </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10-19 years</a:t>
                      </a:r>
                    </a:p>
                  </a:txBody>
                  <a:tcPr marL="68580" marR="68580" marT="34254" marB="34254" anchor="ctr" horzOverflow="overflow"/>
                </a:tc>
                <a:extLst>
                  <a:ext uri="{0D108BD9-81ED-4DB2-BD59-A6C34878D82A}">
                    <a16:rowId xmlns:a16="http://schemas.microsoft.com/office/drawing/2014/main" xmlns="" val="10003"/>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Tanner stage</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a:t>
                      </a:r>
                    </a:p>
                  </a:txBody>
                  <a:tcPr marL="68580" marR="68580" marT="34254" marB="34254" anchor="ctr" horzOverflow="overflow"/>
                </a:tc>
                <a:extLst>
                  <a:ext uri="{0D108BD9-81ED-4DB2-BD59-A6C34878D82A}">
                    <a16:rowId xmlns:a16="http://schemas.microsoft.com/office/drawing/2014/main" xmlns="" val="10004"/>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BMI </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≥85th %</a:t>
                      </a:r>
                      <a:r>
                        <a:rPr kumimoji="0" lang="en-US" sz="1800" b="0" i="0" u="none" strike="noStrike" kern="1200" cap="none" normalizeH="0" baseline="0" dirty="0" err="1">
                          <a:ln>
                            <a:noFill/>
                          </a:ln>
                          <a:solidFill>
                            <a:schemeClr val="tx2">
                              <a:lumMod val="75000"/>
                            </a:schemeClr>
                          </a:solidFill>
                          <a:effectLst/>
                          <a:latin typeface="Helvetica" pitchFamily="34" charset="0"/>
                          <a:ea typeface="Tahoma" pitchFamily="34" charset="0"/>
                          <a:cs typeface="Helvetica" pitchFamily="34" charset="0"/>
                        </a:rPr>
                        <a:t>ile</a:t>
                      </a: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 but ≤50 kg/m</a:t>
                      </a:r>
                      <a:r>
                        <a:rPr kumimoji="0" lang="en-US" sz="1800" b="0" i="0" u="none" strike="noStrike" kern="1200" cap="none" normalizeH="0" baseline="30000" dirty="0">
                          <a:ln>
                            <a:noFill/>
                          </a:ln>
                          <a:solidFill>
                            <a:schemeClr val="tx2">
                              <a:lumMod val="75000"/>
                            </a:schemeClr>
                          </a:solidFill>
                          <a:effectLst/>
                          <a:latin typeface="Helvetica" pitchFamily="34" charset="0"/>
                          <a:ea typeface="Tahoma" pitchFamily="34" charset="0"/>
                          <a:cs typeface="Helvetica" pitchFamily="34" charset="0"/>
                        </a:rPr>
                        <a:t>2</a:t>
                      </a:r>
                      <a:endPar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68580" marR="68580" marT="34254" marB="34254" anchor="ctr" horzOverflow="overflow"/>
                </a:tc>
                <a:extLst>
                  <a:ext uri="{0D108BD9-81ED-4DB2-BD59-A6C34878D82A}">
                    <a16:rowId xmlns:a16="http://schemas.microsoft.com/office/drawing/2014/main" xmlns="" val="10005"/>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Diabetes duration</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&lt;6 months</a:t>
                      </a:r>
                    </a:p>
                  </a:txBody>
                  <a:tcPr marL="68580" marR="68580" marT="34254" marB="34254" anchor="ctr" horzOverflow="overflow"/>
                </a:tc>
                <a:extLst>
                  <a:ext uri="{0D108BD9-81ED-4DB2-BD59-A6C34878D82A}">
                    <a16:rowId xmlns:a16="http://schemas.microsoft.com/office/drawing/2014/main" xmlns="" val="10006"/>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Diabetes medication status</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Metformin &lt;6 months; Insulin &lt;2 weeks</a:t>
                      </a:r>
                    </a:p>
                  </a:txBody>
                  <a:tcPr marL="68580" marR="68580" marT="34254" marB="34254" anchor="ctr" horzOverflow="overflow"/>
                </a:tc>
                <a:extLst>
                  <a:ext uri="{0D108BD9-81ED-4DB2-BD59-A6C34878D82A}">
                    <a16:rowId xmlns:a16="http://schemas.microsoft.com/office/drawing/2014/main" xmlns="" val="10007"/>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Fasting plasma glucose</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≥90 mg/dL</a:t>
                      </a:r>
                    </a:p>
                  </a:txBody>
                  <a:tcPr marL="68580" marR="68580" marT="34254" marB="34254" anchor="ctr" horzOverflow="overflow"/>
                </a:tc>
                <a:extLst>
                  <a:ext uri="{0D108BD9-81ED-4DB2-BD59-A6C34878D82A}">
                    <a16:rowId xmlns:a16="http://schemas.microsoft.com/office/drawing/2014/main" xmlns="" val="10001"/>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2-hour OGTT glucose </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≥140 mg/dL</a:t>
                      </a:r>
                    </a:p>
                  </a:txBody>
                  <a:tcPr marL="68580" marR="68580" marT="34254" marB="34254" anchor="ctr" horzOverflow="overflow"/>
                </a:tc>
                <a:extLst>
                  <a:ext uri="{0D108BD9-81ED-4DB2-BD59-A6C34878D82A}">
                    <a16:rowId xmlns:a16="http://schemas.microsoft.com/office/drawing/2014/main" xmlns="" val="10002"/>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HbA1c </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≤8.0% (drug naïve)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≤7.5% (on metformin &lt;3 months)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≤7.0% (on metformin 3-6 months)</a:t>
                      </a:r>
                      <a:endPar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68580" marR="68580" marT="34254" marB="34254" anchor="ctr" horzOverflow="overflow"/>
                </a:tc>
                <a:extLst>
                  <a:ext uri="{0D108BD9-81ED-4DB2-BD59-A6C34878D82A}">
                    <a16:rowId xmlns:a16="http://schemas.microsoft.com/office/drawing/2014/main" xmlns="" val="10008"/>
                  </a:ext>
                </a:extLst>
              </a:tr>
              <a:tr h="274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Autoantibodies</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Negative IA-2, GAD</a:t>
                      </a:r>
                    </a:p>
                  </a:txBody>
                  <a:tcPr marL="68580" marR="68580" marT="34254" marB="34254" anchor="ctr" horzOverflow="overflow"/>
                </a:tc>
                <a:extLst>
                  <a:ext uri="{0D108BD9-81ED-4DB2-BD59-A6C34878D82A}">
                    <a16:rowId xmlns:a16="http://schemas.microsoft.com/office/drawing/2014/main" xmlns="" val="10009"/>
                  </a:ext>
                </a:extLst>
              </a:tr>
            </a:tbl>
          </a:graphicData>
        </a:graphic>
      </p:graphicFrame>
      <p:sp>
        <p:nvSpPr>
          <p:cNvPr id="2" name="Title 1"/>
          <p:cNvSpPr>
            <a:spLocks noGrp="1"/>
          </p:cNvSpPr>
          <p:nvPr>
            <p:ph type="title"/>
          </p:nvPr>
        </p:nvSpPr>
        <p:spPr>
          <a:xfrm>
            <a:off x="188241" y="74823"/>
            <a:ext cx="8750520" cy="857250"/>
          </a:xfrm>
        </p:spPr>
        <p:txBody>
          <a:bodyPr>
            <a:normAutofit/>
          </a:bodyPr>
          <a:lstStyle/>
          <a:p>
            <a:r>
              <a:rPr lang="en-US" sz="3600" dirty="0"/>
              <a:t>Inclusion Criteria</a:t>
            </a:r>
          </a:p>
        </p:txBody>
      </p:sp>
      <p:pic>
        <p:nvPicPr>
          <p:cNvPr id="5" name="Picture 3" descr="R:\Administrative\Letterhead, signatures\RISE_Logo_Large.p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8077229" y="4552950"/>
            <a:ext cx="880533" cy="495300"/>
          </a:xfrm>
          <a:prstGeom prst="rect">
            <a:avLst/>
          </a:prstGeom>
          <a:noFill/>
        </p:spPr>
      </p:pic>
    </p:spTree>
    <p:extLst>
      <p:ext uri="{BB962C8B-B14F-4D97-AF65-F5344CB8AC3E}">
        <p14:creationId xmlns:p14="http://schemas.microsoft.com/office/powerpoint/2010/main" xmlns="" val="102141815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4" y="72918"/>
            <a:ext cx="8906032" cy="857250"/>
          </a:xfrm>
        </p:spPr>
        <p:txBody>
          <a:bodyPr>
            <a:noAutofit/>
          </a:bodyPr>
          <a:lstStyle/>
          <a:p>
            <a:r>
              <a:rPr lang="en-US" sz="3600" dirty="0"/>
              <a:t>Baseline Characteristics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346113688"/>
              </p:ext>
            </p:extLst>
          </p:nvPr>
        </p:nvGraphicFramePr>
        <p:xfrm>
          <a:off x="704850" y="1207250"/>
          <a:ext cx="7696200" cy="3199015"/>
        </p:xfrm>
        <a:graphic>
          <a:graphicData uri="http://schemas.openxmlformats.org/drawingml/2006/table">
            <a:tbl>
              <a:tblPr firstRow="1" bandRow="1">
                <a:tableStyleId>{5C22544A-7EE6-4342-B048-85BDC9FD1C3A}</a:tableStyleId>
              </a:tblPr>
              <a:tblGrid>
                <a:gridCol w="2670110">
                  <a:extLst>
                    <a:ext uri="{9D8B030D-6E8A-4147-A177-3AD203B41FA5}">
                      <a16:colId xmlns:a16="http://schemas.microsoft.com/office/drawing/2014/main" xmlns="" val="20000"/>
                    </a:ext>
                  </a:extLst>
                </a:gridCol>
                <a:gridCol w="2748642">
                  <a:extLst>
                    <a:ext uri="{9D8B030D-6E8A-4147-A177-3AD203B41FA5}">
                      <a16:colId xmlns:a16="http://schemas.microsoft.com/office/drawing/2014/main" xmlns="" val="20001"/>
                    </a:ext>
                  </a:extLst>
                </a:gridCol>
                <a:gridCol w="2277448">
                  <a:extLst>
                    <a:ext uri="{9D8B030D-6E8A-4147-A177-3AD203B41FA5}">
                      <a16:colId xmlns:a16="http://schemas.microsoft.com/office/drawing/2014/main" xmlns="" val="20002"/>
                    </a:ext>
                  </a:extLst>
                </a:gridCol>
              </a:tblGrid>
              <a:tr h="6171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Criteria</a:t>
                      </a:r>
                    </a:p>
                  </a:txBody>
                  <a:tcPr marL="68580" marR="68580" marT="34254" marB="34254" anchor="ctr" horzOverflow="overflow">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Glargine followed by metformin (n=44)</a:t>
                      </a:r>
                    </a:p>
                  </a:txBody>
                  <a:tcPr marL="68580" marR="68580" marT="34254" marB="34254" anchor="ctr" horzOverflow="overflow">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Metformin alone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(n=47)</a:t>
                      </a:r>
                    </a:p>
                  </a:txBody>
                  <a:tcPr marL="68580" marR="68580" marT="34254" marB="34254" anchor="ctr" horzOverflow="overflow">
                    <a:solidFill>
                      <a:schemeClr val="tx2">
                        <a:lumMod val="75000"/>
                      </a:schemeClr>
                    </a:solidFill>
                  </a:tcPr>
                </a:tc>
                <a:extLst>
                  <a:ext uri="{0D108BD9-81ED-4DB2-BD59-A6C34878D82A}">
                    <a16:rowId xmlns:a16="http://schemas.microsoft.com/office/drawing/2014/main" xmlns="" val="10000"/>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Female</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27 (61%)</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38 (81%)</a:t>
                      </a:r>
                    </a:p>
                  </a:txBody>
                  <a:tcPr marL="68580" marR="68580" marT="34254" marB="34254" anchor="ctr" horzOverflow="overflow"/>
                </a:tc>
                <a:extLst>
                  <a:ext uri="{0D108BD9-81ED-4DB2-BD59-A6C34878D82A}">
                    <a16:rowId xmlns:a16="http://schemas.microsoft.com/office/drawing/2014/main" xmlns="" val="10001"/>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Age (years)</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14.9 </a:t>
                      </a: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sym typeface="Symbol" panose="05050102010706020507" pitchFamily="18" charset="2"/>
                        </a:rPr>
                        <a:t> 2.0</a:t>
                      </a:r>
                      <a:endPar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13.9 </a:t>
                      </a: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sym typeface="Symbol" panose="05050102010706020507" pitchFamily="18" charset="2"/>
                        </a:rPr>
                        <a:t> 2.1*</a:t>
                      </a:r>
                      <a:endPar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68580" marR="68580" marT="34254" marB="34254" anchor="ctr" horzOverflow="overflow"/>
                </a:tc>
                <a:extLst>
                  <a:ext uri="{0D108BD9-81ED-4DB2-BD59-A6C34878D82A}">
                    <a16:rowId xmlns:a16="http://schemas.microsoft.com/office/drawing/2014/main" xmlns="" val="10002"/>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Tanner Stage 5</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72%</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53%</a:t>
                      </a:r>
                    </a:p>
                  </a:txBody>
                  <a:tcPr marL="68580" marR="68580" marT="34254" marB="34254" anchor="ctr" horzOverflow="overflow"/>
                </a:tc>
                <a:extLst>
                  <a:ext uri="{0D108BD9-81ED-4DB2-BD59-A6C34878D82A}">
                    <a16:rowId xmlns:a16="http://schemas.microsoft.com/office/drawing/2014/main" xmlns="" val="75483931"/>
                  </a:ext>
                </a:extLst>
              </a:tr>
              <a:tr h="3873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White </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13 (29%)</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12 (25%)</a:t>
                      </a:r>
                    </a:p>
                  </a:txBody>
                  <a:tcPr marL="68580" marR="68580" marT="34254" marB="34254" anchor="ctr" horzOverflow="overflow"/>
                </a:tc>
                <a:extLst>
                  <a:ext uri="{0D108BD9-81ED-4DB2-BD59-A6C34878D82A}">
                    <a16:rowId xmlns:a16="http://schemas.microsoft.com/office/drawing/2014/main" xmlns="" val="10004"/>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Black</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 (32%)</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 (19%)</a:t>
                      </a:r>
                    </a:p>
                  </a:txBody>
                  <a:tcPr marL="68580" marR="68580" marT="34254" marB="34254" anchor="ctr" horzOverflow="overflow"/>
                </a:tc>
                <a:extLst>
                  <a:ext uri="{0D108BD9-81ED-4DB2-BD59-A6C34878D82A}">
                    <a16:rowId xmlns:a16="http://schemas.microsoft.com/office/drawing/2014/main" xmlns="" val="10005"/>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Hispanic</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 (32%)</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20 (43%)</a:t>
                      </a:r>
                    </a:p>
                  </a:txBody>
                  <a:tcPr marL="68580" marR="68580" marT="34254" marB="34254" anchor="ctr" horzOverflow="overflow"/>
                </a:tc>
                <a:extLst>
                  <a:ext uri="{0D108BD9-81ED-4DB2-BD59-A6C34878D82A}">
                    <a16:rowId xmlns:a16="http://schemas.microsoft.com/office/drawing/2014/main" xmlns="" val="10006"/>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Diagnosis of diabetes</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18 (41%)</a:t>
                      </a:r>
                    </a:p>
                  </a:txBody>
                  <a:tcPr marL="68580" marR="68580" marT="34254" marB="34254"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19 (40%)</a:t>
                      </a:r>
                    </a:p>
                  </a:txBody>
                  <a:tcPr marL="68580" marR="68580" marT="34254" marB="34254" anchor="ctr" horzOverflow="overflow"/>
                </a:tc>
                <a:extLst>
                  <a:ext uri="{0D108BD9-81ED-4DB2-BD59-A6C34878D82A}">
                    <a16:rowId xmlns:a16="http://schemas.microsoft.com/office/drawing/2014/main" xmlns="" val="10007"/>
                  </a:ext>
                </a:extLst>
              </a:tr>
            </a:tbl>
          </a:graphicData>
        </a:graphic>
      </p:graphicFrame>
      <p:sp>
        <p:nvSpPr>
          <p:cNvPr id="3" name="TextBox 2"/>
          <p:cNvSpPr txBox="1"/>
          <p:nvPr/>
        </p:nvSpPr>
        <p:spPr>
          <a:xfrm>
            <a:off x="704850" y="4501976"/>
            <a:ext cx="3064622" cy="346249"/>
          </a:xfrm>
          <a:prstGeom prst="rect">
            <a:avLst/>
          </a:prstGeom>
          <a:noFill/>
        </p:spPr>
        <p:txBody>
          <a:bodyPr wrap="none" lIns="68580" tIns="34290" rIns="68580" bIns="34290" rtlCol="0">
            <a:spAutoFit/>
          </a:bodyPr>
          <a:lstStyle/>
          <a:p>
            <a:r>
              <a:rPr lang="en-US" dirty="0">
                <a:solidFill>
                  <a:srgbClr val="1F497D">
                    <a:lumMod val="75000"/>
                  </a:srgbClr>
                </a:solidFill>
                <a:latin typeface="Helvetica" pitchFamily="34" charset="0"/>
                <a:ea typeface="Tahoma" pitchFamily="34" charset="0"/>
                <a:cs typeface="Helvetica" pitchFamily="34" charset="0"/>
              </a:rPr>
              <a:t>* p=0.03 for group difference</a:t>
            </a:r>
          </a:p>
        </p:txBody>
      </p:sp>
      <p:sp>
        <p:nvSpPr>
          <p:cNvPr id="5" name="TextBox 4"/>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2109794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4" y="76728"/>
            <a:ext cx="8906032" cy="857250"/>
          </a:xfrm>
        </p:spPr>
        <p:txBody>
          <a:bodyPr>
            <a:noAutofit/>
          </a:bodyPr>
          <a:lstStyle/>
          <a:p>
            <a:r>
              <a:rPr lang="en-US" sz="3600" dirty="0"/>
              <a:t>Baseline Characteristics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346113688"/>
              </p:ext>
            </p:extLst>
          </p:nvPr>
        </p:nvGraphicFramePr>
        <p:xfrm>
          <a:off x="457200" y="1064375"/>
          <a:ext cx="7620000" cy="3930535"/>
        </p:xfrm>
        <a:graphic>
          <a:graphicData uri="http://schemas.openxmlformats.org/drawingml/2006/table">
            <a:tbl>
              <a:tblPr firstRow="1" bandRow="1">
                <a:tableStyleId>{5C22544A-7EE6-4342-B048-85BDC9FD1C3A}</a:tableStyleId>
              </a:tblPr>
              <a:tblGrid>
                <a:gridCol w="2643674">
                  <a:extLst>
                    <a:ext uri="{9D8B030D-6E8A-4147-A177-3AD203B41FA5}">
                      <a16:colId xmlns:a16="http://schemas.microsoft.com/office/drawing/2014/main" xmlns="" val="20000"/>
                    </a:ext>
                  </a:extLst>
                </a:gridCol>
                <a:gridCol w="2721427">
                  <a:extLst>
                    <a:ext uri="{9D8B030D-6E8A-4147-A177-3AD203B41FA5}">
                      <a16:colId xmlns:a16="http://schemas.microsoft.com/office/drawing/2014/main" xmlns="" val="20001"/>
                    </a:ext>
                  </a:extLst>
                </a:gridCol>
                <a:gridCol w="2254899">
                  <a:extLst>
                    <a:ext uri="{9D8B030D-6E8A-4147-A177-3AD203B41FA5}">
                      <a16:colId xmlns:a16="http://schemas.microsoft.com/office/drawing/2014/main" xmlns="" val="20002"/>
                    </a:ext>
                  </a:extLst>
                </a:gridCol>
              </a:tblGrid>
              <a:tr h="6171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Criteria</a:t>
                      </a:r>
                    </a:p>
                  </a:txBody>
                  <a:tcPr marL="68580" marR="68580" marT="34254" marB="34254" anchor="ctr" horzOverflow="overflow">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Glargine followed by metformin (n=44)</a:t>
                      </a:r>
                    </a:p>
                  </a:txBody>
                  <a:tcPr marL="68580" marR="68580" marT="34254" marB="34254" anchor="ctr" horzOverflow="overflow">
                    <a:solidFill>
                      <a:schemeClr val="tx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Metformin alone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Helvetica" pitchFamily="34" charset="0"/>
                          <a:ea typeface="Tahoma" pitchFamily="34" charset="0"/>
                          <a:cs typeface="Helvetica" pitchFamily="34" charset="0"/>
                        </a:rPr>
                        <a:t>(n=47)</a:t>
                      </a:r>
                    </a:p>
                  </a:txBody>
                  <a:tcPr marL="68580" marR="68580" marT="34254" marB="34254" anchor="ctr" horzOverflow="overflow">
                    <a:solidFill>
                      <a:schemeClr val="tx2">
                        <a:lumMod val="75000"/>
                      </a:schemeClr>
                    </a:solidFill>
                  </a:tcPr>
                </a:tc>
                <a:extLst>
                  <a:ext uri="{0D108BD9-81ED-4DB2-BD59-A6C34878D82A}">
                    <a16:rowId xmlns:a16="http://schemas.microsoft.com/office/drawing/2014/main" xmlns="" val="10000"/>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Weight (kg)</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102.0 ± 25.7</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97.7 ± 23.3</a:t>
                      </a:r>
                    </a:p>
                  </a:txBody>
                  <a:tcPr marL="0" marR="0" marT="0" marB="0" anchor="ctr"/>
                </a:tc>
                <a:extLst>
                  <a:ext uri="{0D108BD9-81ED-4DB2-BD59-A6C34878D82A}">
                    <a16:rowId xmlns:a16="http://schemas.microsoft.com/office/drawing/2014/main" xmlns="" val="10001"/>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BMI (kg/m</a:t>
                      </a:r>
                      <a:r>
                        <a:rPr kumimoji="0" lang="en-US" sz="1800" b="0" i="0" u="none" strike="noStrike" kern="1200" cap="none" normalizeH="0" baseline="30000" dirty="0">
                          <a:ln>
                            <a:noFill/>
                          </a:ln>
                          <a:solidFill>
                            <a:schemeClr val="tx2">
                              <a:lumMod val="75000"/>
                            </a:schemeClr>
                          </a:solidFill>
                          <a:effectLst/>
                          <a:latin typeface="Helvetica" pitchFamily="34" charset="0"/>
                          <a:ea typeface="Tahoma" pitchFamily="34" charset="0"/>
                          <a:cs typeface="Helvetica" pitchFamily="34" charset="0"/>
                        </a:rPr>
                        <a:t>2</a:t>
                      </a: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36.5 ± 6.4</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36.9 ± 6.4</a:t>
                      </a:r>
                    </a:p>
                  </a:txBody>
                  <a:tcPr marL="0" marR="0" marT="0" marB="0" anchor="ctr"/>
                </a:tc>
                <a:extLst>
                  <a:ext uri="{0D108BD9-81ED-4DB2-BD59-A6C34878D82A}">
                    <a16:rowId xmlns:a16="http://schemas.microsoft.com/office/drawing/2014/main" xmlns="" val="10002"/>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BMI percentile</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98.4 ± 2.5</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98.8 ± 1.3</a:t>
                      </a:r>
                    </a:p>
                  </a:txBody>
                  <a:tcPr marL="0" marR="0" marT="0" marB="0" anchor="ctr"/>
                </a:tc>
                <a:extLst>
                  <a:ext uri="{0D108BD9-81ED-4DB2-BD59-A6C34878D82A}">
                    <a16:rowId xmlns:a16="http://schemas.microsoft.com/office/drawing/2014/main" xmlns="" val="10003"/>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Systolic BP (mm Hg)</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120.7 ± 7.8</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119.5 ± 8.7</a:t>
                      </a:r>
                    </a:p>
                  </a:txBody>
                  <a:tcPr marL="0" marR="0" marT="0" marB="0" anchor="ctr"/>
                </a:tc>
                <a:extLst>
                  <a:ext uri="{0D108BD9-81ED-4DB2-BD59-A6C34878D82A}">
                    <a16:rowId xmlns:a16="http://schemas.microsoft.com/office/drawing/2014/main" xmlns="" val="75483931"/>
                  </a:ext>
                </a:extLst>
              </a:tr>
              <a:tr h="3873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Diastolic BP (mm Hg)</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67.6 ± 7.7</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70.1 ± 7.9</a:t>
                      </a:r>
                    </a:p>
                  </a:txBody>
                  <a:tcPr marL="0" marR="0" marT="0" marB="0" anchor="ctr"/>
                </a:tc>
                <a:extLst>
                  <a:ext uri="{0D108BD9-81ED-4DB2-BD59-A6C34878D82A}">
                    <a16:rowId xmlns:a16="http://schemas.microsoft.com/office/drawing/2014/main" xmlns="" val="10004"/>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Hypertension (n, %)</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 (20.5%)</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15 (31.9%)</a:t>
                      </a:r>
                    </a:p>
                  </a:txBody>
                  <a:tcPr marL="0" marR="0" marT="0" marB="0" anchor="ctr"/>
                </a:tc>
                <a:extLst>
                  <a:ext uri="{0D108BD9-81ED-4DB2-BD59-A6C34878D82A}">
                    <a16:rowId xmlns:a16="http://schemas.microsoft.com/office/drawing/2014/main" xmlns="" val="10005"/>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LDL (mg/dL)</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87.1 ± 31</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80.3 ± 24.4</a:t>
                      </a:r>
                    </a:p>
                  </a:txBody>
                  <a:tcPr marL="0" marR="0" marT="0" marB="0" anchor="ctr"/>
                </a:tc>
                <a:extLst>
                  <a:ext uri="{0D108BD9-81ED-4DB2-BD59-A6C34878D82A}">
                    <a16:rowId xmlns:a16="http://schemas.microsoft.com/office/drawing/2014/main" xmlns="" val="10006"/>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HDL (mg/dL)</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39.5 ± 9.8</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40.2 ± 8</a:t>
                      </a:r>
                    </a:p>
                  </a:txBody>
                  <a:tcPr marL="0" marR="0" marT="0" marB="0" anchor="ctr"/>
                </a:tc>
                <a:extLst>
                  <a:ext uri="{0D108BD9-81ED-4DB2-BD59-A6C34878D82A}">
                    <a16:rowId xmlns:a16="http://schemas.microsoft.com/office/drawing/2014/main" xmlns="" val="10008"/>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Triglycerides (mg/dL)</a:t>
                      </a:r>
                    </a:p>
                  </a:txBody>
                  <a:tcPr marL="68580" marR="68580" marT="34254" marB="34254" anchor="ctr" horzOverflow="overflow"/>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98.5 (34.8, 278.4)</a:t>
                      </a:r>
                    </a:p>
                  </a:txBody>
                  <a:tcPr marL="0" marR="0" marT="0" marB="0" anchor="ctr"/>
                </a:tc>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103.6 (39.6, 271.2)</a:t>
                      </a:r>
                    </a:p>
                  </a:txBody>
                  <a:tcPr marL="0" marR="0"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10979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53"/>
            <a:ext cx="9144000" cy="857250"/>
          </a:xfrm>
        </p:spPr>
        <p:txBody>
          <a:bodyPr>
            <a:normAutofit/>
          </a:bodyPr>
          <a:lstStyle/>
          <a:p>
            <a:r>
              <a:rPr lang="en-GB" sz="3200" dirty="0">
                <a:sym typeface="Symbol" panose="05050102010706020507" pitchFamily="18" charset="2"/>
              </a:rPr>
              <a:t>Baseline </a:t>
            </a:r>
            <a:r>
              <a:rPr lang="en-US" sz="3200" dirty="0"/>
              <a:t>Glucose, C-peptide and Insulin Profiles</a:t>
            </a:r>
          </a:p>
        </p:txBody>
      </p:sp>
      <p:grpSp>
        <p:nvGrpSpPr>
          <p:cNvPr id="4" name="Group 3"/>
          <p:cNvGrpSpPr/>
          <p:nvPr/>
        </p:nvGrpSpPr>
        <p:grpSpPr>
          <a:xfrm>
            <a:off x="152400" y="1047750"/>
            <a:ext cx="8763000" cy="3505200"/>
            <a:chOff x="152400" y="1047750"/>
            <a:chExt cx="8763000" cy="3505200"/>
          </a:xfrm>
        </p:grpSpPr>
        <p:pic>
          <p:nvPicPr>
            <p:cNvPr id="3" name="Picture 2" descr="C:\Users\bsc-default\AppData\Local\Microsoft\Windows\Temporary Internet Files\Content.Outlook\NJMID6HA\Peds_baseline glucose_cpeptide_insulin wide.png"/>
            <p:cNvPicPr>
              <a:picLocks noChangeAspect="1" noChangeArrowheads="1"/>
            </p:cNvPicPr>
            <p:nvPr/>
          </p:nvPicPr>
          <p:blipFill>
            <a:blip r:embed="rId3" cstate="print"/>
            <a:srcRect/>
            <a:stretch>
              <a:fillRect/>
            </a:stretch>
          </p:blipFill>
          <p:spPr bwMode="auto">
            <a:xfrm>
              <a:off x="152400" y="1047750"/>
              <a:ext cx="8763000" cy="3505200"/>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635478" y="1707672"/>
              <a:ext cx="1707672" cy="419100"/>
            </a:xfrm>
            <a:prstGeom prst="rect">
              <a:avLst/>
            </a:prstGeom>
            <a:noFill/>
            <a:ln w="9525">
              <a:noFill/>
              <a:miter lim="800000"/>
              <a:headEnd/>
              <a:tailEnd/>
            </a:ln>
          </p:spPr>
        </p:pic>
        <p:sp>
          <p:nvSpPr>
            <p:cNvPr id="6" name="TextBox 5"/>
            <p:cNvSpPr txBox="1"/>
            <p:nvPr/>
          </p:nvSpPr>
          <p:spPr>
            <a:xfrm>
              <a:off x="632635" y="1168251"/>
              <a:ext cx="7924800" cy="461665"/>
            </a:xfrm>
            <a:prstGeom prst="rect">
              <a:avLst/>
            </a:prstGeom>
            <a:solidFill>
              <a:schemeClr val="bg1"/>
            </a:solidFill>
          </p:spPr>
          <p:txBody>
            <a:bodyPr wrap="square" rtlCol="0">
              <a:spAutoFit/>
            </a:bodyPr>
            <a:lstStyle/>
            <a:p>
              <a:r>
                <a:rPr lang="en-US" sz="2400" b="1" dirty="0">
                  <a:latin typeface="Helvetica" pitchFamily="34" charset="0"/>
                  <a:cs typeface="Helvetica" pitchFamily="34" charset="0"/>
                </a:rPr>
                <a:t>   </a:t>
              </a:r>
              <a:r>
                <a:rPr lang="en-US" sz="2200" b="1" dirty="0">
                  <a:latin typeface="Helvetica" pitchFamily="34" charset="0"/>
                  <a:cs typeface="Helvetica" pitchFamily="34" charset="0"/>
                </a:rPr>
                <a:t>Glucose                        C-peptide                       Insulin</a:t>
              </a:r>
            </a:p>
          </p:txBody>
        </p:sp>
      </p:grpSp>
      <p:sp>
        <p:nvSpPr>
          <p:cNvPr id="8" name="TextBox 7"/>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53795756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76728"/>
            <a:ext cx="8948894" cy="857250"/>
          </a:xfrm>
        </p:spPr>
        <p:txBody>
          <a:bodyPr>
            <a:noAutofit/>
          </a:bodyPr>
          <a:lstStyle/>
          <a:p>
            <a:pPr>
              <a:lnSpc>
                <a:spcPts val="3400"/>
              </a:lnSpc>
            </a:pPr>
            <a:r>
              <a:rPr lang="en-US" sz="3200" dirty="0"/>
              <a:t>Baseline Hyperglycemic Clamp Results:</a:t>
            </a:r>
            <a:br>
              <a:rPr lang="en-US" sz="3200" dirty="0"/>
            </a:br>
            <a:r>
              <a:rPr lang="en-US" sz="3200" spc="-19" dirty="0">
                <a:latin typeface="Helvetica" panose="020B0604020202020204" pitchFamily="34" charset="0"/>
                <a:cs typeface="Helvetica" panose="020B0604020202020204" pitchFamily="34" charset="0"/>
              </a:rPr>
              <a:t>Insulin Sensitivity (M/I)</a:t>
            </a:r>
            <a:endParaRPr lang="en-US" sz="3200" dirty="0"/>
          </a:p>
        </p:txBody>
      </p:sp>
      <p:pic>
        <p:nvPicPr>
          <p:cNvPr id="1026" name="Picture 2" descr="R:\Analyses\E03P Peds Primary Outcome\ADA Figures Repository\ADA M-I Peds169.png"/>
          <p:cNvPicPr>
            <a:picLocks noChangeAspect="1" noChangeArrowheads="1"/>
          </p:cNvPicPr>
          <p:nvPr/>
        </p:nvPicPr>
        <p:blipFill>
          <a:blip r:embed="rId3" cstate="print"/>
          <a:srcRect l="3857" t="5904" r="2110" b="7498"/>
          <a:stretch>
            <a:fillRect/>
          </a:stretch>
        </p:blipFill>
        <p:spPr bwMode="auto">
          <a:xfrm>
            <a:off x="1066800" y="1264950"/>
            <a:ext cx="6553200" cy="3352800"/>
          </a:xfrm>
          <a:prstGeom prst="rect">
            <a:avLst/>
          </a:prstGeom>
          <a:noFill/>
        </p:spPr>
      </p:pic>
      <p:sp>
        <p:nvSpPr>
          <p:cNvPr id="4" name="TextBox 3"/>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5986691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 y="1276350"/>
            <a:ext cx="3249168" cy="319430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1276350"/>
            <a:ext cx="3108960" cy="31821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24200" y="1276350"/>
            <a:ext cx="3060192" cy="3182112"/>
          </a:xfrm>
          <a:prstGeom prst="rect">
            <a:avLst/>
          </a:prstGeom>
        </p:spPr>
      </p:pic>
      <p:sp>
        <p:nvSpPr>
          <p:cNvPr id="2" name="Title 1"/>
          <p:cNvSpPr>
            <a:spLocks noGrp="1"/>
          </p:cNvSpPr>
          <p:nvPr>
            <p:ph type="title"/>
          </p:nvPr>
        </p:nvSpPr>
        <p:spPr>
          <a:xfrm>
            <a:off x="0" y="76200"/>
            <a:ext cx="9143999" cy="857250"/>
          </a:xfrm>
        </p:spPr>
        <p:txBody>
          <a:bodyPr>
            <a:noAutofit/>
          </a:bodyPr>
          <a:lstStyle/>
          <a:p>
            <a:pPr lvl="0">
              <a:lnSpc>
                <a:spcPts val="3400"/>
              </a:lnSpc>
            </a:pPr>
            <a:r>
              <a:rPr lang="en-US" sz="3200" dirty="0"/>
              <a:t>Baseline Hyperglycemic Clamp Results:</a:t>
            </a:r>
            <a:br>
              <a:rPr lang="en-US" sz="3200" dirty="0"/>
            </a:br>
            <a:r>
              <a:rPr lang="en-US" sz="3200" dirty="0"/>
              <a:t> β-cell Response Measures</a:t>
            </a:r>
          </a:p>
        </p:txBody>
      </p:sp>
      <p:sp>
        <p:nvSpPr>
          <p:cNvPr id="7" name="TextBox 6"/>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5986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96000" y="2343151"/>
            <a:ext cx="2819400" cy="1206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0" y="80538"/>
            <a:ext cx="9144000" cy="857250"/>
          </a:xfrm>
        </p:spPr>
        <p:txBody>
          <a:bodyPr>
            <a:noAutofit/>
          </a:bodyPr>
          <a:lstStyle/>
          <a:p>
            <a:r>
              <a:rPr lang="en-US" sz="3600" dirty="0"/>
              <a:t>Restoring Insulin Secretion (RISE) Studies</a:t>
            </a:r>
          </a:p>
        </p:txBody>
      </p:sp>
      <p:graphicFrame>
        <p:nvGraphicFramePr>
          <p:cNvPr id="6" name="Diagram 5"/>
          <p:cNvGraphicFramePr/>
          <p:nvPr/>
        </p:nvGraphicFramePr>
        <p:xfrm>
          <a:off x="457200" y="1047763"/>
          <a:ext cx="8190442" cy="3481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5943600" y="2181419"/>
            <a:ext cx="2819400" cy="1219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 </a:t>
            </a:r>
          </a:p>
        </p:txBody>
      </p:sp>
      <p:sp>
        <p:nvSpPr>
          <p:cNvPr id="15" name="TextBox 14"/>
          <p:cNvSpPr txBox="1"/>
          <p:nvPr/>
        </p:nvSpPr>
        <p:spPr>
          <a:xfrm>
            <a:off x="142884" y="4817418"/>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
        <p:nvSpPr>
          <p:cNvPr id="8" name="Rounded Rectangle 7"/>
          <p:cNvSpPr/>
          <p:nvPr/>
        </p:nvSpPr>
        <p:spPr>
          <a:xfrm>
            <a:off x="228621" y="3257550"/>
            <a:ext cx="8654631" cy="1295400"/>
          </a:xfrm>
          <a:prstGeom prst="roundRect">
            <a:avLst/>
          </a:prstGeom>
          <a:no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3BD5EAA-F740-4C61-9EF8-8C4443B3BA24}"/>
                                            </p:graphicEl>
                                          </p:spTgt>
                                        </p:tgtEl>
                                        <p:attrNameLst>
                                          <p:attrName>style.visibility</p:attrName>
                                        </p:attrNameLst>
                                      </p:cBhvr>
                                      <p:to>
                                        <p:strVal val="visible"/>
                                      </p:to>
                                    </p:set>
                                    <p:animEffect transition="in" filter="fade">
                                      <p:cBhvr>
                                        <p:cTn id="7" dur="500"/>
                                        <p:tgtEl>
                                          <p:spTgt spid="6">
                                            <p:graphicEl>
                                              <a:dgm id="{D3BD5EAA-F740-4C61-9EF8-8C4443B3BA2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8FC05A90-C30B-42ED-A7DE-63E6D5F2B7D6}"/>
                                            </p:graphicEl>
                                          </p:spTgt>
                                        </p:tgtEl>
                                        <p:attrNameLst>
                                          <p:attrName>style.visibility</p:attrName>
                                        </p:attrNameLst>
                                      </p:cBhvr>
                                      <p:to>
                                        <p:strVal val="visible"/>
                                      </p:to>
                                    </p:set>
                                    <p:animEffect transition="in" filter="fade">
                                      <p:cBhvr>
                                        <p:cTn id="10" dur="500"/>
                                        <p:tgtEl>
                                          <p:spTgt spid="6">
                                            <p:graphicEl>
                                              <a:dgm id="{8FC05A90-C30B-42ED-A7DE-63E6D5F2B7D6}"/>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graphicEl>
                                              <a:dgm id="{927BD84F-AB0C-4523-8608-02483BBDCD97}"/>
                                            </p:graphicEl>
                                          </p:spTgt>
                                        </p:tgtEl>
                                        <p:attrNameLst>
                                          <p:attrName>style.visibility</p:attrName>
                                        </p:attrNameLst>
                                      </p:cBhvr>
                                      <p:to>
                                        <p:strVal val="visible"/>
                                      </p:to>
                                    </p:set>
                                    <p:animEffect transition="in" filter="fade">
                                      <p:cBhvr>
                                        <p:cTn id="14" dur="500"/>
                                        <p:tgtEl>
                                          <p:spTgt spid="6">
                                            <p:graphicEl>
                                              <a:dgm id="{927BD84F-AB0C-4523-8608-02483BBDCD97}"/>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graphicEl>
                                              <a:dgm id="{91A83656-EFB0-4952-A2A9-F0C71147E39D}"/>
                                            </p:graphicEl>
                                          </p:spTgt>
                                        </p:tgtEl>
                                        <p:attrNameLst>
                                          <p:attrName>style.visibility</p:attrName>
                                        </p:attrNameLst>
                                      </p:cBhvr>
                                      <p:to>
                                        <p:strVal val="visible"/>
                                      </p:to>
                                    </p:set>
                                    <p:animEffect transition="in" filter="fade">
                                      <p:cBhvr>
                                        <p:cTn id="17" dur="500"/>
                                        <p:tgtEl>
                                          <p:spTgt spid="6">
                                            <p:graphicEl>
                                              <a:dgm id="{91A83656-EFB0-4952-A2A9-F0C71147E39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graphicEl>
                                              <a:dgm id="{8B6653EE-F535-49A7-B5C3-A20143CE01C0}"/>
                                            </p:graphicEl>
                                          </p:spTgt>
                                        </p:tgtEl>
                                        <p:attrNameLst>
                                          <p:attrName>style.visibility</p:attrName>
                                        </p:attrNameLst>
                                      </p:cBhvr>
                                      <p:to>
                                        <p:strVal val="visible"/>
                                      </p:to>
                                    </p:set>
                                    <p:animEffect transition="in" filter="fade">
                                      <p:cBhvr>
                                        <p:cTn id="26" dur="500"/>
                                        <p:tgtEl>
                                          <p:spTgt spid="6">
                                            <p:graphicEl>
                                              <a:dgm id="{8B6653EE-F535-49A7-B5C3-A20143CE01C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11"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181" y="1379811"/>
            <a:ext cx="7350052" cy="2487339"/>
          </a:xfrm>
        </p:spPr>
        <p:txBody>
          <a:bodyPr>
            <a:normAutofit/>
          </a:bodyPr>
          <a:lstStyle/>
          <a:p>
            <a:pPr marL="0" indent="0">
              <a:spcBef>
                <a:spcPts val="0"/>
              </a:spcBef>
              <a:spcAft>
                <a:spcPts val="450"/>
              </a:spcAft>
              <a:buNone/>
            </a:pPr>
            <a:r>
              <a:rPr lang="en-US" sz="3200" dirty="0">
                <a:latin typeface="Helvetica" pitchFamily="34" charset="0"/>
                <a:cs typeface="Helvetica" pitchFamily="34" charset="0"/>
              </a:rPr>
              <a:t>In this cohort of youth with impaired glucose tolerance or recently diagnosed type 2 diabetes, the two intervention groups were well matched at baseline.</a:t>
            </a:r>
            <a:endParaRPr lang="en-US" sz="3200" dirty="0">
              <a:latin typeface="Helvetica" pitchFamily="34" charset="0"/>
              <a:cs typeface="Helvetica" pitchFamily="34" charset="0"/>
              <a:sym typeface="Symbol" panose="05050102010706020507" pitchFamily="18" charset="2"/>
            </a:endParaRPr>
          </a:p>
          <a:p>
            <a:pPr marL="514350" indent="-514350">
              <a:lnSpc>
                <a:spcPct val="120000"/>
              </a:lnSpc>
              <a:spcBef>
                <a:spcPts val="0"/>
              </a:spcBef>
              <a:spcAft>
                <a:spcPts val="450"/>
              </a:spcAft>
              <a:buAutoNum type="arabicParenR"/>
            </a:pPr>
            <a:endParaRPr lang="en-US" sz="2800" dirty="0">
              <a:latin typeface="Helvetica" pitchFamily="34" charset="0"/>
              <a:cs typeface="Helvetica" pitchFamily="34" charset="0"/>
              <a:sym typeface="Symbol" panose="05050102010706020507" pitchFamily="18" charset="2"/>
            </a:endParaRPr>
          </a:p>
          <a:p>
            <a:endParaRPr lang="en-US" sz="3800" dirty="0">
              <a:latin typeface="Helvetica" pitchFamily="34" charset="0"/>
              <a:cs typeface="Helvetica" pitchFamily="34" charset="0"/>
            </a:endParaRPr>
          </a:p>
          <a:p>
            <a:pPr algn="ctr" defTabSz="685800">
              <a:spcBef>
                <a:spcPts val="0"/>
              </a:spcBef>
              <a:defRPr/>
            </a:pPr>
            <a:endParaRPr lang="en-US" sz="3800" dirty="0"/>
          </a:p>
          <a:p>
            <a:endParaRPr lang="en-US" dirty="0">
              <a:latin typeface="Helvetica" pitchFamily="34" charset="0"/>
              <a:cs typeface="Helvetica" pitchFamily="34" charset="0"/>
            </a:endParaRPr>
          </a:p>
        </p:txBody>
      </p:sp>
      <p:sp>
        <p:nvSpPr>
          <p:cNvPr id="6" name="Title 5"/>
          <p:cNvSpPr>
            <a:spLocks noGrp="1"/>
          </p:cNvSpPr>
          <p:nvPr>
            <p:ph type="title"/>
          </p:nvPr>
        </p:nvSpPr>
        <p:spPr>
          <a:xfrm>
            <a:off x="457981" y="95250"/>
            <a:ext cx="8229600" cy="857250"/>
          </a:xfrm>
        </p:spPr>
        <p:txBody>
          <a:bodyPr>
            <a:noAutofit/>
          </a:bodyPr>
          <a:lstStyle/>
          <a:p>
            <a:r>
              <a:rPr lang="en-GB" sz="3600" dirty="0">
                <a:sym typeface="Symbol" panose="05050102010706020507" pitchFamily="18" charset="2"/>
              </a:rPr>
              <a:t>Summary</a:t>
            </a:r>
            <a:endParaRPr lang="en-US" sz="3600"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530225"/>
            <a:ext cx="5410200" cy="4251325"/>
          </a:xfrm>
          <a:prstGeom prst="rect">
            <a:avLst/>
          </a:prstGeom>
        </p:spPr>
        <p:txBody>
          <a:bodyPr vert="horz" lIns="91438" tIns="45719" rIns="91438" bIns="45719" rtlCol="0">
            <a:normAutofit/>
          </a:bodyPr>
          <a:lstStyle/>
          <a:p>
            <a:pPr defTabSz="457189">
              <a:spcBef>
                <a:spcPct val="20000"/>
              </a:spcBef>
            </a:pPr>
            <a:r>
              <a:rPr lang="en-US" sz="2800" i="1" dirty="0">
                <a:solidFill>
                  <a:srgbClr val="1F497D">
                    <a:lumMod val="75000"/>
                  </a:srgbClr>
                </a:solidFill>
                <a:latin typeface="Helvetica"/>
                <a:cs typeface="Helvetica"/>
              </a:rPr>
              <a:t>RISE Pediatric Medication Study </a:t>
            </a:r>
          </a:p>
          <a:p>
            <a:pPr defTabSz="457189">
              <a:spcBef>
                <a:spcPct val="20000"/>
              </a:spcBef>
            </a:pPr>
            <a:r>
              <a:rPr lang="en-US" sz="3200" b="1" i="1" dirty="0">
                <a:solidFill>
                  <a:srgbClr val="1F497D">
                    <a:lumMod val="75000"/>
                  </a:srgbClr>
                </a:solidFill>
                <a:latin typeface="Helvetica"/>
                <a:cs typeface="Helvetica"/>
              </a:rPr>
              <a:t>Primary Outcomes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2"/>
          <p:cNvCxnSpPr>
            <a:cxnSpLocks noChangeShapeType="1"/>
          </p:cNvCxnSpPr>
          <p:nvPr/>
        </p:nvCxnSpPr>
        <p:spPr bwMode="auto">
          <a:xfrm>
            <a:off x="8458200" y="2114550"/>
            <a:ext cx="0" cy="536460"/>
          </a:xfrm>
          <a:prstGeom prst="straightConnector1">
            <a:avLst/>
          </a:prstGeom>
          <a:noFill/>
          <a:ln w="28575">
            <a:solidFill>
              <a:srgbClr val="000000"/>
            </a:solidFill>
            <a:round/>
            <a:headEnd/>
            <a:tailEnd type="triangle" w="med" len="med"/>
          </a:ln>
        </p:spPr>
      </p:cxnSp>
      <p:sp>
        <p:nvSpPr>
          <p:cNvPr id="2" name="Title 1"/>
          <p:cNvSpPr>
            <a:spLocks noGrp="1"/>
          </p:cNvSpPr>
          <p:nvPr>
            <p:ph type="title"/>
          </p:nvPr>
        </p:nvSpPr>
        <p:spPr>
          <a:xfrm>
            <a:off x="457200" y="86253"/>
            <a:ext cx="8229600" cy="857250"/>
          </a:xfrm>
        </p:spPr>
        <p:txBody>
          <a:bodyPr>
            <a:noAutofit/>
          </a:bodyPr>
          <a:lstStyle/>
          <a:p>
            <a:pPr>
              <a:lnSpc>
                <a:spcPts val="3400"/>
              </a:lnSpc>
            </a:pPr>
            <a:r>
              <a:rPr lang="en-US" sz="3200" dirty="0"/>
              <a:t>Pediatric Medication Study Protocol:</a:t>
            </a:r>
            <a:br>
              <a:rPr lang="en-US" sz="3200" dirty="0"/>
            </a:br>
            <a:r>
              <a:rPr lang="en-US" sz="3200" dirty="0"/>
              <a:t>Study Phases and Key Time Points</a:t>
            </a:r>
          </a:p>
        </p:txBody>
      </p:sp>
      <p:graphicFrame>
        <p:nvGraphicFramePr>
          <p:cNvPr id="8" name="Table 7"/>
          <p:cNvGraphicFramePr>
            <a:graphicFrameLocks noGrp="1"/>
          </p:cNvGraphicFramePr>
          <p:nvPr/>
        </p:nvGraphicFramePr>
        <p:xfrm>
          <a:off x="457200" y="2745141"/>
          <a:ext cx="8027894" cy="822960"/>
        </p:xfrm>
        <a:graphic>
          <a:graphicData uri="http://schemas.openxmlformats.org/drawingml/2006/table">
            <a:tbl>
              <a:tblPr/>
              <a:tblGrid>
                <a:gridCol w="1066800">
                  <a:extLst>
                    <a:ext uri="{9D8B030D-6E8A-4147-A177-3AD203B41FA5}">
                      <a16:colId xmlns:a16="http://schemas.microsoft.com/office/drawing/2014/main" xmlns="" val="20000"/>
                    </a:ext>
                  </a:extLst>
                </a:gridCol>
                <a:gridCol w="1057835">
                  <a:extLst>
                    <a:ext uri="{9D8B030D-6E8A-4147-A177-3AD203B41FA5}">
                      <a16:colId xmlns:a16="http://schemas.microsoft.com/office/drawing/2014/main" xmlns="" val="20001"/>
                    </a:ext>
                  </a:extLst>
                </a:gridCol>
                <a:gridCol w="4177161">
                  <a:extLst>
                    <a:ext uri="{9D8B030D-6E8A-4147-A177-3AD203B41FA5}">
                      <a16:colId xmlns:a16="http://schemas.microsoft.com/office/drawing/2014/main" xmlns="" val="20002"/>
                    </a:ext>
                  </a:extLst>
                </a:gridCol>
                <a:gridCol w="1726098">
                  <a:extLst>
                    <a:ext uri="{9D8B030D-6E8A-4147-A177-3AD203B41FA5}">
                      <a16:colId xmlns:a16="http://schemas.microsoft.com/office/drawing/2014/main" xmlns="" val="20003"/>
                    </a:ext>
                  </a:extLst>
                </a:gridCol>
              </a:tblGrid>
              <a:tr h="822960">
                <a:tc>
                  <a:txBody>
                    <a:bodyPr/>
                    <a:lstStyle/>
                    <a:p>
                      <a:pPr marL="0" marR="0" algn="ctr">
                        <a:lnSpc>
                          <a:spcPct val="115000"/>
                        </a:lnSpc>
                        <a:spcBef>
                          <a:spcPts val="0"/>
                        </a:spcBef>
                        <a:spcAft>
                          <a:spcPts val="0"/>
                        </a:spcAft>
                      </a:pPr>
                      <a:r>
                        <a:rPr lang="en-US" sz="1400" b="1" dirty="0">
                          <a:latin typeface="Helvetica" pitchFamily="34" charset="0"/>
                          <a:ea typeface="Calibri"/>
                          <a:cs typeface="Helvetica" pitchFamily="34" charset="0"/>
                        </a:rPr>
                        <a:t>Screening</a:t>
                      </a:r>
                      <a:endParaRPr lang="en-US" sz="16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Helvetica" pitchFamily="34" charset="0"/>
                          <a:ea typeface="Calibri"/>
                          <a:cs typeface="Helvetica" pitchFamily="34" charset="0"/>
                        </a:rPr>
                        <a:t>Run-in</a:t>
                      </a:r>
                      <a:br>
                        <a:rPr lang="en-US" sz="1400" b="1" kern="1200" dirty="0">
                          <a:solidFill>
                            <a:schemeClr val="tx1"/>
                          </a:solidFill>
                          <a:latin typeface="Helvetica" pitchFamily="34" charset="0"/>
                          <a:ea typeface="Calibri"/>
                          <a:cs typeface="Helvetica" pitchFamily="34" charset="0"/>
                        </a:rPr>
                      </a:br>
                      <a:r>
                        <a:rPr lang="en-US" sz="1400" b="1" kern="1200" dirty="0">
                          <a:solidFill>
                            <a:schemeClr val="tx1"/>
                          </a:solidFill>
                          <a:latin typeface="Helvetica" pitchFamily="34" charset="0"/>
                          <a:ea typeface="Calibri"/>
                          <a:cs typeface="Helvetica" pitchFamily="34" charset="0"/>
                        </a:rPr>
                        <a:t>(3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dirty="0">
                          <a:latin typeface="Helvetica" pitchFamily="34" charset="0"/>
                          <a:ea typeface="Calibri"/>
                          <a:cs typeface="Helvetica" pitchFamily="34" charset="0"/>
                        </a:rPr>
                        <a:t>Active Treatment</a:t>
                      </a:r>
                    </a:p>
                    <a:p>
                      <a:pPr marL="0" marR="0" algn="ctr">
                        <a:lnSpc>
                          <a:spcPct val="115000"/>
                        </a:lnSpc>
                        <a:spcBef>
                          <a:spcPts val="0"/>
                        </a:spcBef>
                        <a:spcAft>
                          <a:spcPts val="0"/>
                        </a:spcAft>
                      </a:pPr>
                      <a:r>
                        <a:rPr lang="en-US" sz="1400" b="1" dirty="0">
                          <a:latin typeface="Helvetica" pitchFamily="34" charset="0"/>
                          <a:ea typeface="Calibri"/>
                          <a:cs typeface="Helvetica" pitchFamily="34" charset="0"/>
                        </a:rPr>
                        <a:t>(12 months)</a:t>
                      </a:r>
                      <a:endParaRPr lang="en-US" sz="16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0" marR="0" algn="ctr">
                        <a:lnSpc>
                          <a:spcPct val="115000"/>
                        </a:lnSpc>
                        <a:spcBef>
                          <a:spcPts val="0"/>
                        </a:spcBef>
                        <a:spcAft>
                          <a:spcPts val="0"/>
                        </a:spcAft>
                      </a:pPr>
                      <a:r>
                        <a:rPr lang="en-US" sz="1400" b="1" dirty="0">
                          <a:latin typeface="Helvetica" pitchFamily="34" charset="0"/>
                          <a:ea typeface="Calibri"/>
                          <a:cs typeface="Helvetica" pitchFamily="34" charset="0"/>
                        </a:rPr>
                        <a:t>Washout</a:t>
                      </a:r>
                      <a:br>
                        <a:rPr lang="en-US" sz="1400" b="1" dirty="0">
                          <a:latin typeface="Helvetica" pitchFamily="34" charset="0"/>
                          <a:ea typeface="Calibri"/>
                          <a:cs typeface="Helvetica" pitchFamily="34" charset="0"/>
                        </a:rPr>
                      </a:br>
                      <a:r>
                        <a:rPr lang="en-US" sz="1400" b="1" dirty="0">
                          <a:latin typeface="Helvetica" pitchFamily="34" charset="0"/>
                          <a:ea typeface="Calibri"/>
                          <a:cs typeface="Helvetica" pitchFamily="34" charset="0"/>
                        </a:rPr>
                        <a:t>(3 months)</a:t>
                      </a:r>
                      <a:endParaRPr lang="en-US" sz="1600" dirty="0">
                        <a:latin typeface="Helvetica" pitchFamily="34" charset="0"/>
                        <a:ea typeface="Calibri"/>
                        <a:cs typeface="Helvetic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1032" name="Text Box 8"/>
          <p:cNvSpPr txBox="1">
            <a:spLocks noChangeArrowheads="1"/>
          </p:cNvSpPr>
          <p:nvPr/>
        </p:nvSpPr>
        <p:spPr bwMode="auto">
          <a:xfrm>
            <a:off x="6167591" y="4053186"/>
            <a:ext cx="1249217" cy="265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12 months</a:t>
            </a:r>
            <a:endParaRPr lang="en-US" sz="1400" dirty="0">
              <a:solidFill>
                <a:prstClr val="black"/>
              </a:solidFill>
              <a:latin typeface="Helvetica" pitchFamily="34" charset="0"/>
              <a:cs typeface="Helvetica" pitchFamily="34" charset="0"/>
            </a:endParaRPr>
          </a:p>
        </p:txBody>
      </p:sp>
      <p:sp>
        <p:nvSpPr>
          <p:cNvPr id="1033" name="Text Box 9"/>
          <p:cNvSpPr txBox="1">
            <a:spLocks noChangeArrowheads="1"/>
          </p:cNvSpPr>
          <p:nvPr/>
        </p:nvSpPr>
        <p:spPr bwMode="auto">
          <a:xfrm>
            <a:off x="7862794" y="4058841"/>
            <a:ext cx="1225550" cy="265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15 months</a:t>
            </a:r>
            <a:endParaRPr lang="en-US" sz="1400" dirty="0">
              <a:solidFill>
                <a:prstClr val="black"/>
              </a:solidFill>
              <a:latin typeface="Helvetica" pitchFamily="34" charset="0"/>
              <a:cs typeface="Helvetica" pitchFamily="34" charset="0"/>
            </a:endParaRPr>
          </a:p>
        </p:txBody>
      </p:sp>
      <p:sp>
        <p:nvSpPr>
          <p:cNvPr id="1035" name="Text Box 11"/>
          <p:cNvSpPr txBox="1">
            <a:spLocks noChangeArrowheads="1"/>
          </p:cNvSpPr>
          <p:nvPr/>
        </p:nvSpPr>
        <p:spPr bwMode="auto">
          <a:xfrm>
            <a:off x="1485906" y="3555392"/>
            <a:ext cx="1135061" cy="229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endParaRPr lang="en-US" sz="3600" dirty="0">
              <a:solidFill>
                <a:prstClr val="black"/>
              </a:solidFill>
              <a:latin typeface="Helvetica" pitchFamily="34" charset="0"/>
              <a:cs typeface="Helvetica" pitchFamily="34" charset="0"/>
            </a:endParaRPr>
          </a:p>
        </p:txBody>
      </p:sp>
      <p:cxnSp>
        <p:nvCxnSpPr>
          <p:cNvPr id="21" name="AutoShape 2"/>
          <p:cNvCxnSpPr>
            <a:cxnSpLocks noChangeShapeType="1"/>
          </p:cNvCxnSpPr>
          <p:nvPr/>
        </p:nvCxnSpPr>
        <p:spPr bwMode="auto">
          <a:xfrm flipV="1">
            <a:off x="8471647" y="3640334"/>
            <a:ext cx="0" cy="448270"/>
          </a:xfrm>
          <a:prstGeom prst="straightConnector1">
            <a:avLst/>
          </a:prstGeom>
          <a:noFill/>
          <a:ln w="28575">
            <a:solidFill>
              <a:srgbClr val="000000"/>
            </a:solidFill>
            <a:round/>
            <a:headEnd/>
            <a:tailEnd type="triangle" w="med" len="med"/>
          </a:ln>
        </p:spPr>
      </p:cxnSp>
      <p:cxnSp>
        <p:nvCxnSpPr>
          <p:cNvPr id="22" name="AutoShape 2"/>
          <p:cNvCxnSpPr>
            <a:cxnSpLocks noChangeShapeType="1"/>
          </p:cNvCxnSpPr>
          <p:nvPr/>
        </p:nvCxnSpPr>
        <p:spPr bwMode="auto">
          <a:xfrm flipV="1">
            <a:off x="6771621" y="3647481"/>
            <a:ext cx="0" cy="448270"/>
          </a:xfrm>
          <a:prstGeom prst="straightConnector1">
            <a:avLst/>
          </a:prstGeom>
          <a:noFill/>
          <a:ln w="28575">
            <a:solidFill>
              <a:srgbClr val="000000"/>
            </a:solidFill>
            <a:round/>
            <a:headEnd/>
            <a:tailEnd type="triangle" w="med" len="med"/>
          </a:ln>
        </p:spPr>
      </p:cxnSp>
      <p:sp>
        <p:nvSpPr>
          <p:cNvPr id="1036" name="Text Box 12"/>
          <p:cNvSpPr txBox="1">
            <a:spLocks noChangeArrowheads="1"/>
          </p:cNvSpPr>
          <p:nvPr/>
        </p:nvSpPr>
        <p:spPr bwMode="auto">
          <a:xfrm>
            <a:off x="1460500" y="1443614"/>
            <a:ext cx="2190050"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OGTT</a:t>
            </a:r>
            <a:endParaRPr lang="en-US" sz="3200" dirty="0">
              <a:solidFill>
                <a:prstClr val="black"/>
              </a:solidFill>
              <a:latin typeface="Helvetica" pitchFamily="34" charset="0"/>
              <a:cs typeface="Helvetica" pitchFamily="34" charset="0"/>
            </a:endParaRPr>
          </a:p>
        </p:txBody>
      </p:sp>
      <p:cxnSp>
        <p:nvCxnSpPr>
          <p:cNvPr id="27" name="AutoShape 2"/>
          <p:cNvCxnSpPr>
            <a:cxnSpLocks noChangeShapeType="1"/>
          </p:cNvCxnSpPr>
          <p:nvPr/>
        </p:nvCxnSpPr>
        <p:spPr bwMode="auto">
          <a:xfrm>
            <a:off x="2585664" y="2107827"/>
            <a:ext cx="0" cy="536460"/>
          </a:xfrm>
          <a:prstGeom prst="straightConnector1">
            <a:avLst/>
          </a:prstGeom>
          <a:noFill/>
          <a:ln w="28575">
            <a:solidFill>
              <a:srgbClr val="000000"/>
            </a:solidFill>
            <a:round/>
            <a:headEnd/>
            <a:tailEnd type="triangle" w="med" len="med"/>
          </a:ln>
        </p:spPr>
      </p:cxnSp>
      <p:sp>
        <p:nvSpPr>
          <p:cNvPr id="31" name="Text Box 12"/>
          <p:cNvSpPr txBox="1">
            <a:spLocks noChangeArrowheads="1"/>
          </p:cNvSpPr>
          <p:nvPr/>
        </p:nvSpPr>
        <p:spPr bwMode="auto">
          <a:xfrm>
            <a:off x="6176359" y="1460769"/>
            <a:ext cx="2281841" cy="596631"/>
          </a:xfrm>
          <a:prstGeom prst="rect">
            <a:avLst/>
          </a:prstGeom>
          <a:solidFill>
            <a:srgbClr val="FFFFFF"/>
          </a:solidFill>
          <a:ln w="9525">
            <a:solidFill>
              <a:srgbClr val="000000"/>
            </a:solidFill>
            <a:miter lim="800000"/>
            <a:headEnd/>
            <a:tailEnd/>
          </a:ln>
        </p:spPr>
        <p:txBody>
          <a:bodyPr vert="horz" wrap="square" lIns="73152" tIns="45720" rIns="73152" bIns="45720" numCol="1" anchor="t" anchorCtr="0" compatLnSpc="1">
            <a:prstTxWarp prst="textNoShape">
              <a:avLst/>
            </a:prstTxWarp>
          </a:bodyPr>
          <a:lstStyle/>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Hyperglycemic Clamp</a:t>
            </a:r>
          </a:p>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OGTT</a:t>
            </a:r>
            <a:endParaRPr lang="en-US" sz="4000" dirty="0">
              <a:solidFill>
                <a:prstClr val="black"/>
              </a:solidFill>
              <a:latin typeface="Helvetica" pitchFamily="34" charset="0"/>
              <a:cs typeface="Helvetica" pitchFamily="34" charset="0"/>
            </a:endParaRPr>
          </a:p>
        </p:txBody>
      </p:sp>
      <p:cxnSp>
        <p:nvCxnSpPr>
          <p:cNvPr id="32" name="AutoShape 2"/>
          <p:cNvCxnSpPr>
            <a:cxnSpLocks noChangeShapeType="1"/>
          </p:cNvCxnSpPr>
          <p:nvPr/>
        </p:nvCxnSpPr>
        <p:spPr bwMode="auto">
          <a:xfrm>
            <a:off x="6769935" y="2107827"/>
            <a:ext cx="0" cy="536460"/>
          </a:xfrm>
          <a:prstGeom prst="straightConnector1">
            <a:avLst/>
          </a:prstGeom>
          <a:noFill/>
          <a:ln w="28575">
            <a:solidFill>
              <a:srgbClr val="000000"/>
            </a:solidFill>
            <a:round/>
            <a:headEnd/>
            <a:tailEnd type="triangle" w="med" len="med"/>
          </a:ln>
        </p:spPr>
      </p:cxnSp>
      <p:grpSp>
        <p:nvGrpSpPr>
          <p:cNvPr id="3" name="Group 7"/>
          <p:cNvGrpSpPr/>
          <p:nvPr/>
        </p:nvGrpSpPr>
        <p:grpSpPr>
          <a:xfrm>
            <a:off x="7851776" y="1076325"/>
            <a:ext cx="1225549" cy="1609255"/>
            <a:chOff x="5911914" y="1611515"/>
            <a:chExt cx="1419869" cy="2145673"/>
          </a:xfrm>
        </p:grpSpPr>
        <p:sp>
          <p:nvSpPr>
            <p:cNvPr id="26" name="Down Arrow 25"/>
            <p:cNvSpPr/>
            <p:nvPr/>
          </p:nvSpPr>
          <p:spPr>
            <a:xfrm>
              <a:off x="5911914" y="1611517"/>
              <a:ext cx="1419869" cy="214567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400" dirty="0">
                <a:solidFill>
                  <a:srgbClr val="FFFFFF"/>
                </a:solidFill>
                <a:latin typeface="Helvetica" pitchFamily="34" charset="0"/>
                <a:cs typeface="Helvetica" pitchFamily="34" charset="0"/>
              </a:endParaRPr>
            </a:p>
          </p:txBody>
        </p:sp>
        <p:sp>
          <p:nvSpPr>
            <p:cNvPr id="28" name="TextBox 27"/>
            <p:cNvSpPr txBox="1"/>
            <p:nvPr/>
          </p:nvSpPr>
          <p:spPr>
            <a:xfrm rot="16200000">
              <a:off x="5769223" y="2126427"/>
              <a:ext cx="1698406" cy="668582"/>
            </a:xfrm>
            <a:prstGeom prst="rect">
              <a:avLst/>
            </a:prstGeom>
            <a:noFill/>
          </p:spPr>
          <p:txBody>
            <a:bodyPr wrap="square" rtlCol="0">
              <a:spAutoFit/>
            </a:bodyPr>
            <a:lstStyle/>
            <a:p>
              <a:pPr algn="ctr"/>
              <a:r>
                <a:rPr lang="en-US" sz="1050" b="1" dirty="0">
                  <a:solidFill>
                    <a:srgbClr val="FFFFFF"/>
                  </a:solidFill>
                  <a:latin typeface="Helvetica" pitchFamily="34" charset="0"/>
                  <a:cs typeface="Helvetica" pitchFamily="34" charset="0"/>
                </a:rPr>
                <a:t>Primary Outcome Collection</a:t>
              </a:r>
            </a:p>
          </p:txBody>
        </p:sp>
      </p:grpSp>
      <p:sp>
        <p:nvSpPr>
          <p:cNvPr id="24" name="Text Box 6"/>
          <p:cNvSpPr txBox="1">
            <a:spLocks noChangeArrowheads="1"/>
          </p:cNvSpPr>
          <p:nvPr/>
        </p:nvSpPr>
        <p:spPr bwMode="auto">
          <a:xfrm>
            <a:off x="1714511" y="4020739"/>
            <a:ext cx="1758249" cy="5478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Baseline</a:t>
            </a:r>
          </a:p>
          <a:p>
            <a:pPr algn="ctr" defTabSz="914400" fontAlgn="base">
              <a:spcBef>
                <a:spcPct val="0"/>
              </a:spcBef>
              <a:spcAft>
                <a:spcPct val="0"/>
              </a:spcAft>
            </a:pPr>
            <a:r>
              <a:rPr lang="en-US" sz="1400" b="1" dirty="0">
                <a:solidFill>
                  <a:prstClr val="black"/>
                </a:solidFill>
                <a:latin typeface="Helvetica" pitchFamily="34" charset="0"/>
                <a:cs typeface="Helvetica" pitchFamily="34" charset="0"/>
              </a:rPr>
              <a:t>Randomization</a:t>
            </a:r>
            <a:endParaRPr lang="en-US" sz="3600" dirty="0">
              <a:solidFill>
                <a:prstClr val="black"/>
              </a:solidFill>
              <a:latin typeface="Helvetica" pitchFamily="34" charset="0"/>
              <a:cs typeface="Helvetica" pitchFamily="34" charset="0"/>
            </a:endParaRPr>
          </a:p>
        </p:txBody>
      </p:sp>
      <p:cxnSp>
        <p:nvCxnSpPr>
          <p:cNvPr id="29" name="AutoShape 2"/>
          <p:cNvCxnSpPr>
            <a:cxnSpLocks noChangeShapeType="1"/>
          </p:cNvCxnSpPr>
          <p:nvPr/>
        </p:nvCxnSpPr>
        <p:spPr bwMode="auto">
          <a:xfrm flipV="1">
            <a:off x="2568388" y="3647481"/>
            <a:ext cx="0" cy="448270"/>
          </a:xfrm>
          <a:prstGeom prst="straightConnector1">
            <a:avLst/>
          </a:prstGeom>
          <a:noFill/>
          <a:ln w="28575">
            <a:solidFill>
              <a:srgbClr val="000000"/>
            </a:solidFill>
            <a:round/>
            <a:headEnd/>
            <a:tailEnd type="triangle" w="med" len="med"/>
          </a:ln>
        </p:spPr>
      </p:cxnSp>
      <p:sp>
        <p:nvSpPr>
          <p:cNvPr id="20" name="TextBox 19">
            <a:extLst>
              <a:ext uri="{FF2B5EF4-FFF2-40B4-BE49-F238E27FC236}">
                <a16:creationId xmlns:a16="http://schemas.microsoft.com/office/drawing/2014/main" xmlns="" id="{D6D92634-17DB-1748-969B-ED19E91AEE42}"/>
              </a:ext>
            </a:extLst>
          </p:cNvPr>
          <p:cNvSpPr txBox="1"/>
          <p:nvPr/>
        </p:nvSpPr>
        <p:spPr>
          <a:xfrm>
            <a:off x="133350"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1721716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07"/>
            <a:ext cx="8229600" cy="857250"/>
          </a:xfrm>
        </p:spPr>
        <p:txBody>
          <a:bodyPr>
            <a:normAutofit/>
          </a:bodyPr>
          <a:lstStyle/>
          <a:p>
            <a:r>
              <a:rPr lang="en-US" sz="3600" dirty="0"/>
              <a:t>CONSORT Diagram</a:t>
            </a:r>
          </a:p>
        </p:txBody>
      </p:sp>
      <p:grpSp>
        <p:nvGrpSpPr>
          <p:cNvPr id="31" name="Group 30"/>
          <p:cNvGrpSpPr/>
          <p:nvPr/>
        </p:nvGrpSpPr>
        <p:grpSpPr>
          <a:xfrm>
            <a:off x="800100" y="1219200"/>
            <a:ext cx="7543411" cy="3486150"/>
            <a:chOff x="752475" y="1066800"/>
            <a:chExt cx="7639763" cy="3989070"/>
          </a:xfrm>
        </p:grpSpPr>
        <p:sp>
          <p:nvSpPr>
            <p:cNvPr id="5" name="Rounded Rectangle 4"/>
            <p:cNvSpPr/>
            <p:nvPr/>
          </p:nvSpPr>
          <p:spPr>
            <a:xfrm>
              <a:off x="752475" y="1066800"/>
              <a:ext cx="228600" cy="12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38" tIns="45719" rIns="91438" bIns="45719" rtlCol="0" anchor="ctr"/>
            <a:lstStyle/>
            <a:p>
              <a:pPr algn="ctr" defTabSz="457189"/>
              <a:r>
                <a:rPr lang="en-US" sz="1400" b="1" dirty="0">
                  <a:solidFill>
                    <a:srgbClr val="FFFFFF"/>
                  </a:solidFill>
                  <a:latin typeface="Helvetica" pitchFamily="34" charset="0"/>
                  <a:cs typeface="Helvetica" pitchFamily="34" charset="0"/>
                </a:rPr>
                <a:t>Enrollment</a:t>
              </a:r>
            </a:p>
          </p:txBody>
        </p:sp>
        <p:sp>
          <p:nvSpPr>
            <p:cNvPr id="6" name="Rounded Rectangle 5"/>
            <p:cNvSpPr/>
            <p:nvPr/>
          </p:nvSpPr>
          <p:spPr>
            <a:xfrm>
              <a:off x="752475" y="3562350"/>
              <a:ext cx="228600" cy="1493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38" tIns="45719" rIns="91438" bIns="45719" rtlCol="0" anchor="ctr"/>
            <a:lstStyle/>
            <a:p>
              <a:pPr algn="ctr" defTabSz="457189"/>
              <a:r>
                <a:rPr lang="en-US" sz="1400" b="1" dirty="0">
                  <a:solidFill>
                    <a:srgbClr val="FFFFFF"/>
                  </a:solidFill>
                  <a:latin typeface="Helvetica" pitchFamily="34" charset="0"/>
                  <a:cs typeface="Helvetica" pitchFamily="34" charset="0"/>
                </a:rPr>
                <a:t>Follow-up</a:t>
              </a:r>
            </a:p>
          </p:txBody>
        </p:sp>
        <p:sp>
          <p:nvSpPr>
            <p:cNvPr id="7" name="Rectangle 6"/>
            <p:cNvSpPr/>
            <p:nvPr/>
          </p:nvSpPr>
          <p:spPr>
            <a:xfrm>
              <a:off x="3114675" y="1136649"/>
              <a:ext cx="2895600" cy="285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400" b="1" dirty="0">
                  <a:solidFill>
                    <a:sysClr val="windowText" lastClr="000000"/>
                  </a:solidFill>
                  <a:latin typeface="Helvetica" pitchFamily="34" charset="0"/>
                  <a:cs typeface="Helvetica" pitchFamily="34" charset="0"/>
                </a:rPr>
                <a:t>Assessed for Eligibility (n=236)</a:t>
              </a:r>
            </a:p>
          </p:txBody>
        </p:sp>
        <p:sp>
          <p:nvSpPr>
            <p:cNvPr id="8" name="Rectangle 7"/>
            <p:cNvSpPr/>
            <p:nvPr/>
          </p:nvSpPr>
          <p:spPr>
            <a:xfrm>
              <a:off x="3114675" y="1676550"/>
              <a:ext cx="2895600" cy="285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400" b="1" dirty="0">
                  <a:solidFill>
                    <a:sysClr val="windowText" lastClr="000000"/>
                  </a:solidFill>
                  <a:latin typeface="Helvetica" pitchFamily="34" charset="0"/>
                  <a:cs typeface="Helvetica" pitchFamily="34" charset="0"/>
                </a:rPr>
                <a:t>Began Run-in Period (n=109)</a:t>
              </a:r>
            </a:p>
          </p:txBody>
        </p:sp>
        <p:cxnSp>
          <p:nvCxnSpPr>
            <p:cNvPr id="9" name="Straight Arrow Connector 8"/>
            <p:cNvCxnSpPr>
              <a:stCxn id="7" idx="2"/>
              <a:endCxn id="8" idx="0"/>
            </p:cNvCxnSpPr>
            <p:nvPr/>
          </p:nvCxnSpPr>
          <p:spPr>
            <a:xfrm>
              <a:off x="4562475" y="1422399"/>
              <a:ext cx="0" cy="25415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2475" y="1514624"/>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14675" y="2190750"/>
              <a:ext cx="2895600" cy="2476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Randomized (n=91)</a:t>
              </a:r>
            </a:p>
          </p:txBody>
        </p:sp>
        <p:cxnSp>
          <p:nvCxnSpPr>
            <p:cNvPr id="13" name="Straight Arrow Connector 12"/>
            <p:cNvCxnSpPr>
              <a:stCxn id="8" idx="2"/>
              <a:endCxn id="12" idx="0"/>
            </p:cNvCxnSpPr>
            <p:nvPr/>
          </p:nvCxnSpPr>
          <p:spPr>
            <a:xfrm>
              <a:off x="4562475" y="1962150"/>
              <a:ext cx="0" cy="22860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52475" y="2343150"/>
              <a:ext cx="228600" cy="115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38" tIns="45719" rIns="91438" bIns="45719" rtlCol="0" anchor="ctr"/>
            <a:lstStyle/>
            <a:p>
              <a:pPr algn="ctr" defTabSz="457189"/>
              <a:r>
                <a:rPr lang="en-US" sz="1400" b="1" dirty="0">
                  <a:solidFill>
                    <a:srgbClr val="FFFFFF"/>
                  </a:solidFill>
                  <a:latin typeface="Helvetica" pitchFamily="34" charset="0"/>
                  <a:cs typeface="Helvetica" pitchFamily="34" charset="0"/>
                </a:rPr>
                <a:t>Allocation</a:t>
              </a:r>
              <a:endParaRPr lang="en-US" sz="1100" b="1" dirty="0">
                <a:solidFill>
                  <a:srgbClr val="FFFFFF"/>
                </a:solidFill>
                <a:latin typeface="Helvetica" pitchFamily="34" charset="0"/>
                <a:cs typeface="Helvetica" pitchFamily="34" charset="0"/>
              </a:endParaRPr>
            </a:p>
          </p:txBody>
        </p:sp>
        <p:sp>
          <p:nvSpPr>
            <p:cNvPr id="17" name="Rectangle 16"/>
            <p:cNvSpPr/>
            <p:nvPr/>
          </p:nvSpPr>
          <p:spPr>
            <a:xfrm>
              <a:off x="1133475" y="2800350"/>
              <a:ext cx="3273552" cy="5943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Glargine followed by Metformin</a:t>
              </a:r>
            </a:p>
            <a:p>
              <a:pPr algn="ctr" defTabSz="457189"/>
              <a:r>
                <a:rPr lang="en-US" sz="1600" b="1" dirty="0">
                  <a:solidFill>
                    <a:sysClr val="windowText" lastClr="000000"/>
                  </a:solidFill>
                  <a:latin typeface="Helvetica" pitchFamily="34" charset="0"/>
                  <a:cs typeface="Helvetica" pitchFamily="34" charset="0"/>
                </a:rPr>
                <a:t> (n=44)</a:t>
              </a:r>
            </a:p>
          </p:txBody>
        </p:sp>
        <p:sp>
          <p:nvSpPr>
            <p:cNvPr id="18" name="Rectangle 17"/>
            <p:cNvSpPr/>
            <p:nvPr/>
          </p:nvSpPr>
          <p:spPr>
            <a:xfrm>
              <a:off x="4791075" y="2800350"/>
              <a:ext cx="3276600" cy="5943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Metformin Alone </a:t>
              </a:r>
            </a:p>
            <a:p>
              <a:pPr algn="ctr" defTabSz="457189"/>
              <a:r>
                <a:rPr lang="en-US" sz="1600" b="1" dirty="0">
                  <a:solidFill>
                    <a:sysClr val="windowText" lastClr="000000"/>
                  </a:solidFill>
                  <a:latin typeface="Helvetica" pitchFamily="34" charset="0"/>
                  <a:cs typeface="Helvetica" pitchFamily="34" charset="0"/>
                </a:rPr>
                <a:t>(n=47)</a:t>
              </a:r>
            </a:p>
          </p:txBody>
        </p:sp>
        <p:sp>
          <p:nvSpPr>
            <p:cNvPr id="19" name="Rectangle 18"/>
            <p:cNvSpPr/>
            <p:nvPr/>
          </p:nvSpPr>
          <p:spPr>
            <a:xfrm>
              <a:off x="1133475" y="3569970"/>
              <a:ext cx="3273552" cy="5943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Month 12 Visit </a:t>
              </a:r>
            </a:p>
            <a:p>
              <a:pPr algn="ctr" defTabSz="457189"/>
              <a:r>
                <a:rPr lang="en-US" sz="1600" b="1" dirty="0">
                  <a:solidFill>
                    <a:sysClr val="windowText" lastClr="000000"/>
                  </a:solidFill>
                  <a:latin typeface="Helvetica" pitchFamily="34" charset="0"/>
                  <a:cs typeface="Helvetica" pitchFamily="34" charset="0"/>
                </a:rPr>
                <a:t>(n=41)</a:t>
              </a:r>
            </a:p>
          </p:txBody>
        </p:sp>
        <p:sp>
          <p:nvSpPr>
            <p:cNvPr id="20" name="Rectangle 19"/>
            <p:cNvSpPr/>
            <p:nvPr/>
          </p:nvSpPr>
          <p:spPr>
            <a:xfrm>
              <a:off x="4800600" y="3573780"/>
              <a:ext cx="3273552" cy="5943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Month 12 Visit </a:t>
              </a:r>
            </a:p>
            <a:p>
              <a:pPr algn="ctr" defTabSz="457189"/>
              <a:r>
                <a:rPr lang="en-US" sz="1600" b="1" dirty="0">
                  <a:solidFill>
                    <a:sysClr val="windowText" lastClr="000000"/>
                  </a:solidFill>
                  <a:latin typeface="Helvetica" pitchFamily="34" charset="0"/>
                  <a:cs typeface="Helvetica" pitchFamily="34" charset="0"/>
                </a:rPr>
                <a:t>(n=45)</a:t>
              </a:r>
            </a:p>
          </p:txBody>
        </p:sp>
        <p:sp>
          <p:nvSpPr>
            <p:cNvPr id="21" name="Rectangle 20"/>
            <p:cNvSpPr/>
            <p:nvPr/>
          </p:nvSpPr>
          <p:spPr>
            <a:xfrm>
              <a:off x="4800600" y="4364088"/>
              <a:ext cx="3273552" cy="59644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Primary Outcome Visit</a:t>
              </a:r>
            </a:p>
            <a:p>
              <a:pPr algn="ctr" defTabSz="457189"/>
              <a:r>
                <a:rPr lang="en-US" sz="1600" b="1" dirty="0">
                  <a:solidFill>
                    <a:sysClr val="windowText" lastClr="000000"/>
                  </a:solidFill>
                  <a:latin typeface="Helvetica" pitchFamily="34" charset="0"/>
                  <a:cs typeface="Helvetica" pitchFamily="34" charset="0"/>
                </a:rPr>
                <a:t>Month 15 Visit (n=43)</a:t>
              </a:r>
            </a:p>
          </p:txBody>
        </p:sp>
        <p:sp>
          <p:nvSpPr>
            <p:cNvPr id="22" name="Rectangle 21"/>
            <p:cNvSpPr/>
            <p:nvPr/>
          </p:nvSpPr>
          <p:spPr>
            <a:xfrm>
              <a:off x="1133475" y="4360278"/>
              <a:ext cx="3273552" cy="592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Primary Outcome Visit</a:t>
              </a:r>
            </a:p>
            <a:p>
              <a:pPr algn="ctr" defTabSz="457189"/>
              <a:r>
                <a:rPr lang="en-US" sz="1600" b="1" dirty="0">
                  <a:solidFill>
                    <a:sysClr val="windowText" lastClr="000000"/>
                  </a:solidFill>
                  <a:latin typeface="Helvetica" pitchFamily="34" charset="0"/>
                  <a:cs typeface="Helvetica" pitchFamily="34" charset="0"/>
                </a:rPr>
                <a:t>Month 15 Visit (n=41)</a:t>
              </a:r>
              <a:r>
                <a:rPr lang="en-US" sz="1600" b="1" dirty="0">
                  <a:solidFill>
                    <a:prstClr val="black"/>
                  </a:solidFill>
                  <a:latin typeface="Helvetica" pitchFamily="34" charset="0"/>
                  <a:cs typeface="Helvetica" pitchFamily="34" charset="0"/>
                </a:rPr>
                <a:t> </a:t>
              </a:r>
            </a:p>
          </p:txBody>
        </p:sp>
        <p:cxnSp>
          <p:nvCxnSpPr>
            <p:cNvPr id="25" name="Straight Arrow Connector 24"/>
            <p:cNvCxnSpPr>
              <a:stCxn id="17" idx="2"/>
              <a:endCxn id="19" idx="0"/>
            </p:cNvCxnSpPr>
            <p:nvPr/>
          </p:nvCxnSpPr>
          <p:spPr>
            <a:xfrm>
              <a:off x="2770251" y="3394710"/>
              <a:ext cx="0" cy="1752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a:endCxn id="22" idx="0"/>
            </p:cNvCxnSpPr>
            <p:nvPr/>
          </p:nvCxnSpPr>
          <p:spPr>
            <a:xfrm>
              <a:off x="2770251" y="4164330"/>
              <a:ext cx="0" cy="1959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2"/>
              <a:endCxn id="20" idx="0"/>
            </p:cNvCxnSpPr>
            <p:nvPr/>
          </p:nvCxnSpPr>
          <p:spPr>
            <a:xfrm>
              <a:off x="6429375" y="3394710"/>
              <a:ext cx="8001" cy="17907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a:endCxn id="21" idx="0"/>
            </p:cNvCxnSpPr>
            <p:nvPr/>
          </p:nvCxnSpPr>
          <p:spPr>
            <a:xfrm>
              <a:off x="6437376" y="4168140"/>
              <a:ext cx="0" cy="1959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2" idx="2"/>
              <a:endCxn id="17" idx="0"/>
            </p:cNvCxnSpPr>
            <p:nvPr/>
          </p:nvCxnSpPr>
          <p:spPr>
            <a:xfrm rot="5400000">
              <a:off x="3485388" y="1723263"/>
              <a:ext cx="361950" cy="1792224"/>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12" idx="2"/>
              <a:endCxn id="18" idx="0"/>
            </p:cNvCxnSpPr>
            <p:nvPr/>
          </p:nvCxnSpPr>
          <p:spPr>
            <a:xfrm rot="16200000" flipH="1">
              <a:off x="5314950" y="1685925"/>
              <a:ext cx="361950" cy="1866900"/>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47539" y="1333499"/>
              <a:ext cx="2044699" cy="3813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457189"/>
              <a:r>
                <a:rPr lang="en-US" sz="1600" b="1" dirty="0">
                  <a:solidFill>
                    <a:sysClr val="windowText" lastClr="000000"/>
                  </a:solidFill>
                  <a:latin typeface="Helvetica" pitchFamily="34" charset="0"/>
                  <a:cs typeface="Helvetica" pitchFamily="34" charset="0"/>
                </a:rPr>
                <a:t>Ineligible (n=127)</a:t>
              </a:r>
            </a:p>
          </p:txBody>
        </p:sp>
      </p:grpSp>
      <p:sp>
        <p:nvSpPr>
          <p:cNvPr id="29" name="TextBox 28"/>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297417327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229600" cy="857250"/>
          </a:xfrm>
        </p:spPr>
        <p:txBody>
          <a:bodyPr>
            <a:noAutofit/>
          </a:bodyPr>
          <a:lstStyle/>
          <a:p>
            <a:pPr>
              <a:lnSpc>
                <a:spcPts val="3400"/>
              </a:lnSpc>
            </a:pPr>
            <a:r>
              <a:rPr lang="en-US" sz="3200" dirty="0"/>
              <a:t>RISE Pediatric Medication Study</a:t>
            </a:r>
            <a:br>
              <a:rPr lang="en-US" sz="3200" dirty="0"/>
            </a:br>
            <a:r>
              <a:rPr lang="en-US" sz="3200" dirty="0"/>
              <a:t>Treatment Arms</a:t>
            </a:r>
          </a:p>
        </p:txBody>
      </p:sp>
      <p:sp>
        <p:nvSpPr>
          <p:cNvPr id="5" name="Rectangle 4">
            <a:extLst>
              <a:ext uri="{FF2B5EF4-FFF2-40B4-BE49-F238E27FC236}">
                <a16:creationId xmlns:a16="http://schemas.microsoft.com/office/drawing/2014/main" xmlns="" id="{867D9BA0-F897-45BE-AAFB-AA2221C81FEE}"/>
              </a:ext>
            </a:extLst>
          </p:cNvPr>
          <p:cNvSpPr/>
          <p:nvPr/>
        </p:nvSpPr>
        <p:spPr>
          <a:xfrm>
            <a:off x="714375" y="1352550"/>
            <a:ext cx="7696200" cy="2868476"/>
          </a:xfrm>
          <a:prstGeom prst="rect">
            <a:avLst/>
          </a:prstGeom>
        </p:spPr>
        <p:txBody>
          <a:bodyPr wrap="square" lIns="91438" tIns="45719" rIns="91438" bIns="45719">
            <a:spAutoFit/>
          </a:bodyPr>
          <a:lstStyle/>
          <a:p>
            <a:pPr marL="344480" indent="-344480" defTabSz="457189">
              <a:buFont typeface="Arial" pitchFamily="34" charset="0"/>
              <a:buChar char="•"/>
            </a:pPr>
            <a:r>
              <a:rPr lang="en-US" sz="2200" b="1" dirty="0">
                <a:solidFill>
                  <a:srgbClr val="1F497D">
                    <a:lumMod val="75000"/>
                  </a:srgbClr>
                </a:solidFill>
                <a:latin typeface="Helvetica"/>
                <a:cs typeface="Helvetica"/>
              </a:rPr>
              <a:t>Metformin alone</a:t>
            </a:r>
            <a:r>
              <a:rPr lang="en-US" sz="2200" dirty="0">
                <a:solidFill>
                  <a:srgbClr val="1F497D">
                    <a:lumMod val="75000"/>
                  </a:srgbClr>
                </a:solidFill>
                <a:latin typeface="Helvetica"/>
                <a:cs typeface="Helvetica"/>
              </a:rPr>
              <a:t>:</a:t>
            </a:r>
          </a:p>
          <a:p>
            <a:pPr marL="742931" lvl="1" indent="-285743" defTabSz="457189">
              <a:lnSpc>
                <a:spcPct val="90000"/>
              </a:lnSpc>
              <a:spcBef>
                <a:spcPct val="20000"/>
              </a:spcBef>
              <a:buFont typeface="Arial"/>
              <a:buChar char="–"/>
            </a:pPr>
            <a:r>
              <a:rPr lang="en-US" sz="2000" dirty="0">
                <a:solidFill>
                  <a:srgbClr val="1F497D">
                    <a:lumMod val="75000"/>
                  </a:srgbClr>
                </a:solidFill>
                <a:latin typeface="Helvetica"/>
                <a:cs typeface="Helvetica"/>
              </a:rPr>
              <a:t>Metformin titrated over 4 weeks from 500 mg/day to 1,000 mg twice daily</a:t>
            </a:r>
          </a:p>
          <a:p>
            <a:pPr marL="742931" lvl="1" indent="-285743" defTabSz="457189">
              <a:lnSpc>
                <a:spcPct val="90000"/>
              </a:lnSpc>
              <a:spcBef>
                <a:spcPct val="20000"/>
              </a:spcBef>
              <a:buFont typeface="Arial"/>
              <a:buChar char="–"/>
            </a:pPr>
            <a:r>
              <a:rPr lang="en-US" sz="2000" dirty="0">
                <a:solidFill>
                  <a:srgbClr val="1F497D">
                    <a:lumMod val="75000"/>
                  </a:srgbClr>
                </a:solidFill>
                <a:latin typeface="Helvetica"/>
                <a:cs typeface="Helvetica"/>
              </a:rPr>
              <a:t>Dose modified if necessary due to GI symptoms</a:t>
            </a:r>
          </a:p>
          <a:p>
            <a:pPr lvl="2"/>
            <a:endParaRPr lang="en-US" sz="300" dirty="0"/>
          </a:p>
          <a:p>
            <a:pPr lvl="2"/>
            <a:endParaRPr lang="en-US" sz="500" dirty="0"/>
          </a:p>
          <a:p>
            <a:pPr marL="344480" indent="-344480" defTabSz="457189">
              <a:buFont typeface="Arial" pitchFamily="34" charset="0"/>
              <a:buChar char="•"/>
            </a:pPr>
            <a:r>
              <a:rPr lang="en-US" sz="2200" b="1" dirty="0">
                <a:solidFill>
                  <a:srgbClr val="1F497D">
                    <a:lumMod val="75000"/>
                  </a:srgbClr>
                </a:solidFill>
                <a:latin typeface="Helvetica"/>
                <a:cs typeface="Helvetica"/>
              </a:rPr>
              <a:t>Glargine followed by metformin</a:t>
            </a:r>
            <a:r>
              <a:rPr lang="en-US" sz="2200" dirty="0">
                <a:solidFill>
                  <a:srgbClr val="1F497D">
                    <a:lumMod val="75000"/>
                  </a:srgbClr>
                </a:solidFill>
                <a:latin typeface="Helvetica"/>
                <a:cs typeface="Helvetica"/>
              </a:rPr>
              <a:t>:</a:t>
            </a:r>
          </a:p>
          <a:p>
            <a:pPr marL="742931" lvl="1" indent="-285743" defTabSz="457189">
              <a:lnSpc>
                <a:spcPct val="90000"/>
              </a:lnSpc>
              <a:spcBef>
                <a:spcPct val="20000"/>
              </a:spcBef>
              <a:buFont typeface="Arial"/>
              <a:buChar char="–"/>
            </a:pPr>
            <a:r>
              <a:rPr lang="en-US" sz="2000" dirty="0">
                <a:solidFill>
                  <a:srgbClr val="1F497D">
                    <a:lumMod val="75000"/>
                  </a:srgbClr>
                </a:solidFill>
                <a:latin typeface="Helvetica"/>
                <a:cs typeface="Helvetica"/>
              </a:rPr>
              <a:t>Once daily insulin glargine, titrated twice weekly over one month based on SMBG to goal of 80-90 mg/dL </a:t>
            </a:r>
          </a:p>
          <a:p>
            <a:pPr marL="742931" lvl="1" indent="-285743" defTabSz="457189">
              <a:lnSpc>
                <a:spcPct val="90000"/>
              </a:lnSpc>
              <a:spcBef>
                <a:spcPct val="20000"/>
              </a:spcBef>
              <a:buFont typeface="Arial"/>
              <a:buChar char="–"/>
            </a:pPr>
            <a:r>
              <a:rPr lang="en-US" sz="2000" dirty="0">
                <a:solidFill>
                  <a:srgbClr val="1F497D">
                    <a:lumMod val="75000"/>
                  </a:srgbClr>
                </a:solidFill>
                <a:latin typeface="Helvetica"/>
                <a:cs typeface="Helvetica"/>
              </a:rPr>
              <a:t>Glargine discontinued and metformin titrated after 3 months</a:t>
            </a:r>
            <a:r>
              <a:rPr lang="en-US" sz="2400" dirty="0">
                <a:solidFill>
                  <a:srgbClr val="1F497D">
                    <a:lumMod val="75000"/>
                  </a:srgbClr>
                </a:solidFill>
                <a:latin typeface="Helvetica"/>
                <a:cs typeface="Helvetica"/>
              </a:rPr>
              <a:t> </a:t>
            </a:r>
          </a:p>
        </p:txBody>
      </p:sp>
      <p:sp>
        <p:nvSpPr>
          <p:cNvPr id="4" name="TextBox 3">
            <a:extLst>
              <a:ext uri="{FF2B5EF4-FFF2-40B4-BE49-F238E27FC236}">
                <a16:creationId xmlns:a16="http://schemas.microsoft.com/office/drawing/2014/main" xmlns="" id="{3B0BCBFF-2897-874E-9B17-0A59D86BB462}"/>
              </a:ext>
            </a:extLst>
          </p:cNvPr>
          <p:cNvSpPr txBox="1"/>
          <p:nvPr/>
        </p:nvSpPr>
        <p:spPr>
          <a:xfrm>
            <a:off x="133350"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366116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85332"/>
            <a:ext cx="8229600" cy="857250"/>
          </a:xfrm>
        </p:spPr>
        <p:txBody>
          <a:bodyPr>
            <a:normAutofit/>
          </a:bodyPr>
          <a:lstStyle/>
          <a:p>
            <a:r>
              <a:rPr lang="en-US" sz="3600" dirty="0">
                <a:sym typeface="Symbol" panose="05050102010706020507" pitchFamily="18" charset="2"/>
              </a:rPr>
              <a:t>Medication Adherence</a:t>
            </a:r>
          </a:p>
        </p:txBody>
      </p:sp>
      <p:sp>
        <p:nvSpPr>
          <p:cNvPr id="3" name="Content Placeholder 2"/>
          <p:cNvSpPr>
            <a:spLocks noGrp="1"/>
          </p:cNvSpPr>
          <p:nvPr>
            <p:ph idx="1"/>
          </p:nvPr>
        </p:nvSpPr>
        <p:spPr>
          <a:xfrm>
            <a:off x="762000" y="1200150"/>
            <a:ext cx="7620000" cy="3733800"/>
          </a:xfrm>
        </p:spPr>
        <p:txBody>
          <a:bodyPr>
            <a:normAutofit fontScale="92500" lnSpcReduction="10000"/>
          </a:bodyPr>
          <a:lstStyle/>
          <a:p>
            <a:r>
              <a:rPr lang="en-US" b="1" dirty="0"/>
              <a:t>Metformin alone</a:t>
            </a:r>
          </a:p>
          <a:p>
            <a:pPr lvl="1"/>
            <a:r>
              <a:rPr lang="en-US" sz="2200" dirty="0"/>
              <a:t>Metformin adherence (pill count): </a:t>
            </a:r>
          </a:p>
          <a:p>
            <a:pPr lvl="2"/>
            <a:r>
              <a:rPr lang="en-US" sz="2200" dirty="0"/>
              <a:t>86% of participants were &gt;80% adherent over 12 months</a:t>
            </a:r>
          </a:p>
          <a:p>
            <a:pPr lvl="2"/>
            <a:r>
              <a:rPr lang="en-US" sz="2200" dirty="0"/>
              <a:t>87% were taking 2,000 mg/day at 12 months</a:t>
            </a:r>
          </a:p>
          <a:p>
            <a:pPr lvl="2"/>
            <a:endParaRPr lang="en-US" sz="300" dirty="0"/>
          </a:p>
          <a:p>
            <a:pPr lvl="2"/>
            <a:endParaRPr lang="en-US" sz="500" dirty="0"/>
          </a:p>
          <a:p>
            <a:r>
              <a:rPr lang="en-US" b="1" dirty="0"/>
              <a:t>Glargine followed by metformin</a:t>
            </a:r>
          </a:p>
          <a:p>
            <a:pPr lvl="1"/>
            <a:r>
              <a:rPr lang="en-US" sz="2200" dirty="0"/>
              <a:t>Glargine adherence (residual volume):</a:t>
            </a:r>
          </a:p>
          <a:p>
            <a:pPr lvl="2"/>
            <a:r>
              <a:rPr lang="en-US" sz="1900" dirty="0"/>
              <a:t>68% of participants were &gt;80% adherent over 3 months</a:t>
            </a:r>
          </a:p>
          <a:p>
            <a:pPr lvl="1"/>
            <a:r>
              <a:rPr lang="en-US" sz="2200" dirty="0"/>
              <a:t>Metformin adherence (pill count): </a:t>
            </a:r>
          </a:p>
          <a:p>
            <a:pPr lvl="2"/>
            <a:r>
              <a:rPr lang="en-US" sz="2200" dirty="0"/>
              <a:t>89% of participants were &gt;80% adherent over 9 months</a:t>
            </a:r>
          </a:p>
          <a:p>
            <a:pPr lvl="2"/>
            <a:r>
              <a:rPr lang="en-US" sz="2200" dirty="0"/>
              <a:t>90% were taking 2,000 mg/day at 12 months</a:t>
            </a:r>
            <a:endParaRPr lang="en-US" sz="1900" dirty="0"/>
          </a:p>
          <a:p>
            <a:endParaRPr lang="en-US" dirty="0"/>
          </a:p>
        </p:txBody>
      </p:sp>
      <p:sp>
        <p:nvSpPr>
          <p:cNvPr id="5" name="TextBox 4">
            <a:extLst>
              <a:ext uri="{FF2B5EF4-FFF2-40B4-BE49-F238E27FC236}">
                <a16:creationId xmlns:a16="http://schemas.microsoft.com/office/drawing/2014/main" xmlns="" id="{FBFCF1F4-A512-5140-9107-D9BBC1D8F059}"/>
              </a:ext>
            </a:extLst>
          </p:cNvPr>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2014270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57250"/>
          </a:xfrm>
        </p:spPr>
        <p:txBody>
          <a:bodyPr>
            <a:noAutofit/>
          </a:bodyPr>
          <a:lstStyle/>
          <a:p>
            <a:r>
              <a:rPr lang="en-US" sz="3600" dirty="0"/>
              <a:t>Glargine Titration</a:t>
            </a:r>
          </a:p>
        </p:txBody>
      </p:sp>
      <p:graphicFrame>
        <p:nvGraphicFramePr>
          <p:cNvPr id="12" name="Chart 11"/>
          <p:cNvGraphicFramePr/>
          <p:nvPr/>
        </p:nvGraphicFramePr>
        <p:xfrm>
          <a:off x="11206" y="1478056"/>
          <a:ext cx="3036794" cy="263338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59881" y="1200150"/>
            <a:ext cx="1587294" cy="338554"/>
          </a:xfrm>
          <a:prstGeom prst="rect">
            <a:avLst/>
          </a:prstGeom>
        </p:spPr>
        <p:txBody>
          <a:bodyPr wrap="none">
            <a:spAutoFit/>
          </a:bodyPr>
          <a:lstStyle/>
          <a:p>
            <a:pPr>
              <a:defRPr sz="1200" b="1" i="0" u="none" strike="noStrike" kern="1200" baseline="0">
                <a:solidFill>
                  <a:prstClr val="black"/>
                </a:solidFill>
                <a:latin typeface="+mn-lt"/>
                <a:ea typeface="+mn-ea"/>
                <a:cs typeface="+mn-cs"/>
              </a:defRPr>
            </a:pPr>
            <a:r>
              <a:rPr lang="en-US" sz="1600" b="1" dirty="0">
                <a:solidFill>
                  <a:prstClr val="black"/>
                </a:solidFill>
                <a:latin typeface="Helvetica" pitchFamily="34" charset="0"/>
                <a:cs typeface="Helvetica" pitchFamily="34" charset="0"/>
              </a:rPr>
              <a:t>Fasting SMBG</a:t>
            </a:r>
          </a:p>
        </p:txBody>
      </p:sp>
      <p:sp>
        <p:nvSpPr>
          <p:cNvPr id="15" name="TextBox 14"/>
          <p:cNvSpPr txBox="1"/>
          <p:nvPr/>
        </p:nvSpPr>
        <p:spPr>
          <a:xfrm>
            <a:off x="609600" y="4016573"/>
            <a:ext cx="2142381" cy="276999"/>
          </a:xfrm>
          <a:prstGeom prst="rect">
            <a:avLst/>
          </a:prstGeom>
          <a:noFill/>
        </p:spPr>
        <p:txBody>
          <a:bodyPr wrap="none" rtlCol="0">
            <a:spAutoFit/>
          </a:bodyPr>
          <a:lstStyle/>
          <a:p>
            <a:r>
              <a:rPr lang="en-US" sz="1200" b="1" dirty="0">
                <a:latin typeface="Helvetica" pitchFamily="34" charset="0"/>
                <a:cs typeface="Helvetica" pitchFamily="34" charset="0"/>
              </a:rPr>
              <a:t>Weeks during glargine use</a:t>
            </a:r>
          </a:p>
        </p:txBody>
      </p:sp>
      <p:grpSp>
        <p:nvGrpSpPr>
          <p:cNvPr id="14" name="Group 13"/>
          <p:cNvGrpSpPr/>
          <p:nvPr/>
        </p:nvGrpSpPr>
        <p:grpSpPr>
          <a:xfrm>
            <a:off x="3048003" y="1072575"/>
            <a:ext cx="2991971" cy="3223974"/>
            <a:chOff x="3048003" y="1072575"/>
            <a:chExt cx="2991971" cy="3223974"/>
          </a:xfrm>
        </p:grpSpPr>
        <p:graphicFrame>
          <p:nvGraphicFramePr>
            <p:cNvPr id="11" name="Chart 10"/>
            <p:cNvGraphicFramePr/>
            <p:nvPr/>
          </p:nvGraphicFramePr>
          <p:xfrm>
            <a:off x="3048003" y="1504952"/>
            <a:ext cx="2991971" cy="262253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596030" y="1072575"/>
              <a:ext cx="2329484" cy="584775"/>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sz="1600" b="1" dirty="0">
                  <a:solidFill>
                    <a:prstClr val="black"/>
                  </a:solidFill>
                  <a:latin typeface="Helvetica" pitchFamily="34" charset="0"/>
                  <a:cs typeface="Helvetica" pitchFamily="34" charset="0"/>
                </a:rPr>
                <a:t>Percent at SMBG goal</a:t>
              </a:r>
              <a:br>
                <a:rPr lang="en-US" sz="1600" b="1" dirty="0">
                  <a:solidFill>
                    <a:prstClr val="black"/>
                  </a:solidFill>
                  <a:latin typeface="Helvetica" pitchFamily="34" charset="0"/>
                  <a:cs typeface="Helvetica" pitchFamily="34" charset="0"/>
                </a:rPr>
              </a:br>
              <a:r>
                <a:rPr lang="en-US" sz="1600" b="1" dirty="0">
                  <a:solidFill>
                    <a:prstClr val="black"/>
                  </a:solidFill>
                  <a:latin typeface="Helvetica" pitchFamily="34" charset="0"/>
                  <a:cs typeface="Helvetica" pitchFamily="34" charset="0"/>
                </a:rPr>
                <a:t>of 80-90 mg/dL</a:t>
              </a:r>
            </a:p>
          </p:txBody>
        </p:sp>
        <p:sp>
          <p:nvSpPr>
            <p:cNvPr id="16" name="TextBox 15"/>
            <p:cNvSpPr txBox="1"/>
            <p:nvPr/>
          </p:nvSpPr>
          <p:spPr>
            <a:xfrm>
              <a:off x="3648819" y="4019550"/>
              <a:ext cx="2142381" cy="276999"/>
            </a:xfrm>
            <a:prstGeom prst="rect">
              <a:avLst/>
            </a:prstGeom>
            <a:noFill/>
          </p:spPr>
          <p:txBody>
            <a:bodyPr wrap="none" rtlCol="0">
              <a:spAutoFit/>
            </a:bodyPr>
            <a:lstStyle/>
            <a:p>
              <a:r>
                <a:rPr lang="en-US" sz="1200" b="1" dirty="0">
                  <a:latin typeface="Helvetica" pitchFamily="34" charset="0"/>
                  <a:cs typeface="Helvetica" pitchFamily="34" charset="0"/>
                </a:rPr>
                <a:t>Weeks during glargine use</a:t>
              </a:r>
            </a:p>
          </p:txBody>
        </p:sp>
      </p:grpSp>
      <p:grpSp>
        <p:nvGrpSpPr>
          <p:cNvPr id="19" name="Group 18"/>
          <p:cNvGrpSpPr/>
          <p:nvPr/>
        </p:nvGrpSpPr>
        <p:grpSpPr>
          <a:xfrm>
            <a:off x="6096000" y="1200150"/>
            <a:ext cx="3048000" cy="3096399"/>
            <a:chOff x="6096000" y="1200150"/>
            <a:chExt cx="3048000" cy="3096399"/>
          </a:xfrm>
        </p:grpSpPr>
        <p:graphicFrame>
          <p:nvGraphicFramePr>
            <p:cNvPr id="13" name="Chart 12"/>
            <p:cNvGraphicFramePr/>
            <p:nvPr/>
          </p:nvGraphicFramePr>
          <p:xfrm>
            <a:off x="6096000" y="1428752"/>
            <a:ext cx="3048000" cy="2666999"/>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7070056" y="1200150"/>
              <a:ext cx="1576072" cy="338554"/>
            </a:xfrm>
            <a:prstGeom prst="rect">
              <a:avLst/>
            </a:prstGeom>
          </p:spPr>
          <p:txBody>
            <a:bodyPr wrap="none">
              <a:spAutoFit/>
            </a:bodyPr>
            <a:lstStyle/>
            <a:p>
              <a:r>
                <a:rPr lang="en-US" sz="1600" b="1" dirty="0">
                  <a:solidFill>
                    <a:prstClr val="black"/>
                  </a:solidFill>
                  <a:latin typeface="Helvetica" pitchFamily="34" charset="0"/>
                  <a:cs typeface="Helvetica" pitchFamily="34" charset="0"/>
                </a:rPr>
                <a:t>Glargine Dose</a:t>
              </a:r>
              <a:endParaRPr lang="en-US" sz="1600" dirty="0">
                <a:solidFill>
                  <a:prstClr val="black"/>
                </a:solidFill>
                <a:latin typeface="Helvetica" pitchFamily="34" charset="0"/>
                <a:cs typeface="Helvetica" pitchFamily="34" charset="0"/>
              </a:endParaRPr>
            </a:p>
          </p:txBody>
        </p:sp>
        <p:sp>
          <p:nvSpPr>
            <p:cNvPr id="17" name="TextBox 16"/>
            <p:cNvSpPr txBox="1"/>
            <p:nvPr/>
          </p:nvSpPr>
          <p:spPr>
            <a:xfrm>
              <a:off x="6773019" y="4019550"/>
              <a:ext cx="2142381" cy="276999"/>
            </a:xfrm>
            <a:prstGeom prst="rect">
              <a:avLst/>
            </a:prstGeom>
            <a:noFill/>
          </p:spPr>
          <p:txBody>
            <a:bodyPr wrap="none" rtlCol="0">
              <a:spAutoFit/>
            </a:bodyPr>
            <a:lstStyle/>
            <a:p>
              <a:r>
                <a:rPr lang="en-US" sz="1200" b="1" dirty="0">
                  <a:latin typeface="Helvetica" pitchFamily="34" charset="0"/>
                  <a:cs typeface="Helvetica" pitchFamily="34" charset="0"/>
                </a:rPr>
                <a:t>Weeks during glargine use</a:t>
              </a:r>
            </a:p>
          </p:txBody>
        </p:sp>
      </p:grpSp>
      <p:cxnSp>
        <p:nvCxnSpPr>
          <p:cNvPr id="21" name="Straight Connector 20"/>
          <p:cNvCxnSpPr/>
          <p:nvPr/>
        </p:nvCxnSpPr>
        <p:spPr>
          <a:xfrm>
            <a:off x="877936" y="2476734"/>
            <a:ext cx="227198" cy="283295"/>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0192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Box 649"/>
          <p:cNvSpPr txBox="1"/>
          <p:nvPr/>
        </p:nvSpPr>
        <p:spPr>
          <a:xfrm>
            <a:off x="5453600" y="4132424"/>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Glucose</a:t>
            </a:r>
          </a:p>
          <a:p>
            <a:pPr algn="ctr"/>
            <a:r>
              <a:rPr lang="en-US" sz="1400" b="1" dirty="0">
                <a:solidFill>
                  <a:prstClr val="black"/>
                </a:solidFill>
                <a:latin typeface="Helvetica" pitchFamily="34" charset="0"/>
                <a:ea typeface="Helvetica" charset="0"/>
                <a:cs typeface="Helvetica" pitchFamily="34" charset="0"/>
              </a:rPr>
              <a:t>bolus</a:t>
            </a:r>
          </a:p>
        </p:txBody>
      </p:sp>
      <p:sp>
        <p:nvSpPr>
          <p:cNvPr id="231" name="TextBox 649"/>
          <p:cNvSpPr txBox="1"/>
          <p:nvPr/>
        </p:nvSpPr>
        <p:spPr>
          <a:xfrm>
            <a:off x="1437549" y="4131299"/>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Glucose</a:t>
            </a:r>
          </a:p>
          <a:p>
            <a:pPr algn="ctr"/>
            <a:r>
              <a:rPr lang="en-US" sz="1400" b="1" dirty="0">
                <a:solidFill>
                  <a:prstClr val="black"/>
                </a:solidFill>
                <a:latin typeface="Helvetica" pitchFamily="34" charset="0"/>
                <a:ea typeface="Helvetica" charset="0"/>
                <a:cs typeface="Helvetica" pitchFamily="34" charset="0"/>
              </a:rPr>
              <a:t>bolus</a:t>
            </a:r>
          </a:p>
        </p:txBody>
      </p:sp>
      <p:sp>
        <p:nvSpPr>
          <p:cNvPr id="2" name="Title 1"/>
          <p:cNvSpPr>
            <a:spLocks noGrp="1"/>
          </p:cNvSpPr>
          <p:nvPr>
            <p:ph type="title"/>
          </p:nvPr>
        </p:nvSpPr>
        <p:spPr>
          <a:xfrm>
            <a:off x="314325" y="187423"/>
            <a:ext cx="8496300" cy="642938"/>
          </a:xfrm>
        </p:spPr>
        <p:txBody>
          <a:bodyPr>
            <a:noAutofit/>
          </a:bodyPr>
          <a:lstStyle/>
          <a:p>
            <a:r>
              <a:rPr lang="en-US" sz="3200" dirty="0">
                <a:latin typeface="Helvetica" pitchFamily="34" charset="0"/>
                <a:cs typeface="Helvetica" pitchFamily="34" charset="0"/>
              </a:rPr>
              <a:t>Two-step Hyperglycemic Clamp Protocol</a:t>
            </a:r>
          </a:p>
        </p:txBody>
      </p:sp>
      <p:graphicFrame>
        <p:nvGraphicFramePr>
          <p:cNvPr id="228" name="Table 227"/>
          <p:cNvGraphicFramePr>
            <a:graphicFrameLocks noGrp="1"/>
          </p:cNvGraphicFramePr>
          <p:nvPr/>
        </p:nvGraphicFramePr>
        <p:xfrm>
          <a:off x="1616366" y="1047744"/>
          <a:ext cx="5911275" cy="3048012"/>
        </p:xfrm>
        <a:graphic>
          <a:graphicData uri="http://schemas.openxmlformats.org/drawingml/2006/table">
            <a:tbl>
              <a:tblPr/>
              <a:tblGrid>
                <a:gridCol w="394085">
                  <a:extLst>
                    <a:ext uri="{9D8B030D-6E8A-4147-A177-3AD203B41FA5}">
                      <a16:colId xmlns:a16="http://schemas.microsoft.com/office/drawing/2014/main" xmlns="" val="20000"/>
                    </a:ext>
                  </a:extLst>
                </a:gridCol>
                <a:gridCol w="394085">
                  <a:extLst>
                    <a:ext uri="{9D8B030D-6E8A-4147-A177-3AD203B41FA5}">
                      <a16:colId xmlns:a16="http://schemas.microsoft.com/office/drawing/2014/main" xmlns="" val="20001"/>
                    </a:ext>
                  </a:extLst>
                </a:gridCol>
                <a:gridCol w="394085">
                  <a:extLst>
                    <a:ext uri="{9D8B030D-6E8A-4147-A177-3AD203B41FA5}">
                      <a16:colId xmlns:a16="http://schemas.microsoft.com/office/drawing/2014/main" xmlns="" val="20002"/>
                    </a:ext>
                  </a:extLst>
                </a:gridCol>
                <a:gridCol w="394085">
                  <a:extLst>
                    <a:ext uri="{9D8B030D-6E8A-4147-A177-3AD203B41FA5}">
                      <a16:colId xmlns:a16="http://schemas.microsoft.com/office/drawing/2014/main" xmlns="" val="20003"/>
                    </a:ext>
                  </a:extLst>
                </a:gridCol>
                <a:gridCol w="394085">
                  <a:extLst>
                    <a:ext uri="{9D8B030D-6E8A-4147-A177-3AD203B41FA5}">
                      <a16:colId xmlns:a16="http://schemas.microsoft.com/office/drawing/2014/main" xmlns="" val="20004"/>
                    </a:ext>
                  </a:extLst>
                </a:gridCol>
                <a:gridCol w="394085">
                  <a:extLst>
                    <a:ext uri="{9D8B030D-6E8A-4147-A177-3AD203B41FA5}">
                      <a16:colId xmlns:a16="http://schemas.microsoft.com/office/drawing/2014/main" xmlns="" val="20005"/>
                    </a:ext>
                  </a:extLst>
                </a:gridCol>
                <a:gridCol w="394085">
                  <a:extLst>
                    <a:ext uri="{9D8B030D-6E8A-4147-A177-3AD203B41FA5}">
                      <a16:colId xmlns:a16="http://schemas.microsoft.com/office/drawing/2014/main" xmlns="" val="20006"/>
                    </a:ext>
                  </a:extLst>
                </a:gridCol>
                <a:gridCol w="394085">
                  <a:extLst>
                    <a:ext uri="{9D8B030D-6E8A-4147-A177-3AD203B41FA5}">
                      <a16:colId xmlns:a16="http://schemas.microsoft.com/office/drawing/2014/main" xmlns="" val="20007"/>
                    </a:ext>
                  </a:extLst>
                </a:gridCol>
                <a:gridCol w="394085">
                  <a:extLst>
                    <a:ext uri="{9D8B030D-6E8A-4147-A177-3AD203B41FA5}">
                      <a16:colId xmlns:a16="http://schemas.microsoft.com/office/drawing/2014/main" xmlns="" val="20008"/>
                    </a:ext>
                  </a:extLst>
                </a:gridCol>
                <a:gridCol w="394085">
                  <a:extLst>
                    <a:ext uri="{9D8B030D-6E8A-4147-A177-3AD203B41FA5}">
                      <a16:colId xmlns:a16="http://schemas.microsoft.com/office/drawing/2014/main" xmlns="" val="20009"/>
                    </a:ext>
                  </a:extLst>
                </a:gridCol>
                <a:gridCol w="394085">
                  <a:extLst>
                    <a:ext uri="{9D8B030D-6E8A-4147-A177-3AD203B41FA5}">
                      <a16:colId xmlns:a16="http://schemas.microsoft.com/office/drawing/2014/main" xmlns="" val="20010"/>
                    </a:ext>
                  </a:extLst>
                </a:gridCol>
                <a:gridCol w="394085">
                  <a:extLst>
                    <a:ext uri="{9D8B030D-6E8A-4147-A177-3AD203B41FA5}">
                      <a16:colId xmlns:a16="http://schemas.microsoft.com/office/drawing/2014/main" xmlns="" val="20011"/>
                    </a:ext>
                  </a:extLst>
                </a:gridCol>
                <a:gridCol w="394085">
                  <a:extLst>
                    <a:ext uri="{9D8B030D-6E8A-4147-A177-3AD203B41FA5}">
                      <a16:colId xmlns:a16="http://schemas.microsoft.com/office/drawing/2014/main" xmlns="" val="20012"/>
                    </a:ext>
                  </a:extLst>
                </a:gridCol>
                <a:gridCol w="394085">
                  <a:extLst>
                    <a:ext uri="{9D8B030D-6E8A-4147-A177-3AD203B41FA5}">
                      <a16:colId xmlns:a16="http://schemas.microsoft.com/office/drawing/2014/main" xmlns="" val="20013"/>
                    </a:ext>
                  </a:extLst>
                </a:gridCol>
                <a:gridCol w="394085">
                  <a:extLst>
                    <a:ext uri="{9D8B030D-6E8A-4147-A177-3AD203B41FA5}">
                      <a16:colId xmlns:a16="http://schemas.microsoft.com/office/drawing/2014/main" xmlns="" val="20014"/>
                    </a:ext>
                  </a:extLst>
                </a:gridCol>
              </a:tblGrid>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92364">
                <a:tc>
                  <a:txBody>
                    <a:bodyPr/>
                    <a:lstStyle/>
                    <a:p>
                      <a:pPr algn="l" fontAlgn="b"/>
                      <a:endParaRPr lang="en-US" sz="5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2"/>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1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2"/>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3"/>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4"/>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5"/>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6"/>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7"/>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8"/>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29"/>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0"/>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1"/>
                  </a:ext>
                </a:extLst>
              </a:tr>
              <a:tr h="92364">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32"/>
                  </a:ext>
                </a:extLst>
              </a:tr>
            </a:tbl>
          </a:graphicData>
        </a:graphic>
      </p:graphicFrame>
      <p:graphicFrame>
        <p:nvGraphicFramePr>
          <p:cNvPr id="229" name="Chart 228"/>
          <p:cNvGraphicFramePr/>
          <p:nvPr>
            <p:extLst>
              <p:ext uri="{D42A27DB-BD31-4B8C-83A1-F6EECF244321}">
                <p14:modId xmlns:p14="http://schemas.microsoft.com/office/powerpoint/2010/main" xmlns="" val="2401622167"/>
              </p:ext>
            </p:extLst>
          </p:nvPr>
        </p:nvGraphicFramePr>
        <p:xfrm>
          <a:off x="362785" y="1411201"/>
          <a:ext cx="7923969" cy="320393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649"/>
          <p:cNvSpPr txBox="1"/>
          <p:nvPr/>
        </p:nvSpPr>
        <p:spPr>
          <a:xfrm>
            <a:off x="6553200" y="2170987"/>
            <a:ext cx="1334433" cy="801526"/>
          </a:xfrm>
          <a:prstGeom prst="upArrowCallout">
            <a:avLst>
              <a:gd name="adj1" fmla="val 8363"/>
              <a:gd name="adj2" fmla="val 8363"/>
              <a:gd name="adj3" fmla="val 25000"/>
              <a:gd name="adj4" fmla="val 64977"/>
            </a:avLst>
          </a:prstGeom>
          <a:solidFill>
            <a:schemeClr val="tx2">
              <a:lumMod val="40000"/>
              <a:lumOff val="60000"/>
            </a:schemeClr>
          </a:solidFill>
        </p:spPr>
        <p:txBody>
          <a:bodyPr wrap="square" lIns="91438" tIns="45719" rIns="91438"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prstClr val="black"/>
                </a:solidFill>
                <a:latin typeface="Helvetica" pitchFamily="34" charset="0"/>
                <a:ea typeface="Helvetica" charset="0"/>
                <a:cs typeface="Helvetica" pitchFamily="34" charset="0"/>
              </a:rPr>
              <a:t>Arginine</a:t>
            </a:r>
          </a:p>
          <a:p>
            <a:pPr algn="ctr"/>
            <a:r>
              <a:rPr lang="en-US" sz="1400" b="1" dirty="0">
                <a:solidFill>
                  <a:prstClr val="black"/>
                </a:solidFill>
                <a:latin typeface="Helvetica" pitchFamily="34" charset="0"/>
                <a:ea typeface="Helvetica" charset="0"/>
                <a:cs typeface="Helvetica" pitchFamily="34" charset="0"/>
              </a:rPr>
              <a:t>bolus</a:t>
            </a:r>
          </a:p>
        </p:txBody>
      </p:sp>
      <p:sp>
        <p:nvSpPr>
          <p:cNvPr id="23" name="Rectangle 22"/>
          <p:cNvSpPr/>
          <p:nvPr/>
        </p:nvSpPr>
        <p:spPr>
          <a:xfrm>
            <a:off x="4191000" y="4171950"/>
            <a:ext cx="990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25" name="Rectangle 24"/>
          <p:cNvSpPr/>
          <p:nvPr/>
        </p:nvSpPr>
        <p:spPr>
          <a:xfrm>
            <a:off x="1239296" y="414147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28" name="Rectangle 27"/>
          <p:cNvSpPr/>
          <p:nvPr/>
        </p:nvSpPr>
        <p:spPr>
          <a:xfrm>
            <a:off x="2286000" y="417195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5" name="Rectangle 34"/>
          <p:cNvSpPr/>
          <p:nvPr/>
        </p:nvSpPr>
        <p:spPr>
          <a:xfrm>
            <a:off x="3276600" y="4141470"/>
            <a:ext cx="609600"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8" name="Rectangle 37"/>
          <p:cNvSpPr/>
          <p:nvPr/>
        </p:nvSpPr>
        <p:spPr>
          <a:xfrm>
            <a:off x="5542504" y="417195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9" name="Rectangle 38"/>
          <p:cNvSpPr/>
          <p:nvPr/>
        </p:nvSpPr>
        <p:spPr>
          <a:xfrm>
            <a:off x="6199206" y="4171950"/>
            <a:ext cx="1600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Helvetica" pitchFamily="34" charset="0"/>
                <a:cs typeface="Helvetica" pitchFamily="34" charset="0"/>
              </a:rPr>
              <a:t>.</a:t>
            </a:r>
          </a:p>
          <a:p>
            <a:pPr algn="ctr"/>
            <a:endParaRPr lang="en-US" dirty="0">
              <a:solidFill>
                <a:srgbClr val="FFFFFF"/>
              </a:solidFill>
              <a:latin typeface="Helvetica" pitchFamily="34" charset="0"/>
              <a:cs typeface="Helvetica" pitchFamily="34" charset="0"/>
            </a:endParaRPr>
          </a:p>
        </p:txBody>
      </p:sp>
      <p:sp>
        <p:nvSpPr>
          <p:cNvPr id="37" name="TextBox 13"/>
          <p:cNvSpPr txBox="1"/>
          <p:nvPr/>
        </p:nvSpPr>
        <p:spPr>
          <a:xfrm>
            <a:off x="1524000" y="1189734"/>
            <a:ext cx="4942952" cy="1077216"/>
          </a:xfrm>
          <a:prstGeom prst="rect">
            <a:avLst/>
          </a:prstGeom>
          <a:solidFill>
            <a:schemeClr val="accent6">
              <a:lumMod val="20000"/>
              <a:lumOff val="80000"/>
            </a:schemeClr>
          </a:solidFill>
          <a:ln>
            <a:solidFill>
              <a:schemeClr val="tx1"/>
            </a:solidFill>
          </a:ln>
          <a:effectLst/>
        </p:spPr>
        <p:txBody>
          <a:bodyPr wrap="square" lIns="45720" tIns="45719" rIns="45720" bIns="4571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Char char="•"/>
            </a:pPr>
            <a:r>
              <a:rPr lang="en-US" sz="1600" dirty="0">
                <a:solidFill>
                  <a:prstClr val="black"/>
                </a:solidFill>
                <a:latin typeface="Helvetica" pitchFamily="34" charset="0"/>
                <a:cs typeface="Helvetica" pitchFamily="34" charset="0"/>
              </a:rPr>
              <a:t> Insulin Sensitivity (M/I)</a:t>
            </a:r>
          </a:p>
          <a:p>
            <a:pPr>
              <a:buFont typeface="Arial" pitchFamily="34" charset="0"/>
              <a:buChar char="•"/>
            </a:pPr>
            <a:r>
              <a:rPr lang="en-US" sz="1600" dirty="0">
                <a:solidFill>
                  <a:prstClr val="black"/>
                </a:solidFill>
                <a:latin typeface="Helvetica" pitchFamily="34" charset="0"/>
                <a:cs typeface="Helvetica" pitchFamily="34" charset="0"/>
              </a:rPr>
              <a:t> Acute C-peptide Response to Glucose (ACPR</a:t>
            </a:r>
            <a:r>
              <a:rPr lang="en-US" sz="1600" baseline="-25000" dirty="0">
                <a:solidFill>
                  <a:prstClr val="black"/>
                </a:solidFill>
                <a:latin typeface="Helvetica" pitchFamily="34" charset="0"/>
                <a:cs typeface="Helvetica" pitchFamily="34" charset="0"/>
              </a:rPr>
              <a:t>g</a:t>
            </a:r>
            <a:r>
              <a:rPr lang="en-US" sz="1600" dirty="0">
                <a:solidFill>
                  <a:prstClr val="black"/>
                </a:solidFill>
                <a:latin typeface="Helvetica" pitchFamily="34" charset="0"/>
                <a:cs typeface="Helvetica" pitchFamily="34" charset="0"/>
              </a:rPr>
              <a:t>)</a:t>
            </a:r>
          </a:p>
          <a:p>
            <a:pPr>
              <a:buFont typeface="Arial" pitchFamily="34" charset="0"/>
              <a:buChar char="•"/>
            </a:pPr>
            <a:r>
              <a:rPr lang="en-US" sz="1600" dirty="0">
                <a:solidFill>
                  <a:prstClr val="black"/>
                </a:solidFill>
                <a:latin typeface="Helvetica" pitchFamily="34" charset="0"/>
                <a:cs typeface="Helvetica" pitchFamily="34" charset="0"/>
              </a:rPr>
              <a:t> Steady State C-peptide</a:t>
            </a:r>
          </a:p>
          <a:p>
            <a:pPr>
              <a:buFont typeface="Arial" pitchFamily="34" charset="0"/>
              <a:buChar char="•"/>
            </a:pPr>
            <a:r>
              <a:rPr lang="en-US" sz="1600" dirty="0">
                <a:solidFill>
                  <a:prstClr val="black"/>
                </a:solidFill>
                <a:latin typeface="Helvetica" pitchFamily="34" charset="0"/>
                <a:cs typeface="Helvetica" pitchFamily="34" charset="0"/>
              </a:rPr>
              <a:t> Acute C-peptide Response to Arginine (ACPR</a:t>
            </a:r>
            <a:r>
              <a:rPr lang="en-US" sz="1600" baseline="-25000" dirty="0">
                <a:solidFill>
                  <a:prstClr val="black"/>
                </a:solidFill>
                <a:latin typeface="Helvetica" pitchFamily="34" charset="0"/>
                <a:cs typeface="Helvetica" pitchFamily="34" charset="0"/>
              </a:rPr>
              <a:t>max</a:t>
            </a:r>
            <a:r>
              <a:rPr lang="en-US" sz="1600" dirty="0">
                <a:solidFill>
                  <a:prstClr val="black"/>
                </a:solidFill>
                <a:latin typeface="Helvetica" pitchFamily="34" charset="0"/>
                <a:cs typeface="Helvetica" pitchFamily="34" charset="0"/>
              </a:rPr>
              <a:t>)</a:t>
            </a:r>
          </a:p>
        </p:txBody>
      </p:sp>
      <p:sp>
        <p:nvSpPr>
          <p:cNvPr id="15" name="TextBox 14">
            <a:extLst>
              <a:ext uri="{FF2B5EF4-FFF2-40B4-BE49-F238E27FC236}">
                <a16:creationId xmlns:a16="http://schemas.microsoft.com/office/drawing/2014/main" xmlns="" id="{0DFA2C29-72C5-6249-AAC1-406FA4F660BA}"/>
              </a:ext>
            </a:extLst>
          </p:cNvPr>
          <p:cNvSpPr txBox="1"/>
          <p:nvPr/>
        </p:nvSpPr>
        <p:spPr>
          <a:xfrm>
            <a:off x="142884" y="49031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345284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57150"/>
            <a:ext cx="8229600" cy="857250"/>
          </a:xfrm>
        </p:spPr>
        <p:txBody>
          <a:bodyPr>
            <a:noAutofit/>
          </a:bodyPr>
          <a:lstStyle/>
          <a:p>
            <a:pPr>
              <a:lnSpc>
                <a:spcPts val="3400"/>
              </a:lnSpc>
            </a:pPr>
            <a:r>
              <a:rPr lang="en-US" sz="3200" dirty="0"/>
              <a:t>Achieved Glucose Concentrations</a:t>
            </a:r>
            <a:br>
              <a:rPr lang="en-US" sz="3200" dirty="0"/>
            </a:br>
            <a:r>
              <a:rPr lang="en-US" sz="3200" dirty="0"/>
              <a:t>During Hyperglycemic Clamps</a:t>
            </a:r>
          </a:p>
        </p:txBody>
      </p:sp>
      <p:pic>
        <p:nvPicPr>
          <p:cNvPr id="2050" name="Picture 2" descr="C:\Users\bsc-default\Documents\R\RISE Peds Followup\Peds_bas_m12_m15_glucose.png"/>
          <p:cNvPicPr>
            <a:picLocks noChangeAspect="1" noChangeArrowheads="1"/>
          </p:cNvPicPr>
          <p:nvPr/>
        </p:nvPicPr>
        <p:blipFill>
          <a:blip r:embed="rId3" cstate="print"/>
          <a:srcRect/>
          <a:stretch>
            <a:fillRect/>
          </a:stretch>
        </p:blipFill>
        <p:spPr bwMode="auto">
          <a:xfrm>
            <a:off x="0" y="1123950"/>
            <a:ext cx="9144000" cy="335280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492577" y="1798733"/>
            <a:ext cx="1885950" cy="419100"/>
          </a:xfrm>
          <a:prstGeom prst="rect">
            <a:avLst/>
          </a:prstGeom>
          <a:noFill/>
          <a:ln w="9525">
            <a:noFill/>
            <a:miter lim="800000"/>
            <a:headEnd/>
            <a:tailEnd/>
          </a:ln>
        </p:spPr>
      </p:pic>
      <p:sp>
        <p:nvSpPr>
          <p:cNvPr id="7" name="TextBox 6"/>
          <p:cNvSpPr txBox="1"/>
          <p:nvPr/>
        </p:nvSpPr>
        <p:spPr>
          <a:xfrm>
            <a:off x="685800" y="1240081"/>
            <a:ext cx="7924800" cy="461665"/>
          </a:xfrm>
          <a:prstGeom prst="rect">
            <a:avLst/>
          </a:prstGeom>
          <a:solidFill>
            <a:schemeClr val="bg1"/>
          </a:solidFill>
        </p:spPr>
        <p:txBody>
          <a:bodyPr wrap="square" rtlCol="0">
            <a:spAutoFit/>
          </a:bodyPr>
          <a:lstStyle/>
          <a:p>
            <a:r>
              <a:rPr lang="en-US" sz="2400" b="1" dirty="0">
                <a:latin typeface="Helvetica" pitchFamily="34" charset="0"/>
                <a:cs typeface="Helvetica" pitchFamily="34" charset="0"/>
              </a:rPr>
              <a:t>   </a:t>
            </a:r>
            <a:r>
              <a:rPr lang="en-US" sz="2200" b="1" dirty="0">
                <a:latin typeface="Helvetica" pitchFamily="34" charset="0"/>
                <a:cs typeface="Helvetica" pitchFamily="34" charset="0"/>
              </a:rPr>
              <a:t>Baseline                        Month 12                        Month 15</a:t>
            </a:r>
          </a:p>
        </p:txBody>
      </p:sp>
      <p:sp>
        <p:nvSpPr>
          <p:cNvPr id="8" name="TextBox 7"/>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79263934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82"/>
            <a:ext cx="8229600" cy="857250"/>
          </a:xfrm>
        </p:spPr>
        <p:txBody>
          <a:bodyPr>
            <a:noAutofit/>
          </a:bodyPr>
          <a:lstStyle/>
          <a:p>
            <a:pPr>
              <a:lnSpc>
                <a:spcPts val="3400"/>
              </a:lnSpc>
            </a:pPr>
            <a:r>
              <a:rPr lang="en-US" sz="3200" dirty="0"/>
              <a:t>C-peptide Concentrations </a:t>
            </a:r>
            <a:br>
              <a:rPr lang="en-US" sz="3200" dirty="0"/>
            </a:br>
            <a:r>
              <a:rPr lang="en-US" sz="3200" dirty="0"/>
              <a:t>During Hyperglycemic Clamps</a:t>
            </a:r>
          </a:p>
        </p:txBody>
      </p:sp>
      <p:pic>
        <p:nvPicPr>
          <p:cNvPr id="3074" name="Picture 2" descr="C:\Users\bsc-default\Documents\R\RISE Peds Followup\Peds_bas_m12_m15_cpep.png"/>
          <p:cNvPicPr>
            <a:picLocks noChangeAspect="1" noChangeArrowheads="1"/>
          </p:cNvPicPr>
          <p:nvPr/>
        </p:nvPicPr>
        <p:blipFill>
          <a:blip r:embed="rId3" cstate="print"/>
          <a:srcRect/>
          <a:stretch>
            <a:fillRect/>
          </a:stretch>
        </p:blipFill>
        <p:spPr bwMode="auto">
          <a:xfrm>
            <a:off x="0" y="1123950"/>
            <a:ext cx="9144000" cy="3352800"/>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533400" y="1809750"/>
            <a:ext cx="1885950" cy="419100"/>
          </a:xfrm>
          <a:prstGeom prst="rect">
            <a:avLst/>
          </a:prstGeom>
          <a:noFill/>
          <a:ln w="9525">
            <a:noFill/>
            <a:miter lim="800000"/>
            <a:headEnd/>
            <a:tailEnd/>
          </a:ln>
        </p:spPr>
      </p:pic>
      <p:sp>
        <p:nvSpPr>
          <p:cNvPr id="6" name="TextBox 5"/>
          <p:cNvSpPr txBox="1"/>
          <p:nvPr/>
        </p:nvSpPr>
        <p:spPr>
          <a:xfrm>
            <a:off x="685800" y="1240081"/>
            <a:ext cx="7924800" cy="461665"/>
          </a:xfrm>
          <a:prstGeom prst="rect">
            <a:avLst/>
          </a:prstGeom>
          <a:solidFill>
            <a:schemeClr val="bg1"/>
          </a:solidFill>
        </p:spPr>
        <p:txBody>
          <a:bodyPr wrap="square" rtlCol="0">
            <a:spAutoFit/>
          </a:bodyPr>
          <a:lstStyle/>
          <a:p>
            <a:r>
              <a:rPr lang="en-US" sz="2400" b="1" dirty="0">
                <a:latin typeface="Helvetica" pitchFamily="34" charset="0"/>
                <a:cs typeface="Helvetica" pitchFamily="34" charset="0"/>
              </a:rPr>
              <a:t>   </a:t>
            </a:r>
            <a:r>
              <a:rPr lang="en-US" sz="2200" b="1" dirty="0">
                <a:latin typeface="Helvetica" pitchFamily="34" charset="0"/>
                <a:cs typeface="Helvetica" pitchFamily="34" charset="0"/>
              </a:rPr>
              <a:t>Baseline                        Month 12                        Month 15</a:t>
            </a:r>
          </a:p>
        </p:txBody>
      </p:sp>
      <p:sp>
        <p:nvSpPr>
          <p:cNvPr id="8" name="TextBox 7"/>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29741732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96000" y="2343151"/>
            <a:ext cx="2819400" cy="1206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0" y="80538"/>
            <a:ext cx="9144000" cy="857250"/>
          </a:xfrm>
        </p:spPr>
        <p:txBody>
          <a:bodyPr>
            <a:noAutofit/>
          </a:bodyPr>
          <a:lstStyle/>
          <a:p>
            <a:r>
              <a:rPr lang="en-US" sz="3600" dirty="0"/>
              <a:t>Restoring Insulin Secretion (RISE) Studies</a:t>
            </a:r>
          </a:p>
        </p:txBody>
      </p:sp>
      <p:graphicFrame>
        <p:nvGraphicFramePr>
          <p:cNvPr id="6" name="Diagram 5"/>
          <p:cNvGraphicFramePr/>
          <p:nvPr/>
        </p:nvGraphicFramePr>
        <p:xfrm>
          <a:off x="457200" y="1047763"/>
          <a:ext cx="8190442" cy="3481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5943600" y="2181419"/>
            <a:ext cx="2819400" cy="1219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 </a:t>
            </a:r>
          </a:p>
        </p:txBody>
      </p:sp>
      <p:sp>
        <p:nvSpPr>
          <p:cNvPr id="15" name="TextBox 14"/>
          <p:cNvSpPr txBox="1"/>
          <p:nvPr/>
        </p:nvSpPr>
        <p:spPr>
          <a:xfrm>
            <a:off x="142884" y="4817418"/>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grpSp>
        <p:nvGrpSpPr>
          <p:cNvPr id="3" name="Group 7"/>
          <p:cNvGrpSpPr/>
          <p:nvPr/>
        </p:nvGrpSpPr>
        <p:grpSpPr>
          <a:xfrm rot="1754887">
            <a:off x="1839013" y="2006571"/>
            <a:ext cx="1225548" cy="1609253"/>
            <a:chOff x="5911914" y="1611517"/>
            <a:chExt cx="1419869" cy="2145671"/>
          </a:xfrm>
        </p:grpSpPr>
        <p:sp>
          <p:nvSpPr>
            <p:cNvPr id="13" name="Down Arrow 12"/>
            <p:cNvSpPr/>
            <p:nvPr/>
          </p:nvSpPr>
          <p:spPr>
            <a:xfrm>
              <a:off x="5911914" y="1611517"/>
              <a:ext cx="1419869" cy="214567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rot="16200000">
              <a:off x="5735862" y="2107824"/>
              <a:ext cx="1698407" cy="748812"/>
            </a:xfrm>
            <a:prstGeom prst="rect">
              <a:avLst/>
            </a:prstGeom>
            <a:noFill/>
          </p:spPr>
          <p:txBody>
            <a:bodyPr wrap="square" rtlCol="0">
              <a:spAutoFit/>
            </a:bodyPr>
            <a:lstStyle/>
            <a:p>
              <a:pPr algn="ctr"/>
              <a:r>
                <a:rPr lang="en-US" b="1" dirty="0">
                  <a:solidFill>
                    <a:srgbClr val="FFFFFF"/>
                  </a:solidFill>
                </a:rPr>
                <a:t>Primary Results</a:t>
              </a:r>
            </a:p>
          </p:txBody>
        </p:sp>
      </p:grpSp>
    </p:spTree>
    <p:extLst>
      <p:ext uri="{BB962C8B-B14F-4D97-AF65-F5344CB8AC3E}">
        <p14:creationId xmlns:p14="http://schemas.microsoft.com/office/powerpoint/2010/main" xmlns="" val="2882981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76728"/>
            <a:ext cx="9144000" cy="857250"/>
          </a:xfrm>
        </p:spPr>
        <p:txBody>
          <a:bodyPr>
            <a:noAutofit/>
          </a:bodyPr>
          <a:lstStyle/>
          <a:p>
            <a:r>
              <a:rPr lang="en-US" sz="3600" dirty="0"/>
              <a:t>Secondary Outcome</a:t>
            </a:r>
            <a:endParaRPr lang="en-US" sz="3200" dirty="0"/>
          </a:p>
        </p:txBody>
      </p:sp>
      <p:sp>
        <p:nvSpPr>
          <p:cNvPr id="3" name="Content Placeholder 2"/>
          <p:cNvSpPr>
            <a:spLocks noGrp="1"/>
          </p:cNvSpPr>
          <p:nvPr>
            <p:ph idx="1"/>
          </p:nvPr>
        </p:nvSpPr>
        <p:spPr>
          <a:xfrm>
            <a:off x="198972" y="1200151"/>
            <a:ext cx="8487833" cy="3428999"/>
          </a:xfrm>
        </p:spPr>
        <p:txBody>
          <a:bodyPr>
            <a:normAutofit/>
          </a:bodyPr>
          <a:lstStyle/>
          <a:p>
            <a:pPr marL="0" lvl="0" indent="9525">
              <a:spcBef>
                <a:spcPts val="1000"/>
              </a:spcBef>
              <a:spcAft>
                <a:spcPts val="1200"/>
              </a:spcAft>
              <a:buNone/>
            </a:pPr>
            <a:r>
              <a:rPr lang="en-US" sz="2800" dirty="0"/>
              <a:t>One additional </a:t>
            </a:r>
            <a:r>
              <a:rPr lang="el-GR" sz="2800" dirty="0"/>
              <a:t>β</a:t>
            </a:r>
            <a:r>
              <a:rPr lang="en-US" sz="2800" dirty="0"/>
              <a:t>-cell response measure from the hyperglycemic clamp, adjusted for insulin sensitivity:</a:t>
            </a:r>
          </a:p>
          <a:p>
            <a:pPr marL="466725" indent="-457200">
              <a:spcBef>
                <a:spcPts val="1000"/>
              </a:spcBef>
              <a:buNone/>
            </a:pPr>
            <a:r>
              <a:rPr lang="en-US" b="1" dirty="0"/>
              <a:t>	ACPRg</a:t>
            </a:r>
            <a:br>
              <a:rPr lang="en-US" b="1" dirty="0"/>
            </a:br>
            <a:r>
              <a:rPr lang="en-US" dirty="0"/>
              <a:t>Acute C-peptide response to glucose (first phase response)</a:t>
            </a:r>
          </a:p>
          <a:p>
            <a:pPr marL="466725" indent="-457200">
              <a:spcBef>
                <a:spcPts val="1000"/>
              </a:spcBef>
              <a:buFont typeface="+mj-lt"/>
              <a:buAutoNum type="arabicPeriod"/>
            </a:pPr>
            <a:endParaRPr lang="en-US" dirty="0"/>
          </a:p>
        </p:txBody>
      </p:sp>
      <p:sp>
        <p:nvSpPr>
          <p:cNvPr id="6" name="TextBox 5"/>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07" y="65052"/>
            <a:ext cx="8687686" cy="857250"/>
          </a:xfrm>
        </p:spPr>
        <p:txBody>
          <a:bodyPr>
            <a:noAutofit/>
          </a:bodyPr>
          <a:lstStyle/>
          <a:p>
            <a:pPr>
              <a:lnSpc>
                <a:spcPts val="3400"/>
              </a:lnSpc>
            </a:pPr>
            <a:r>
              <a:rPr lang="en-US" sz="3200" dirty="0">
                <a:latin typeface="Helvetica" pitchFamily="34" charset="0"/>
                <a:cs typeface="Helvetica" pitchFamily="34" charset="0"/>
              </a:rPr>
              <a:t>Potential Changes in </a:t>
            </a:r>
            <a:r>
              <a:rPr lang="el-GR" sz="3200" dirty="0"/>
              <a:t>β</a:t>
            </a:r>
            <a:r>
              <a:rPr lang="en-US" sz="3200" dirty="0">
                <a:latin typeface="Helvetica" pitchFamily="34" charset="0"/>
                <a:cs typeface="Helvetica" pitchFamily="34" charset="0"/>
              </a:rPr>
              <a:t>-cell Responses and Insulin Sensitivity with Interventions</a:t>
            </a:r>
          </a:p>
        </p:txBody>
      </p:sp>
      <p:graphicFrame>
        <p:nvGraphicFramePr>
          <p:cNvPr id="12" name="Chart 11"/>
          <p:cNvGraphicFramePr/>
          <p:nvPr/>
        </p:nvGraphicFramePr>
        <p:xfrm>
          <a:off x="990600" y="1123950"/>
          <a:ext cx="6477000" cy="3886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2"/>
          <p:cNvGrpSpPr/>
          <p:nvPr/>
        </p:nvGrpSpPr>
        <p:grpSpPr>
          <a:xfrm>
            <a:off x="2852907" y="2534188"/>
            <a:ext cx="880893" cy="742168"/>
            <a:chOff x="4841117" y="2762573"/>
            <a:chExt cx="499895" cy="499895"/>
          </a:xfrm>
        </p:grpSpPr>
        <p:cxnSp>
          <p:nvCxnSpPr>
            <p:cNvPr id="14" name="Straight Connector 13"/>
            <p:cNvCxnSpPr/>
            <p:nvPr/>
          </p:nvCxnSpPr>
          <p:spPr>
            <a:xfrm flipV="1">
              <a:off x="4841117" y="2762573"/>
              <a:ext cx="0" cy="499895"/>
            </a:xfrm>
            <a:prstGeom prst="line">
              <a:avLst/>
            </a:prstGeom>
            <a:ln w="34925">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41117" y="3262468"/>
              <a:ext cx="499895" cy="0"/>
            </a:xfrm>
            <a:prstGeom prst="line">
              <a:avLst/>
            </a:prstGeom>
            <a:ln w="34925">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841117" y="2916548"/>
              <a:ext cx="315572" cy="345920"/>
            </a:xfrm>
            <a:prstGeom prst="line">
              <a:avLst/>
            </a:prstGeom>
            <a:ln w="34925">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 name="Group 474"/>
          <p:cNvGrpSpPr/>
          <p:nvPr/>
        </p:nvGrpSpPr>
        <p:grpSpPr>
          <a:xfrm rot="10800000">
            <a:off x="2133601" y="3284739"/>
            <a:ext cx="707795" cy="621047"/>
            <a:chOff x="4841117" y="2762573"/>
            <a:chExt cx="499895" cy="499895"/>
          </a:xfrm>
        </p:grpSpPr>
        <p:cxnSp>
          <p:nvCxnSpPr>
            <p:cNvPr id="18" name="Straight Connector 17"/>
            <p:cNvCxnSpPr/>
            <p:nvPr/>
          </p:nvCxnSpPr>
          <p:spPr>
            <a:xfrm flipV="1">
              <a:off x="4841117" y="2762573"/>
              <a:ext cx="0" cy="499895"/>
            </a:xfrm>
            <a:prstGeom prst="line">
              <a:avLst/>
            </a:prstGeom>
            <a:ln w="349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V="1">
              <a:off x="5091065" y="3012520"/>
              <a:ext cx="0" cy="499895"/>
            </a:xfrm>
            <a:prstGeom prst="line">
              <a:avLst/>
            </a:prstGeom>
            <a:ln w="349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841117" y="2919682"/>
              <a:ext cx="305722" cy="342786"/>
            </a:xfrm>
            <a:prstGeom prst="line">
              <a:avLst/>
            </a:prstGeom>
            <a:ln w="349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1" name="Oval 20"/>
          <p:cNvSpPr>
            <a:spLocks/>
          </p:cNvSpPr>
          <p:nvPr/>
        </p:nvSpPr>
        <p:spPr bwMode="auto">
          <a:xfrm>
            <a:off x="2761014" y="3189507"/>
            <a:ext cx="182880" cy="182880"/>
          </a:xfrm>
          <a:prstGeom prst="ellipse">
            <a:avLst/>
          </a:prstGeom>
          <a:solidFill>
            <a:srgbClr val="FFFF00"/>
          </a:solidFill>
          <a:ln w="9525">
            <a:solidFill>
              <a:srgbClr val="1F497D"/>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xmlns="" val="3324058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srcRect/>
          <a:stretch>
            <a:fillRect/>
          </a:stretch>
        </p:blipFill>
        <p:spPr bwMode="auto">
          <a:xfrm>
            <a:off x="1575892" y="1123950"/>
            <a:ext cx="5985160" cy="3657600"/>
          </a:xfrm>
          <a:prstGeom prst="rect">
            <a:avLst/>
          </a:prstGeom>
          <a:noFill/>
          <a:ln w="9525">
            <a:noFill/>
            <a:miter lim="800000"/>
            <a:headEnd/>
            <a:tailEnd/>
          </a:ln>
          <a:effectLst/>
        </p:spPr>
      </p:pic>
      <p:pic>
        <p:nvPicPr>
          <p:cNvPr id="1026" name="Picture 2" descr="C:\Users\bsc-default\AppData\Local\Microsoft\Windows\Temporary Internet Files\Content.Outlook\9FMN8GP8\Cpep_ALL_forSlides_Usual_12mo_Metformin (2).png"/>
          <p:cNvPicPr>
            <a:picLocks noChangeAspect="1" noChangeArrowheads="1"/>
          </p:cNvPicPr>
          <p:nvPr/>
        </p:nvPicPr>
        <p:blipFill>
          <a:blip r:embed="rId4" cstate="print"/>
          <a:srcRect/>
          <a:stretch>
            <a:fillRect/>
          </a:stretch>
        </p:blipFill>
        <p:spPr bwMode="auto">
          <a:xfrm>
            <a:off x="1575892" y="1123950"/>
            <a:ext cx="5985160" cy="3657600"/>
          </a:xfrm>
          <a:prstGeom prst="rect">
            <a:avLst/>
          </a:prstGeom>
          <a:noFill/>
        </p:spPr>
      </p:pic>
      <p:sp>
        <p:nvSpPr>
          <p:cNvPr id="2" name="Title 1"/>
          <p:cNvSpPr>
            <a:spLocks noGrp="1"/>
          </p:cNvSpPr>
          <p:nvPr>
            <p:ph type="title"/>
          </p:nvPr>
        </p:nvSpPr>
        <p:spPr>
          <a:xfrm>
            <a:off x="0" y="71156"/>
            <a:ext cx="9144000" cy="857250"/>
          </a:xfrm>
        </p:spPr>
        <p:txBody>
          <a:bodyPr>
            <a:noAutofit/>
          </a:bodyPr>
          <a:lstStyle/>
          <a:p>
            <a:pPr>
              <a:lnSpc>
                <a:spcPts val="3400"/>
              </a:lnSpc>
            </a:pPr>
            <a:r>
              <a:rPr lang="en-US" sz="3200" dirty="0">
                <a:latin typeface="Helvetica" panose="020B0604020202020204" pitchFamily="34" charset="0"/>
                <a:cs typeface="Helvetica" panose="020B0604020202020204" pitchFamily="34" charset="0"/>
              </a:rPr>
              <a:t>Primary </a:t>
            </a:r>
            <a:r>
              <a:rPr lang="el-GR" sz="3200" dirty="0">
                <a:solidFill>
                  <a:srgbClr val="1F497D">
                    <a:lumMod val="75000"/>
                  </a:srgbClr>
                </a:solidFill>
              </a:rPr>
              <a:t>β </a:t>
            </a:r>
            <a:r>
              <a:rPr lang="en-US" sz="3200" dirty="0">
                <a:latin typeface="Helvetica" panose="020B0604020202020204" pitchFamily="34" charset="0"/>
                <a:cs typeface="Helvetica" panose="020B0604020202020204" pitchFamily="34" charset="0"/>
              </a:rPr>
              <a:t>-cell Function Outcome: Steady-State C-peptide Paired with Insulin Sensitivity</a:t>
            </a:r>
          </a:p>
        </p:txBody>
      </p:sp>
      <p:pic>
        <p:nvPicPr>
          <p:cNvPr id="3" name="Picture 3" descr="C:\Users\bsc-default\AppData\Local\Microsoft\Windows\Temporary Internet Files\Content.Outlook\9FMN8GP8\Cpep_ALL_forSlides_Usual_12mo_Glargine (2).png"/>
          <p:cNvPicPr>
            <a:picLocks noChangeAspect="1" noChangeArrowheads="1"/>
          </p:cNvPicPr>
          <p:nvPr/>
        </p:nvPicPr>
        <p:blipFill>
          <a:blip r:embed="rId5" cstate="print"/>
          <a:srcRect/>
          <a:stretch>
            <a:fillRect/>
          </a:stretch>
        </p:blipFill>
        <p:spPr bwMode="auto">
          <a:xfrm>
            <a:off x="1575892" y="1123950"/>
            <a:ext cx="5985160" cy="3657600"/>
          </a:xfrm>
          <a:prstGeom prst="rect">
            <a:avLst/>
          </a:prstGeom>
          <a:noFill/>
        </p:spPr>
      </p:pic>
      <p:pic>
        <p:nvPicPr>
          <p:cNvPr id="1027" name="Picture 3"/>
          <p:cNvPicPr>
            <a:picLocks noChangeAspect="1" noChangeArrowheads="1"/>
          </p:cNvPicPr>
          <p:nvPr/>
        </p:nvPicPr>
        <p:blipFill>
          <a:blip r:embed="rId6" cstate="print"/>
          <a:srcRect/>
          <a:stretch>
            <a:fillRect/>
          </a:stretch>
        </p:blipFill>
        <p:spPr bwMode="auto">
          <a:xfrm>
            <a:off x="1575892" y="1123950"/>
            <a:ext cx="5985160" cy="3657600"/>
          </a:xfrm>
          <a:prstGeom prst="rect">
            <a:avLst/>
          </a:prstGeom>
          <a:noFill/>
          <a:ln w="9525">
            <a:noFill/>
            <a:miter lim="800000"/>
            <a:headEnd/>
            <a:tailEnd/>
          </a:ln>
          <a:effectLst/>
        </p:spPr>
      </p:pic>
      <p:pic>
        <p:nvPicPr>
          <p:cNvPr id="1028" name="Picture 4" descr="C:\Users\bsc-default\AppData\Local\Microsoft\Windows\Temporary Internet Files\Content.Outlook\9FMN8GP8\Cpep_ALL_forSlides_Usual_Metformin.png"/>
          <p:cNvPicPr>
            <a:picLocks noChangeAspect="1" noChangeArrowheads="1"/>
          </p:cNvPicPr>
          <p:nvPr/>
        </p:nvPicPr>
        <p:blipFill>
          <a:blip r:embed="rId7" cstate="print"/>
          <a:srcRect/>
          <a:stretch>
            <a:fillRect/>
          </a:stretch>
        </p:blipFill>
        <p:spPr bwMode="auto">
          <a:xfrm>
            <a:off x="1575892" y="1123950"/>
            <a:ext cx="5985160" cy="3657600"/>
          </a:xfrm>
          <a:prstGeom prst="rect">
            <a:avLst/>
          </a:prstGeom>
          <a:noFill/>
        </p:spPr>
      </p:pic>
      <p:pic>
        <p:nvPicPr>
          <p:cNvPr id="1029" name="Picture 5" descr="C:\Users\bsc-default\AppData\Local\Microsoft\Windows\Temporary Internet Files\Content.Outlook\9FMN8GP8\Cpep_ALL_forSlides_Usual_Glargine.png"/>
          <p:cNvPicPr>
            <a:picLocks noChangeAspect="1" noChangeArrowheads="1"/>
          </p:cNvPicPr>
          <p:nvPr/>
        </p:nvPicPr>
        <p:blipFill>
          <a:blip r:embed="rId8" cstate="print"/>
          <a:srcRect/>
          <a:stretch>
            <a:fillRect/>
          </a:stretch>
        </p:blipFill>
        <p:spPr bwMode="auto">
          <a:xfrm>
            <a:off x="1575892" y="1123950"/>
            <a:ext cx="5985160" cy="3657600"/>
          </a:xfrm>
          <a:prstGeom prst="rect">
            <a:avLst/>
          </a:prstGeom>
          <a:noFill/>
        </p:spPr>
      </p:pic>
      <p:pic>
        <p:nvPicPr>
          <p:cNvPr id="150533" name="Picture 5"/>
          <p:cNvPicPr>
            <a:picLocks noChangeAspect="1" noChangeArrowheads="1"/>
          </p:cNvPicPr>
          <p:nvPr/>
        </p:nvPicPr>
        <p:blipFill>
          <a:blip r:embed="rId9" cstate="print"/>
          <a:srcRect/>
          <a:stretch>
            <a:fillRect/>
          </a:stretch>
        </p:blipFill>
        <p:spPr bwMode="auto">
          <a:xfrm>
            <a:off x="1575892" y="1123950"/>
            <a:ext cx="5985160" cy="3657600"/>
          </a:xfrm>
          <a:prstGeom prst="rect">
            <a:avLst/>
          </a:prstGeom>
          <a:noFill/>
          <a:ln w="9525">
            <a:noFill/>
            <a:miter lim="800000"/>
            <a:headEnd/>
            <a:tailEnd/>
          </a:ln>
          <a:effectLst/>
        </p:spPr>
      </p:pic>
      <p:sp>
        <p:nvSpPr>
          <p:cNvPr id="12" name="TextBox 11"/>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3445252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57250"/>
          </a:xfrm>
        </p:spPr>
        <p:txBody>
          <a:bodyPr>
            <a:noAutofit/>
          </a:bodyPr>
          <a:lstStyle/>
          <a:p>
            <a:pPr>
              <a:lnSpc>
                <a:spcPts val="3400"/>
              </a:lnSpc>
            </a:pPr>
            <a:r>
              <a:rPr lang="en-US" sz="3200" dirty="0">
                <a:latin typeface="Helvetica" pitchFamily="2" charset="0"/>
              </a:rPr>
              <a:t>Primary </a:t>
            </a:r>
            <a:r>
              <a:rPr lang="el-GR" sz="3200" dirty="0"/>
              <a:t>β</a:t>
            </a:r>
            <a:r>
              <a:rPr lang="en-US" sz="3200" dirty="0">
                <a:latin typeface="Helvetica" pitchFamily="2" charset="0"/>
              </a:rPr>
              <a:t>-cell Function Outcome: </a:t>
            </a:r>
            <a:br>
              <a:rPr lang="en-US" sz="3200" dirty="0">
                <a:latin typeface="Helvetica" pitchFamily="2" charset="0"/>
              </a:rPr>
            </a:br>
            <a:r>
              <a:rPr lang="en-US" sz="3200" dirty="0">
                <a:latin typeface="Helvetica" pitchFamily="2" charset="0"/>
              </a:rPr>
              <a:t>ACPRmax Paired with Insulin Sensitivity</a:t>
            </a:r>
          </a:p>
        </p:txBody>
      </p:sp>
      <p:pic>
        <p:nvPicPr>
          <p:cNvPr id="38913" name="Picture 1"/>
          <p:cNvPicPr>
            <a:picLocks noChangeAspect="1" noChangeArrowheads="1"/>
          </p:cNvPicPr>
          <p:nvPr/>
        </p:nvPicPr>
        <p:blipFill>
          <a:blip r:embed="rId3" cstate="print"/>
          <a:srcRect/>
          <a:stretch>
            <a:fillRect/>
          </a:stretch>
        </p:blipFill>
        <p:spPr bwMode="auto">
          <a:xfrm>
            <a:off x="1504603" y="1108132"/>
            <a:ext cx="6134793" cy="3749040"/>
          </a:xfrm>
          <a:prstGeom prst="rect">
            <a:avLst/>
          </a:prstGeom>
          <a:noFill/>
          <a:ln w="9525">
            <a:noFill/>
            <a:miter lim="800000"/>
            <a:headEnd/>
            <a:tailEnd/>
          </a:ln>
          <a:effectLst/>
        </p:spPr>
      </p:pic>
      <p:sp>
        <p:nvSpPr>
          <p:cNvPr id="6" name="TextBox 5"/>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381426645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57250"/>
          </a:xfrm>
        </p:spPr>
        <p:txBody>
          <a:bodyPr>
            <a:noAutofit/>
          </a:bodyPr>
          <a:lstStyle/>
          <a:p>
            <a:pPr>
              <a:lnSpc>
                <a:spcPts val="3400"/>
              </a:lnSpc>
            </a:pPr>
            <a:r>
              <a:rPr lang="en-US" sz="3200" dirty="0"/>
              <a:t>Secondary </a:t>
            </a:r>
            <a:r>
              <a:rPr lang="el-GR" sz="3200" dirty="0"/>
              <a:t>β</a:t>
            </a:r>
            <a:r>
              <a:rPr lang="en-US" sz="3200" dirty="0">
                <a:latin typeface="Helvetica" pitchFamily="2" charset="0"/>
              </a:rPr>
              <a:t>-cell Function </a:t>
            </a:r>
            <a:r>
              <a:rPr lang="en-US" sz="3200" dirty="0"/>
              <a:t>Outcome: </a:t>
            </a:r>
            <a:br>
              <a:rPr lang="en-US" sz="3200" dirty="0"/>
            </a:br>
            <a:r>
              <a:rPr lang="en-US" sz="3200" dirty="0"/>
              <a:t>ACPRg Paired with Insulin Sensitivity</a:t>
            </a:r>
          </a:p>
        </p:txBody>
      </p:sp>
      <p:pic>
        <p:nvPicPr>
          <p:cNvPr id="36865" name="Picture 1"/>
          <p:cNvPicPr>
            <a:picLocks noChangeAspect="1" noChangeArrowheads="1"/>
          </p:cNvPicPr>
          <p:nvPr/>
        </p:nvPicPr>
        <p:blipFill>
          <a:blip r:embed="rId3" cstate="print"/>
          <a:srcRect/>
          <a:stretch>
            <a:fillRect/>
          </a:stretch>
        </p:blipFill>
        <p:spPr bwMode="auto">
          <a:xfrm>
            <a:off x="1504603" y="1106698"/>
            <a:ext cx="6134793" cy="3749040"/>
          </a:xfrm>
          <a:prstGeom prst="rect">
            <a:avLst/>
          </a:prstGeom>
          <a:noFill/>
          <a:ln w="9525">
            <a:noFill/>
            <a:miter lim="800000"/>
            <a:headEnd/>
            <a:tailEnd/>
          </a:ln>
          <a:effectLst/>
        </p:spPr>
      </p:pic>
      <p:sp>
        <p:nvSpPr>
          <p:cNvPr id="6" name="TextBox 5"/>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4562199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57250"/>
          </a:xfrm>
        </p:spPr>
        <p:txBody>
          <a:bodyPr>
            <a:noAutofit/>
          </a:bodyPr>
          <a:lstStyle/>
          <a:p>
            <a:pPr>
              <a:lnSpc>
                <a:spcPts val="3400"/>
              </a:lnSpc>
            </a:pPr>
            <a:r>
              <a:rPr lang="en-US" sz="3200" dirty="0"/>
              <a:t>What about the Subset of Youth with </a:t>
            </a:r>
            <a:br>
              <a:rPr lang="en-US" sz="3200" dirty="0"/>
            </a:br>
            <a:r>
              <a:rPr lang="en-US" sz="3200" dirty="0"/>
              <a:t>Impaired Glucose Tolerance?</a:t>
            </a:r>
          </a:p>
        </p:txBody>
      </p:sp>
      <p:sp>
        <p:nvSpPr>
          <p:cNvPr id="3" name="Content Placeholder 2"/>
          <p:cNvSpPr>
            <a:spLocks noGrp="1"/>
          </p:cNvSpPr>
          <p:nvPr>
            <p:ph idx="1"/>
          </p:nvPr>
        </p:nvSpPr>
        <p:spPr>
          <a:xfrm>
            <a:off x="685800" y="1224940"/>
            <a:ext cx="7743825" cy="3394472"/>
          </a:xfrm>
        </p:spPr>
        <p:txBody>
          <a:bodyPr>
            <a:normAutofit lnSpcReduction="10000"/>
          </a:bodyPr>
          <a:lstStyle/>
          <a:p>
            <a:r>
              <a:rPr lang="en-US" sz="2800" u="sng" dirty="0"/>
              <a:t>Approach</a:t>
            </a:r>
            <a:r>
              <a:rPr lang="en-US" sz="2800" dirty="0"/>
              <a:t>: </a:t>
            </a:r>
          </a:p>
          <a:p>
            <a:pPr marL="342900" lvl="1" indent="0">
              <a:buNone/>
            </a:pPr>
            <a:r>
              <a:rPr lang="en-US" sz="2800" dirty="0"/>
              <a:t>Examine </a:t>
            </a:r>
            <a:r>
              <a:rPr lang="el-GR" sz="2800" dirty="0"/>
              <a:t>β</a:t>
            </a:r>
            <a:r>
              <a:rPr lang="en-US" sz="2800" dirty="0">
                <a:latin typeface="Helvetica" pitchFamily="2" charset="0"/>
              </a:rPr>
              <a:t>-cell function in 54 youth with IGT</a:t>
            </a:r>
            <a:r>
              <a:rPr lang="en-US" sz="2800" dirty="0"/>
              <a:t> at time of enrollment.</a:t>
            </a:r>
          </a:p>
          <a:p>
            <a:endParaRPr lang="en-US" sz="2800" u="sng" dirty="0"/>
          </a:p>
          <a:p>
            <a:r>
              <a:rPr lang="en-US" sz="2800" u="sng" dirty="0"/>
              <a:t>Participants</a:t>
            </a:r>
            <a:r>
              <a:rPr lang="en-US" sz="2800" dirty="0"/>
              <a:t>:</a:t>
            </a:r>
          </a:p>
          <a:p>
            <a:pPr lvl="1"/>
            <a:r>
              <a:rPr lang="en-US" sz="2800" dirty="0"/>
              <a:t> 26 in glargine followed by metformin group</a:t>
            </a:r>
          </a:p>
          <a:p>
            <a:pPr lvl="1"/>
            <a:r>
              <a:rPr lang="en-US" sz="2800" dirty="0"/>
              <a:t> 28 in metformin alone group</a:t>
            </a:r>
          </a:p>
        </p:txBody>
      </p:sp>
      <p:sp>
        <p:nvSpPr>
          <p:cNvPr id="4" name="TextBox 3"/>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714478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681"/>
            <a:ext cx="9144000" cy="857250"/>
          </a:xfrm>
        </p:spPr>
        <p:txBody>
          <a:bodyPr>
            <a:noAutofit/>
          </a:bodyPr>
          <a:lstStyle/>
          <a:p>
            <a:pPr>
              <a:lnSpc>
                <a:spcPts val="3400"/>
              </a:lnSpc>
            </a:pPr>
            <a:r>
              <a:rPr lang="en-US" sz="3200" dirty="0"/>
              <a:t>Steady-State C-peptide Paired with Insulin Sensitivity in Participants with IGT at Baseline</a:t>
            </a:r>
          </a:p>
        </p:txBody>
      </p:sp>
      <p:pic>
        <p:nvPicPr>
          <p:cNvPr id="33793" name="Picture 1"/>
          <p:cNvPicPr>
            <a:picLocks noChangeAspect="1" noChangeArrowheads="1"/>
          </p:cNvPicPr>
          <p:nvPr/>
        </p:nvPicPr>
        <p:blipFill>
          <a:blip r:embed="rId3" cstate="print"/>
          <a:srcRect/>
          <a:stretch>
            <a:fillRect/>
          </a:stretch>
        </p:blipFill>
        <p:spPr bwMode="auto">
          <a:xfrm>
            <a:off x="1504603" y="1052391"/>
            <a:ext cx="6134793" cy="3749040"/>
          </a:xfrm>
          <a:prstGeom prst="rect">
            <a:avLst/>
          </a:prstGeom>
          <a:noFill/>
          <a:ln w="9525">
            <a:noFill/>
            <a:miter lim="800000"/>
            <a:headEnd/>
            <a:tailEnd/>
          </a:ln>
          <a:effectLst/>
        </p:spPr>
      </p:pic>
      <p:sp>
        <p:nvSpPr>
          <p:cNvPr id="6" name="TextBox 5"/>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85689178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82227"/>
            <a:ext cx="8763000" cy="857250"/>
          </a:xfrm>
        </p:spPr>
        <p:txBody>
          <a:bodyPr>
            <a:noAutofit/>
          </a:bodyPr>
          <a:lstStyle/>
          <a:p>
            <a:pPr>
              <a:lnSpc>
                <a:spcPts val="3400"/>
              </a:lnSpc>
            </a:pPr>
            <a:r>
              <a:rPr lang="en-US" sz="3200" dirty="0" err="1"/>
              <a:t>ACPRmax</a:t>
            </a:r>
            <a:r>
              <a:rPr lang="en-US" sz="3200" dirty="0"/>
              <a:t> Paired with Insulin Sensitivity in Participants with IGT at Baseline</a:t>
            </a:r>
          </a:p>
        </p:txBody>
      </p:sp>
      <p:pic>
        <p:nvPicPr>
          <p:cNvPr id="31745" name="Picture 1"/>
          <p:cNvPicPr>
            <a:picLocks noChangeAspect="1" noChangeArrowheads="1"/>
          </p:cNvPicPr>
          <p:nvPr/>
        </p:nvPicPr>
        <p:blipFill>
          <a:blip r:embed="rId3" cstate="print"/>
          <a:srcRect/>
          <a:stretch>
            <a:fillRect/>
          </a:stretch>
        </p:blipFill>
        <p:spPr bwMode="auto">
          <a:xfrm>
            <a:off x="1504603" y="1047750"/>
            <a:ext cx="6134793" cy="3749040"/>
          </a:xfrm>
          <a:prstGeom prst="rect">
            <a:avLst/>
          </a:prstGeom>
          <a:noFill/>
          <a:ln w="9525">
            <a:noFill/>
            <a:miter lim="800000"/>
            <a:headEnd/>
            <a:tailEnd/>
          </a:ln>
          <a:effectLst/>
        </p:spPr>
      </p:pic>
      <p:sp>
        <p:nvSpPr>
          <p:cNvPr id="6" name="TextBox 5"/>
          <p:cNvSpPr txBox="1"/>
          <p:nvPr/>
        </p:nvSpPr>
        <p:spPr>
          <a:xfrm>
            <a:off x="142884" y="4826943"/>
            <a:ext cx="320472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193707296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07"/>
            <a:ext cx="8229600" cy="857250"/>
          </a:xfrm>
        </p:spPr>
        <p:txBody>
          <a:bodyPr/>
          <a:lstStyle/>
          <a:p>
            <a:r>
              <a:rPr lang="en-US" sz="3600" dirty="0"/>
              <a:t>Summary</a:t>
            </a:r>
            <a:endParaRPr lang="en-US" sz="3200" dirty="0"/>
          </a:p>
        </p:txBody>
      </p:sp>
      <p:sp>
        <p:nvSpPr>
          <p:cNvPr id="3" name="Content Placeholder 2"/>
          <p:cNvSpPr>
            <a:spLocks noGrp="1"/>
          </p:cNvSpPr>
          <p:nvPr>
            <p:ph idx="1"/>
          </p:nvPr>
        </p:nvSpPr>
        <p:spPr>
          <a:xfrm>
            <a:off x="304800" y="1255514"/>
            <a:ext cx="8458200" cy="3526036"/>
          </a:xfrm>
        </p:spPr>
        <p:txBody>
          <a:bodyPr>
            <a:noAutofit/>
          </a:bodyPr>
          <a:lstStyle/>
          <a:p>
            <a:r>
              <a:rPr lang="en-US" dirty="0"/>
              <a:t>Overall retention, medication adherence and hyperglycemic clamp quality and reproducibility over time were excellent</a:t>
            </a:r>
          </a:p>
          <a:p>
            <a:r>
              <a:rPr lang="en-US" dirty="0"/>
              <a:t>At 12 and 15 months there were no significant differences in measures of </a:t>
            </a:r>
            <a:r>
              <a:rPr lang="el-GR" dirty="0"/>
              <a:t>β</a:t>
            </a:r>
            <a:r>
              <a:rPr lang="en-US" dirty="0"/>
              <a:t>-cell function between treatment groups</a:t>
            </a:r>
          </a:p>
          <a:p>
            <a:r>
              <a:rPr lang="en-US" dirty="0"/>
              <a:t>Within each treatment group, </a:t>
            </a:r>
            <a:r>
              <a:rPr lang="el-GR" dirty="0"/>
              <a:t>β</a:t>
            </a:r>
            <a:r>
              <a:rPr lang="en-US" dirty="0"/>
              <a:t>-cell function worsened over time despite intervention</a:t>
            </a:r>
          </a:p>
          <a:p>
            <a:r>
              <a:rPr lang="en-US" dirty="0"/>
              <a:t>The pattern of </a:t>
            </a:r>
            <a:r>
              <a:rPr lang="el-GR" dirty="0"/>
              <a:t>β</a:t>
            </a:r>
            <a:r>
              <a:rPr lang="en-US" dirty="0"/>
              <a:t>-cell function loss was identical in youth with IGT</a:t>
            </a:r>
          </a:p>
        </p:txBody>
      </p:sp>
    </p:spTree>
    <p:extLst>
      <p:ext uri="{BB962C8B-B14F-4D97-AF65-F5344CB8AC3E}">
        <p14:creationId xmlns:p14="http://schemas.microsoft.com/office/powerpoint/2010/main" xmlns="" val="154641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3400" y="514350"/>
            <a:ext cx="5334000" cy="4327525"/>
          </a:xfrm>
          <a:prstGeom prst="rect">
            <a:avLst/>
          </a:prstGeom>
        </p:spPr>
        <p:txBody>
          <a:bodyPr vert="horz" lIns="91438" tIns="45719" rIns="91438" bIns="45719" rtlCol="0">
            <a:normAutofit/>
          </a:bodyPr>
          <a:lstStyle/>
          <a:p>
            <a:pPr defTabSz="457189">
              <a:spcBef>
                <a:spcPct val="20000"/>
              </a:spcBef>
            </a:pPr>
            <a:r>
              <a:rPr lang="en-US" sz="2800" i="1" dirty="0">
                <a:solidFill>
                  <a:srgbClr val="1F497D">
                    <a:lumMod val="75000"/>
                  </a:srgbClr>
                </a:solidFill>
                <a:latin typeface="Helvetica"/>
                <a:cs typeface="Helvetica"/>
              </a:rPr>
              <a:t>RISE Pediatric Medication Study </a:t>
            </a:r>
          </a:p>
          <a:p>
            <a:pPr defTabSz="457189">
              <a:spcBef>
                <a:spcPct val="20000"/>
              </a:spcBef>
            </a:pPr>
            <a:r>
              <a:rPr lang="en-US" sz="3200" b="1" i="1" dirty="0">
                <a:solidFill>
                  <a:srgbClr val="1F497D">
                    <a:lumMod val="75000"/>
                  </a:srgbClr>
                </a:solidFill>
                <a:latin typeface="Helvetica"/>
                <a:cs typeface="Helvetica"/>
              </a:rPr>
              <a:t>Secondary Outcomes</a:t>
            </a:r>
          </a:p>
        </p:txBody>
      </p:sp>
    </p:spTree>
    <p:extLst>
      <p:ext uri="{BB962C8B-B14F-4D97-AF65-F5344CB8AC3E}">
        <p14:creationId xmlns:p14="http://schemas.microsoft.com/office/powerpoint/2010/main" xmlns="" val="18046234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38"/>
            <a:ext cx="8229600" cy="857250"/>
          </a:xfrm>
        </p:spPr>
        <p:txBody>
          <a:bodyPr>
            <a:normAutofit/>
          </a:bodyPr>
          <a:lstStyle/>
          <a:p>
            <a:r>
              <a:rPr lang="en-US" sz="3600" dirty="0"/>
              <a:t>RISE Primary Questions</a:t>
            </a:r>
          </a:p>
        </p:txBody>
      </p:sp>
      <p:sp>
        <p:nvSpPr>
          <p:cNvPr id="3" name="Content Placeholder 2"/>
          <p:cNvSpPr>
            <a:spLocks noGrp="1"/>
          </p:cNvSpPr>
          <p:nvPr>
            <p:ph idx="1"/>
          </p:nvPr>
        </p:nvSpPr>
        <p:spPr>
          <a:xfrm>
            <a:off x="457200" y="1123950"/>
            <a:ext cx="8229600" cy="3810000"/>
          </a:xfrm>
        </p:spPr>
        <p:txBody>
          <a:bodyPr>
            <a:noAutofit/>
          </a:bodyPr>
          <a:lstStyle/>
          <a:p>
            <a:pPr marL="0" lvl="0" indent="0">
              <a:buNone/>
            </a:pPr>
            <a:r>
              <a:rPr lang="en-US" sz="2400" dirty="0">
                <a:latin typeface="Helvetica" pitchFamily="34" charset="0"/>
                <a:cs typeface="Helvetica" pitchFamily="34" charset="0"/>
              </a:rPr>
              <a:t>In participants with impaired glucose tolerance or recently diagnosed type 2 diabetes:</a:t>
            </a:r>
            <a:endParaRPr lang="en-US" sz="2400" b="1" dirty="0">
              <a:latin typeface="Helvetica" pitchFamily="34" charset="0"/>
              <a:cs typeface="Helvetica" pitchFamily="34" charset="0"/>
            </a:endParaRPr>
          </a:p>
          <a:p>
            <a:pPr>
              <a:buNone/>
            </a:pPr>
            <a:r>
              <a:rPr lang="en-US" sz="2400" b="1" dirty="0">
                <a:latin typeface="Helvetica" pitchFamily="34" charset="0"/>
                <a:cs typeface="Helvetica" pitchFamily="34" charset="0"/>
              </a:rPr>
              <a:t>Pediatric and Adult Medication Studies</a:t>
            </a:r>
            <a:r>
              <a:rPr lang="en-US" sz="2400" dirty="0">
                <a:latin typeface="Helvetica" pitchFamily="34" charset="0"/>
                <a:cs typeface="Helvetica" pitchFamily="34" charset="0"/>
              </a:rPr>
              <a:t/>
            </a:r>
            <a:br>
              <a:rPr lang="en-US" sz="2400" dirty="0">
                <a:latin typeface="Helvetica" pitchFamily="34" charset="0"/>
                <a:cs typeface="Helvetica" pitchFamily="34" charset="0"/>
              </a:rPr>
            </a:br>
            <a:r>
              <a:rPr lang="en-US" sz="2400" dirty="0">
                <a:latin typeface="Helvetica" pitchFamily="34" charset="0"/>
                <a:cs typeface="Helvetica" pitchFamily="34" charset="0"/>
              </a:rPr>
              <a:t>Can </a:t>
            </a:r>
            <a:r>
              <a:rPr lang="el-GR" sz="2400" dirty="0"/>
              <a:t>β</a:t>
            </a:r>
            <a:r>
              <a:rPr lang="en-US" sz="2400" dirty="0"/>
              <a:t>-cell </a:t>
            </a:r>
            <a:r>
              <a:rPr lang="en-US" sz="2400" dirty="0">
                <a:latin typeface="Helvetica" pitchFamily="34" charset="0"/>
                <a:cs typeface="Helvetica" pitchFamily="34" charset="0"/>
              </a:rPr>
              <a:t>function be preserved or improved during 12 months of active treatment and maintained for 3 months following the withdrawal of therapy?</a:t>
            </a:r>
            <a:endParaRPr lang="en-US" sz="2400" b="1" dirty="0">
              <a:latin typeface="Helvetica" pitchFamily="34" charset="0"/>
              <a:cs typeface="Helvetica" pitchFamily="34" charset="0"/>
            </a:endParaRPr>
          </a:p>
          <a:p>
            <a:pPr>
              <a:buNone/>
            </a:pPr>
            <a:r>
              <a:rPr lang="en-US" sz="2400" b="1" dirty="0">
                <a:latin typeface="Helvetica" pitchFamily="34" charset="0"/>
                <a:cs typeface="Helvetica" pitchFamily="34" charset="0"/>
              </a:rPr>
              <a:t>Adult Surgery Study </a:t>
            </a:r>
            <a:r>
              <a:rPr lang="en-US" sz="2400" dirty="0">
                <a:latin typeface="Helvetica" pitchFamily="34" charset="0"/>
                <a:cs typeface="Helvetica" pitchFamily="34" charset="0"/>
              </a:rPr>
              <a:t/>
            </a:r>
            <a:br>
              <a:rPr lang="en-US" sz="2400" dirty="0">
                <a:latin typeface="Helvetica" pitchFamily="34" charset="0"/>
                <a:cs typeface="Helvetica" pitchFamily="34" charset="0"/>
              </a:rPr>
            </a:br>
            <a:r>
              <a:rPr lang="en-US" sz="2400" dirty="0">
                <a:latin typeface="Helvetica" pitchFamily="34" charset="0"/>
                <a:cs typeface="Helvetica" pitchFamily="34" charset="0"/>
              </a:rPr>
              <a:t>Can </a:t>
            </a:r>
            <a:r>
              <a:rPr lang="el-GR" sz="2400" dirty="0"/>
              <a:t>β</a:t>
            </a:r>
            <a:r>
              <a:rPr lang="en-US" sz="2400" dirty="0"/>
              <a:t>-</a:t>
            </a:r>
            <a:r>
              <a:rPr lang="en-US" sz="2400" dirty="0">
                <a:latin typeface="Helvetica" pitchFamily="34" charset="0"/>
                <a:cs typeface="Helvetica" pitchFamily="34" charset="0"/>
              </a:rPr>
              <a:t>cell function be preserved or improved 24 months following laparoscopic banding weight loss surgery?</a:t>
            </a:r>
          </a:p>
        </p:txBody>
      </p:sp>
      <p:sp>
        <p:nvSpPr>
          <p:cNvPr id="6" name="TextBox 5"/>
          <p:cNvSpPr txBox="1"/>
          <p:nvPr/>
        </p:nvSpPr>
        <p:spPr>
          <a:xfrm>
            <a:off x="142884" y="4817418"/>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77"/>
            <a:ext cx="8229600" cy="857250"/>
          </a:xfrm>
        </p:spPr>
        <p:txBody>
          <a:bodyPr>
            <a:normAutofit/>
          </a:bodyPr>
          <a:lstStyle/>
          <a:p>
            <a:r>
              <a:rPr lang="en-US" sz="3200" dirty="0"/>
              <a:t>Adverse Glycemic Outcomes </a:t>
            </a:r>
          </a:p>
        </p:txBody>
      </p:sp>
      <p:sp>
        <p:nvSpPr>
          <p:cNvPr id="3" name="Content Placeholder 2"/>
          <p:cNvSpPr>
            <a:spLocks noGrp="1"/>
          </p:cNvSpPr>
          <p:nvPr>
            <p:ph idx="1"/>
          </p:nvPr>
        </p:nvSpPr>
        <p:spPr>
          <a:xfrm>
            <a:off x="228600" y="1104900"/>
            <a:ext cx="8686800" cy="3600450"/>
          </a:xfrm>
        </p:spPr>
        <p:txBody>
          <a:bodyPr>
            <a:noAutofit/>
          </a:bodyPr>
          <a:lstStyle/>
          <a:p>
            <a:pPr>
              <a:spcBef>
                <a:spcPts val="500"/>
              </a:spcBef>
              <a:spcAft>
                <a:spcPts val="500"/>
              </a:spcAft>
            </a:pPr>
            <a:r>
              <a:rPr lang="en-US" sz="2400" dirty="0"/>
              <a:t>New onset diabetes </a:t>
            </a:r>
            <a:r>
              <a:rPr lang="en-US" sz="2000" dirty="0"/>
              <a:t>(2-hour glucose ≥200 mg/dL and HbA1c ≥6.5%)</a:t>
            </a:r>
            <a:r>
              <a:rPr lang="en-US" sz="2400" dirty="0"/>
              <a:t>:</a:t>
            </a:r>
          </a:p>
          <a:p>
            <a:pPr lvl="1">
              <a:spcBef>
                <a:spcPts val="500"/>
              </a:spcBef>
              <a:spcAft>
                <a:spcPts val="500"/>
              </a:spcAft>
            </a:pPr>
            <a:r>
              <a:rPr lang="en-US" sz="2000" dirty="0"/>
              <a:t>Over 15 months, three participants with IGT at baseline assigned to glargine followed by metformin developed diabetes.  No IGT participants in the metformin alone arm developed diabetes.</a:t>
            </a:r>
          </a:p>
          <a:p>
            <a:pPr>
              <a:spcBef>
                <a:spcPts val="500"/>
              </a:spcBef>
              <a:spcAft>
                <a:spcPts val="500"/>
              </a:spcAft>
            </a:pPr>
            <a:r>
              <a:rPr lang="en-US" sz="2400" dirty="0"/>
              <a:t>Severe hyperglycemia</a:t>
            </a:r>
          </a:p>
          <a:p>
            <a:pPr lvl="1">
              <a:spcBef>
                <a:spcPts val="0"/>
              </a:spcBef>
            </a:pPr>
            <a:r>
              <a:rPr lang="en-US" sz="2000" dirty="0"/>
              <a:t>Glargine followed by metformin: three participants at 15 months </a:t>
            </a:r>
          </a:p>
          <a:p>
            <a:pPr lvl="1">
              <a:spcBef>
                <a:spcPts val="0"/>
              </a:spcBef>
            </a:pPr>
            <a:r>
              <a:rPr lang="en-US" sz="2000" dirty="0"/>
              <a:t>Metformin alone: two participants at 12 months and one at 15 months</a:t>
            </a:r>
          </a:p>
          <a:p>
            <a:pPr>
              <a:spcBef>
                <a:spcPts val="500"/>
              </a:spcBef>
              <a:spcAft>
                <a:spcPts val="500"/>
              </a:spcAft>
            </a:pPr>
            <a:r>
              <a:rPr lang="en-US" sz="2400" dirty="0"/>
              <a:t>No participant experienced severe hypoglycemia, acute metabolic decompensation, or ketoacidosis   </a:t>
            </a:r>
            <a:endParaRPr lang="en-US" sz="1800" dirty="0"/>
          </a:p>
          <a:p>
            <a:pPr lvl="1">
              <a:spcBef>
                <a:spcPts val="500"/>
              </a:spcBef>
              <a:spcAft>
                <a:spcPts val="500"/>
              </a:spcAft>
            </a:pPr>
            <a:endParaRPr lang="en-US" sz="1800" dirty="0"/>
          </a:p>
          <a:p>
            <a:pPr lvl="1">
              <a:spcBef>
                <a:spcPts val="500"/>
              </a:spcBef>
              <a:spcAft>
                <a:spcPts val="500"/>
              </a:spcAft>
            </a:pPr>
            <a:endParaRPr lang="en-US" sz="1800" dirty="0"/>
          </a:p>
          <a:p>
            <a:pPr>
              <a:spcBef>
                <a:spcPts val="500"/>
              </a:spcBef>
              <a:spcAft>
                <a:spcPts val="500"/>
              </a:spcAft>
            </a:pPr>
            <a:endParaRPr lang="en-US" sz="2400" dirty="0"/>
          </a:p>
        </p:txBody>
      </p:sp>
      <p:sp>
        <p:nvSpPr>
          <p:cNvPr id="5" name="TextBox 4"/>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4181371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85332"/>
            <a:ext cx="8229600" cy="857250"/>
          </a:xfrm>
        </p:spPr>
        <p:txBody>
          <a:bodyPr>
            <a:normAutofit/>
          </a:bodyPr>
          <a:lstStyle/>
          <a:p>
            <a:r>
              <a:rPr lang="en-US" sz="3600" dirty="0"/>
              <a:t>Targeted Adverse Events</a:t>
            </a:r>
          </a:p>
        </p:txBody>
      </p:sp>
      <p:sp>
        <p:nvSpPr>
          <p:cNvPr id="3" name="Content Placeholder 2"/>
          <p:cNvSpPr>
            <a:spLocks noGrp="1"/>
          </p:cNvSpPr>
          <p:nvPr>
            <p:ph idx="1"/>
          </p:nvPr>
        </p:nvSpPr>
        <p:spPr>
          <a:xfrm>
            <a:off x="304800" y="1123950"/>
            <a:ext cx="8229600" cy="3394472"/>
          </a:xfrm>
        </p:spPr>
        <p:txBody>
          <a:bodyPr>
            <a:normAutofit/>
          </a:bodyPr>
          <a:lstStyle/>
          <a:p>
            <a:pPr>
              <a:buNone/>
            </a:pPr>
            <a:r>
              <a:rPr lang="en-US" sz="2800" dirty="0"/>
              <a:t>Targeted adverse events were as expected:</a:t>
            </a:r>
          </a:p>
          <a:p>
            <a:pPr lvl="1">
              <a:buFont typeface="Arial" pitchFamily="34" charset="0"/>
              <a:buChar char="•"/>
            </a:pPr>
            <a:r>
              <a:rPr lang="en-US" sz="2400" dirty="0"/>
              <a:t>36% of participants experienced mild hypoglycemia during glargine therapy</a:t>
            </a:r>
          </a:p>
          <a:p>
            <a:pPr lvl="1">
              <a:buFont typeface="Arial" pitchFamily="34" charset="0"/>
              <a:buChar char="•"/>
            </a:pPr>
            <a:r>
              <a:rPr lang="en-US" sz="2400" dirty="0"/>
              <a:t>37% of participants reported gastrointestinal discomfort </a:t>
            </a:r>
          </a:p>
          <a:p>
            <a:pPr lvl="1">
              <a:buFont typeface="Arial" pitchFamily="34" charset="0"/>
              <a:buChar char="•"/>
            </a:pPr>
            <a:r>
              <a:rPr lang="en-US" sz="2400" dirty="0"/>
              <a:t>23% of participants reported polyuria/polydipsia</a:t>
            </a:r>
            <a:endParaRPr lang="en-US" dirty="0"/>
          </a:p>
        </p:txBody>
      </p:sp>
      <p:sp>
        <p:nvSpPr>
          <p:cNvPr id="5" name="TextBox 4"/>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288142179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82"/>
            <a:ext cx="8229600" cy="857250"/>
          </a:xfrm>
        </p:spPr>
        <p:txBody>
          <a:bodyPr>
            <a:normAutofit/>
          </a:bodyPr>
          <a:lstStyle/>
          <a:p>
            <a:r>
              <a:rPr lang="en-US" sz="3600" dirty="0"/>
              <a:t>Serious Adverse Events</a:t>
            </a:r>
          </a:p>
        </p:txBody>
      </p:sp>
      <p:sp>
        <p:nvSpPr>
          <p:cNvPr id="3" name="Content Placeholder 2"/>
          <p:cNvSpPr>
            <a:spLocks noGrp="1"/>
          </p:cNvSpPr>
          <p:nvPr>
            <p:ph idx="1"/>
          </p:nvPr>
        </p:nvSpPr>
        <p:spPr>
          <a:xfrm>
            <a:off x="304800" y="1123950"/>
            <a:ext cx="7924800" cy="3733800"/>
          </a:xfrm>
        </p:spPr>
        <p:txBody>
          <a:bodyPr>
            <a:normAutofit/>
          </a:bodyPr>
          <a:lstStyle/>
          <a:p>
            <a:r>
              <a:rPr lang="en-US" dirty="0"/>
              <a:t>Seven serious adverse events reported:</a:t>
            </a:r>
          </a:p>
          <a:p>
            <a:pPr lvl="1"/>
            <a:r>
              <a:rPr lang="en-US" dirty="0"/>
              <a:t>suicidal ideation/anxiety</a:t>
            </a:r>
          </a:p>
          <a:p>
            <a:pPr lvl="1"/>
            <a:r>
              <a:rPr lang="en-US" dirty="0"/>
              <a:t>Ewing's sarcoma </a:t>
            </a:r>
          </a:p>
          <a:p>
            <a:pPr lvl="1"/>
            <a:r>
              <a:rPr lang="en-US" dirty="0"/>
              <a:t>otitis externa</a:t>
            </a:r>
          </a:p>
          <a:p>
            <a:pPr lvl="1"/>
            <a:r>
              <a:rPr lang="en-US" dirty="0"/>
              <a:t>appendicitis/appendectomy</a:t>
            </a:r>
          </a:p>
          <a:p>
            <a:pPr lvl="1"/>
            <a:r>
              <a:rPr lang="en-US" dirty="0"/>
              <a:t>pneumonia</a:t>
            </a:r>
          </a:p>
          <a:p>
            <a:pPr lvl="1"/>
            <a:r>
              <a:rPr lang="en-US" dirty="0"/>
              <a:t>tonsillectomy/adenoidectomy (two)</a:t>
            </a:r>
          </a:p>
          <a:p>
            <a:r>
              <a:rPr lang="en-US" dirty="0"/>
              <a:t>None of these serious adverse events were determined to be related to the interventions</a:t>
            </a:r>
          </a:p>
        </p:txBody>
      </p:sp>
      <p:sp>
        <p:nvSpPr>
          <p:cNvPr id="5" name="TextBox 4"/>
          <p:cNvSpPr txBox="1"/>
          <p:nvPr/>
        </p:nvSpPr>
        <p:spPr>
          <a:xfrm>
            <a:off x="142884" y="4826943"/>
            <a:ext cx="317266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41:1717-1725; 2018</a:t>
            </a:r>
          </a:p>
        </p:txBody>
      </p:sp>
    </p:spTree>
    <p:extLst>
      <p:ext uri="{BB962C8B-B14F-4D97-AF65-F5344CB8AC3E}">
        <p14:creationId xmlns:p14="http://schemas.microsoft.com/office/powerpoint/2010/main" xmlns="" val="41419461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07"/>
            <a:ext cx="8229600" cy="857250"/>
          </a:xfrm>
        </p:spPr>
        <p:txBody>
          <a:bodyPr>
            <a:normAutofit/>
          </a:bodyPr>
          <a:lstStyle/>
          <a:p>
            <a:r>
              <a:rPr lang="en-US" sz="3600" dirty="0"/>
              <a:t>Summary</a:t>
            </a:r>
          </a:p>
        </p:txBody>
      </p:sp>
      <p:sp>
        <p:nvSpPr>
          <p:cNvPr id="3" name="Content Placeholder 2"/>
          <p:cNvSpPr>
            <a:spLocks noGrp="1"/>
          </p:cNvSpPr>
          <p:nvPr>
            <p:ph idx="1"/>
          </p:nvPr>
        </p:nvSpPr>
        <p:spPr>
          <a:xfrm>
            <a:off x="304800" y="1123950"/>
            <a:ext cx="8458200" cy="3733800"/>
          </a:xfrm>
        </p:spPr>
        <p:txBody>
          <a:bodyPr>
            <a:noAutofit/>
          </a:bodyPr>
          <a:lstStyle/>
          <a:p>
            <a:pPr marL="285750" indent="-285750">
              <a:buFont typeface="Arial" panose="020B0604020202020204" pitchFamily="34" charset="0"/>
              <a:buChar char="•"/>
            </a:pPr>
            <a:r>
              <a:rPr lang="en-US" sz="2400" dirty="0">
                <a:latin typeface="Helvetica" panose="020B0604020202020204" pitchFamily="34" charset="0"/>
                <a:cs typeface="Helvetica" panose="020B0604020202020204" pitchFamily="34" charset="0"/>
              </a:rPr>
              <a:t>Metformin </a:t>
            </a:r>
            <a:r>
              <a:rPr lang="en-US" dirty="0">
                <a:latin typeface="Helvetica" panose="020B0604020202020204" pitchFamily="34" charset="0"/>
                <a:cs typeface="Helvetica" panose="020B0604020202020204" pitchFamily="34" charset="0"/>
              </a:rPr>
              <a:t>had </a:t>
            </a:r>
            <a:r>
              <a:rPr lang="en-US" sz="2400" dirty="0">
                <a:latin typeface="Helvetica" panose="020B0604020202020204" pitchFamily="34" charset="0"/>
                <a:cs typeface="Helvetica" panose="020B0604020202020204" pitchFamily="34" charset="0"/>
              </a:rPr>
              <a:t>a small, but measurable, effect on BMI, which </a:t>
            </a:r>
            <a:r>
              <a:rPr lang="en-US" dirty="0">
                <a:latin typeface="Helvetica" panose="020B0604020202020204" pitchFamily="34" charset="0"/>
                <a:cs typeface="Helvetica" panose="020B0604020202020204" pitchFamily="34" charset="0"/>
              </a:rPr>
              <a:t>wa</a:t>
            </a:r>
            <a:r>
              <a:rPr lang="en-US" sz="2400" dirty="0">
                <a:latin typeface="Helvetica" panose="020B0604020202020204" pitchFamily="34" charset="0"/>
                <a:cs typeface="Helvetica" panose="020B0604020202020204" pitchFamily="34" charset="0"/>
              </a:rPr>
              <a:t>s not sustained after withdrawal of therapy</a:t>
            </a:r>
          </a:p>
          <a:p>
            <a:pPr marL="285750" indent="-285750">
              <a:buFont typeface="Arial" panose="020B0604020202020204" pitchFamily="34" charset="0"/>
              <a:buChar char="•"/>
            </a:pPr>
            <a:r>
              <a:rPr lang="en-US" sz="2400" dirty="0">
                <a:latin typeface="Helvetica" panose="020B0604020202020204" pitchFamily="34" charset="0"/>
                <a:cs typeface="Helvetica" panose="020B0604020202020204" pitchFamily="34" charset="0"/>
              </a:rPr>
              <a:t>Both treatments were initially effective at lowering HbA1c</a:t>
            </a:r>
          </a:p>
          <a:p>
            <a:pPr marL="285750" indent="-285750">
              <a:buFont typeface="Arial" panose="020B0604020202020204" pitchFamily="34" charset="0"/>
              <a:buChar char="•"/>
            </a:pPr>
            <a:r>
              <a:rPr lang="en-US" sz="2400" dirty="0">
                <a:latin typeface="Helvetica" panose="020B0604020202020204" pitchFamily="34" charset="0"/>
                <a:cs typeface="Helvetica" panose="020B0604020202020204" pitchFamily="34" charset="0"/>
              </a:rPr>
              <a:t>Neither treatment had a sustained effect on HbA1c, which rose after withdrawal in both groups and was higher than baseline at 15 months</a:t>
            </a:r>
          </a:p>
          <a:p>
            <a:r>
              <a:rPr lang="en-US" sz="2400" dirty="0">
                <a:latin typeface="Helvetica" panose="020B0604020202020204" pitchFamily="34" charset="0"/>
                <a:cs typeface="Helvetica" panose="020B0604020202020204" pitchFamily="34" charset="0"/>
              </a:rPr>
              <a:t>Neither intervention had any effect to change cardiovascular risk factors</a:t>
            </a:r>
          </a:p>
          <a:p>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3915449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75882"/>
          </a:xfrm>
        </p:spPr>
        <p:txBody>
          <a:bodyPr>
            <a:normAutofit fontScale="90000"/>
          </a:bodyPr>
          <a:lstStyle/>
          <a:p>
            <a:r>
              <a:rPr lang="en-US" dirty="0"/>
              <a:t>Thanks</a:t>
            </a:r>
          </a:p>
        </p:txBody>
      </p:sp>
      <p:sp>
        <p:nvSpPr>
          <p:cNvPr id="3" name="Content Placeholder 2"/>
          <p:cNvSpPr>
            <a:spLocks noGrp="1"/>
          </p:cNvSpPr>
          <p:nvPr>
            <p:ph idx="1"/>
          </p:nvPr>
        </p:nvSpPr>
        <p:spPr>
          <a:xfrm>
            <a:off x="5181600" y="2266950"/>
            <a:ext cx="3568700" cy="457200"/>
          </a:xfrm>
        </p:spPr>
        <p:txBody>
          <a:bodyPr>
            <a:normAutofit/>
          </a:bodyPr>
          <a:lstStyle/>
          <a:p>
            <a:pPr>
              <a:buNone/>
            </a:pPr>
            <a:r>
              <a:rPr lang="en-US" sz="2400" dirty="0"/>
              <a:t>@</a:t>
            </a:r>
            <a:r>
              <a:rPr lang="en-US" sz="2400" dirty="0" err="1"/>
              <a:t>RISEDiabetesStudy</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685800" y="2038350"/>
            <a:ext cx="3429000" cy="1925135"/>
          </a:xfrm>
          <a:prstGeom prst="rect">
            <a:avLst/>
          </a:prstGeom>
          <a:noFill/>
          <a:ln w="9525">
            <a:noFill/>
            <a:miter lim="800000"/>
            <a:headEnd/>
            <a:tailEnd/>
          </a:ln>
        </p:spPr>
      </p:pic>
      <p:sp>
        <p:nvSpPr>
          <p:cNvPr id="1030" name="AutoShape 6" descr="Image result for twitter log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AutoShape 8" descr="Image result for twitter log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8" name="Picture 4" descr="Image result for facebook logo"/>
          <p:cNvPicPr>
            <a:picLocks noChangeAspect="1" noChangeArrowheads="1"/>
          </p:cNvPicPr>
          <p:nvPr/>
        </p:nvPicPr>
        <p:blipFill>
          <a:blip r:embed="rId4" cstate="print"/>
          <a:srcRect/>
          <a:stretch>
            <a:fillRect/>
          </a:stretch>
        </p:blipFill>
        <p:spPr bwMode="auto">
          <a:xfrm>
            <a:off x="4572000" y="2190750"/>
            <a:ext cx="654421" cy="571500"/>
          </a:xfrm>
          <a:prstGeom prst="rect">
            <a:avLst/>
          </a:prstGeom>
          <a:noFill/>
        </p:spPr>
      </p:pic>
      <p:pic>
        <p:nvPicPr>
          <p:cNvPr id="1034" name="Picture 10" descr="Image result for twitter logo"/>
          <p:cNvPicPr>
            <a:picLocks noChangeAspect="1" noChangeArrowheads="1"/>
          </p:cNvPicPr>
          <p:nvPr/>
        </p:nvPicPr>
        <p:blipFill>
          <a:blip r:embed="rId5" cstate="print"/>
          <a:srcRect/>
          <a:stretch>
            <a:fillRect/>
          </a:stretch>
        </p:blipFill>
        <p:spPr bwMode="auto">
          <a:xfrm>
            <a:off x="4652432" y="2724151"/>
            <a:ext cx="530809" cy="347663"/>
          </a:xfrm>
          <a:prstGeom prst="rect">
            <a:avLst/>
          </a:prstGeom>
          <a:noFill/>
        </p:spPr>
      </p:pic>
      <p:sp>
        <p:nvSpPr>
          <p:cNvPr id="10" name="Content Placeholder 2"/>
          <p:cNvSpPr txBox="1">
            <a:spLocks/>
          </p:cNvSpPr>
          <p:nvPr/>
        </p:nvSpPr>
        <p:spPr>
          <a:xfrm>
            <a:off x="5168901" y="2671763"/>
            <a:ext cx="3009900" cy="457200"/>
          </a:xfrm>
          <a:prstGeom prst="rect">
            <a:avLst/>
          </a:prstGeom>
        </p:spPr>
        <p:txBody>
          <a:bodyPr vert="horz" lIns="91440" tIns="45720" rIns="91440" bIns="45720" rtlCol="0">
            <a:normAutofit/>
          </a:bodyPr>
          <a:lstStyle/>
          <a:p>
            <a:pPr marL="342900" indent="-342900" defTabSz="457200">
              <a:spcBef>
                <a:spcPct val="20000"/>
              </a:spcBef>
              <a:buFont typeface="Arial"/>
              <a:buNone/>
              <a:defRPr/>
            </a:pPr>
            <a:r>
              <a:rPr lang="en-US" sz="2400" dirty="0">
                <a:solidFill>
                  <a:srgbClr val="1F497D">
                    <a:lumMod val="75000"/>
                  </a:srgbClr>
                </a:solidFill>
                <a:latin typeface="Helvetica"/>
                <a:cs typeface="Helvetica"/>
              </a:rPr>
              <a:t>@</a:t>
            </a:r>
            <a:r>
              <a:rPr lang="en-US" sz="2400" dirty="0" err="1">
                <a:solidFill>
                  <a:srgbClr val="1F497D">
                    <a:lumMod val="75000"/>
                  </a:srgbClr>
                </a:solidFill>
                <a:latin typeface="Helvetica"/>
                <a:cs typeface="Helvetica"/>
              </a:rPr>
              <a:t>RISEstudy</a:t>
            </a:r>
            <a:endParaRPr lang="en-US" sz="2400" dirty="0">
              <a:solidFill>
                <a:srgbClr val="1F497D">
                  <a:lumMod val="75000"/>
                </a:srgbClr>
              </a:solidFill>
              <a:latin typeface="Helvetica"/>
              <a:cs typeface="Helvetica"/>
            </a:endParaRPr>
          </a:p>
        </p:txBody>
      </p:sp>
      <p:pic>
        <p:nvPicPr>
          <p:cNvPr id="1036" name="Picture 12" descr="Image result for email logo"/>
          <p:cNvPicPr>
            <a:picLocks noChangeAspect="1" noChangeArrowheads="1"/>
          </p:cNvPicPr>
          <p:nvPr/>
        </p:nvPicPr>
        <p:blipFill>
          <a:blip r:embed="rId6" cstate="print"/>
          <a:srcRect/>
          <a:stretch>
            <a:fillRect/>
          </a:stretch>
        </p:blipFill>
        <p:spPr bwMode="auto">
          <a:xfrm>
            <a:off x="4705350" y="3109915"/>
            <a:ext cx="463549" cy="404813"/>
          </a:xfrm>
          <a:prstGeom prst="rect">
            <a:avLst/>
          </a:prstGeom>
          <a:noFill/>
        </p:spPr>
      </p:pic>
      <p:sp>
        <p:nvSpPr>
          <p:cNvPr id="12" name="Content Placeholder 2"/>
          <p:cNvSpPr txBox="1">
            <a:spLocks/>
          </p:cNvSpPr>
          <p:nvPr/>
        </p:nvSpPr>
        <p:spPr>
          <a:xfrm>
            <a:off x="5181601" y="3087689"/>
            <a:ext cx="3009900" cy="457200"/>
          </a:xfrm>
          <a:prstGeom prst="rect">
            <a:avLst/>
          </a:prstGeom>
        </p:spPr>
        <p:txBody>
          <a:bodyPr vert="horz" lIns="91440" tIns="45720" rIns="91440" bIns="45720" rtlCol="0">
            <a:normAutofit/>
          </a:bodyPr>
          <a:lstStyle/>
          <a:p>
            <a:pPr marL="342900" indent="-342900" defTabSz="457200">
              <a:spcBef>
                <a:spcPct val="20000"/>
              </a:spcBef>
              <a:buFont typeface="Arial"/>
              <a:buNone/>
              <a:defRPr/>
            </a:pPr>
            <a:r>
              <a:rPr lang="en-US" sz="2400" dirty="0">
                <a:solidFill>
                  <a:srgbClr val="1F497D">
                    <a:lumMod val="75000"/>
                  </a:srgbClr>
                </a:solidFill>
                <a:latin typeface="Helvetica"/>
                <a:cs typeface="Helvetica"/>
              </a:rPr>
              <a:t>rise@bsc.gwu.edu</a:t>
            </a:r>
          </a:p>
        </p:txBody>
      </p:sp>
      <p:cxnSp>
        <p:nvCxnSpPr>
          <p:cNvPr id="14" name="Straight Connector 13"/>
          <p:cNvCxnSpPr/>
          <p:nvPr/>
        </p:nvCxnSpPr>
        <p:spPr>
          <a:xfrm>
            <a:off x="4191000" y="1657350"/>
            <a:ext cx="0" cy="2514600"/>
          </a:xfrm>
          <a:prstGeom prst="line">
            <a:avLst/>
          </a:prstGeom>
          <a:ln w="1905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295400" y="4412218"/>
            <a:ext cx="6553200" cy="369332"/>
          </a:xfrm>
          <a:prstGeom prst="rect">
            <a:avLst/>
          </a:prstGeom>
        </p:spPr>
        <p:txBody>
          <a:bodyPr wrap="square">
            <a:spAutoFit/>
          </a:bodyPr>
          <a:lstStyle/>
          <a:p>
            <a:pPr algn="ctr"/>
            <a:r>
              <a:rPr lang="en-US" dirty="0">
                <a:solidFill>
                  <a:schemeClr val="tx2">
                    <a:lumMod val="75000"/>
                  </a:schemeClr>
                </a:solidFill>
                <a:latin typeface="Helvetica"/>
                <a:cs typeface="Helvetica"/>
              </a:rPr>
              <a:t>http://care.diabetesjournals.org/collection/rise-consortium</a:t>
            </a:r>
          </a:p>
        </p:txBody>
      </p:sp>
      <p:sp>
        <p:nvSpPr>
          <p:cNvPr id="15" name="Content Placeholder 2"/>
          <p:cNvSpPr txBox="1">
            <a:spLocks/>
          </p:cNvSpPr>
          <p:nvPr/>
        </p:nvSpPr>
        <p:spPr>
          <a:xfrm>
            <a:off x="5178625" y="3479887"/>
            <a:ext cx="3310890" cy="457200"/>
          </a:xfrm>
          <a:prstGeom prst="rect">
            <a:avLst/>
          </a:prstGeom>
        </p:spPr>
        <p:txBody>
          <a:bodyPr vert="horz" lIns="91440" tIns="45720" rIns="91440" bIns="45720" rtlCol="0">
            <a:normAutofit/>
          </a:bodyPr>
          <a:lstStyle/>
          <a:p>
            <a:pPr marL="342900" indent="-342900" defTabSz="457200">
              <a:spcBef>
                <a:spcPct val="20000"/>
              </a:spcBef>
              <a:buFont typeface="Arial"/>
              <a:buNone/>
              <a:defRPr/>
            </a:pPr>
            <a:r>
              <a:rPr lang="en-US" sz="2400">
                <a:solidFill>
                  <a:srgbClr val="1F497D">
                    <a:lumMod val="75000"/>
                  </a:srgbClr>
                </a:solidFill>
                <a:latin typeface="Helvetica"/>
                <a:cs typeface="Helvetica"/>
              </a:rPr>
              <a:t>#RISEstudy</a:t>
            </a:r>
            <a:endParaRPr lang="en-US" sz="2400" dirty="0">
              <a:solidFill>
                <a:srgbClr val="1F497D">
                  <a:lumMod val="75000"/>
                </a:srgbClr>
              </a:solidFill>
              <a:latin typeface="Helvetica"/>
              <a:cs typeface="Helvetic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538"/>
            <a:ext cx="9144000" cy="857250"/>
          </a:xfrm>
        </p:spPr>
        <p:txBody>
          <a:bodyPr>
            <a:noAutofit/>
          </a:bodyPr>
          <a:lstStyle/>
          <a:p>
            <a:r>
              <a:rPr lang="en-US" sz="3600" dirty="0"/>
              <a:t>Co-Primary Outcomes</a:t>
            </a:r>
            <a:endParaRPr lang="en-US" sz="3200" dirty="0"/>
          </a:p>
        </p:txBody>
      </p:sp>
      <p:sp>
        <p:nvSpPr>
          <p:cNvPr id="3" name="Content Placeholder 2"/>
          <p:cNvSpPr>
            <a:spLocks noGrp="1"/>
          </p:cNvSpPr>
          <p:nvPr>
            <p:ph idx="1"/>
          </p:nvPr>
        </p:nvSpPr>
        <p:spPr>
          <a:xfrm>
            <a:off x="228621" y="1200163"/>
            <a:ext cx="8487833" cy="3428999"/>
          </a:xfrm>
        </p:spPr>
        <p:txBody>
          <a:bodyPr>
            <a:normAutofit lnSpcReduction="10000"/>
          </a:bodyPr>
          <a:lstStyle/>
          <a:p>
            <a:pPr marL="0" lvl="0" indent="0">
              <a:buNone/>
            </a:pPr>
            <a:r>
              <a:rPr lang="en-US" sz="2400" dirty="0"/>
              <a:t>Two</a:t>
            </a:r>
            <a:r>
              <a:rPr lang="en-US" sz="2400" b="1" dirty="0"/>
              <a:t> </a:t>
            </a:r>
            <a:r>
              <a:rPr lang="el-GR" sz="2400" dirty="0"/>
              <a:t>β</a:t>
            </a:r>
            <a:r>
              <a:rPr lang="en-US" sz="2400" dirty="0"/>
              <a:t>-cell response measures from the hyperglycemic clamp, adjusted for insulin sensitivity:</a:t>
            </a:r>
            <a:endParaRPr lang="en-US" sz="2400" b="1" dirty="0"/>
          </a:p>
          <a:p>
            <a:pPr marL="458788" lvl="0" indent="-458788">
              <a:buFont typeface="+mj-lt"/>
              <a:buAutoNum type="arabicPeriod"/>
            </a:pPr>
            <a:r>
              <a:rPr lang="en-US" sz="2400" b="1" dirty="0"/>
              <a:t>Steady-State C-peptide Response</a:t>
            </a:r>
          </a:p>
          <a:p>
            <a:pPr marL="458788" indent="0">
              <a:spcBef>
                <a:spcPts val="0"/>
              </a:spcBef>
              <a:buNone/>
            </a:pPr>
            <a:r>
              <a:rPr lang="en-US" sz="2400" dirty="0"/>
              <a:t>Mean steady-state C-peptide concentration at glucose ~200 mg/dL (second phase response)</a:t>
            </a:r>
          </a:p>
          <a:p>
            <a:pPr marL="458788" indent="-449263">
              <a:spcBef>
                <a:spcPts val="1000"/>
              </a:spcBef>
              <a:buFont typeface="+mj-lt"/>
              <a:buAutoNum type="arabicPeriod" startAt="2"/>
            </a:pPr>
            <a:r>
              <a:rPr lang="en-US" sz="2400" b="1" dirty="0"/>
              <a:t>ACPRmax</a:t>
            </a:r>
          </a:p>
          <a:p>
            <a:pPr marL="458788" lvl="0" indent="0">
              <a:spcBef>
                <a:spcPts val="0"/>
              </a:spcBef>
              <a:buNone/>
            </a:pPr>
            <a:r>
              <a:rPr lang="en-US" sz="2400" dirty="0"/>
              <a:t>Arginine-induced acute C-peptide response at maximal glycemic potentiation (glucose &gt;450 mg/dL; </a:t>
            </a:r>
            <a:r>
              <a:rPr lang="el-GR" sz="2400" dirty="0"/>
              <a:t>β</a:t>
            </a:r>
            <a:r>
              <a:rPr lang="en-US" sz="2400" dirty="0"/>
              <a:t>-cell secretory capacity)</a:t>
            </a:r>
            <a:endParaRPr lang="en-US" sz="2400" dirty="0">
              <a:latin typeface="Helvetica" pitchFamily="34" charset="0"/>
              <a:cs typeface="Helvetica" pitchFamily="34" charset="0"/>
            </a:endParaRPr>
          </a:p>
          <a:p>
            <a:pPr marL="0" lvl="0" indent="0">
              <a:buNone/>
            </a:pPr>
            <a:endParaRPr lang="en-US" sz="2400" dirty="0">
              <a:latin typeface="Helvetica" pitchFamily="34" charset="0"/>
              <a:cs typeface="Helvetica" pitchFamily="34" charset="0"/>
            </a:endParaRPr>
          </a:p>
        </p:txBody>
      </p:sp>
      <p:sp>
        <p:nvSpPr>
          <p:cNvPr id="5" name="TextBox 4"/>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38"/>
            <a:ext cx="8229600" cy="857250"/>
          </a:xfrm>
        </p:spPr>
        <p:txBody>
          <a:bodyPr>
            <a:normAutofit/>
          </a:bodyPr>
          <a:lstStyle/>
          <a:p>
            <a:r>
              <a:rPr lang="en-US" sz="3600" dirty="0"/>
              <a:t>Inclusion Criteria</a:t>
            </a:r>
          </a:p>
        </p:txBody>
      </p:sp>
      <p:graphicFrame>
        <p:nvGraphicFramePr>
          <p:cNvPr id="13" name="Content Placeholder 3"/>
          <p:cNvGraphicFramePr>
            <a:graphicFrameLocks/>
          </p:cNvGraphicFramePr>
          <p:nvPr>
            <p:extLst>
              <p:ext uri="{D42A27DB-BD31-4B8C-83A1-F6EECF244321}">
                <p14:modId xmlns:p14="http://schemas.microsoft.com/office/powerpoint/2010/main" xmlns="" val="2952355415"/>
              </p:ext>
            </p:extLst>
          </p:nvPr>
        </p:nvGraphicFramePr>
        <p:xfrm>
          <a:off x="110868" y="1047750"/>
          <a:ext cx="5146932" cy="3785552"/>
        </p:xfrm>
        <a:graphic>
          <a:graphicData uri="http://schemas.openxmlformats.org/drawingml/2006/table">
            <a:tbl>
              <a:tblPr firstRow="1" bandRow="1">
                <a:tableStyleId>{5C22544A-7EE6-4342-B048-85BDC9FD1C3A}</a:tableStyleId>
              </a:tblPr>
              <a:tblGrid>
                <a:gridCol w="2175132">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54864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Criteria</a:t>
                      </a:r>
                    </a:p>
                  </a:txBody>
                  <a:tcPr marL="45720" marR="0" marT="0" marB="0" anchor="ctr" horzOverflow="overflow">
                    <a:solidFill>
                      <a:schemeClr val="tx2">
                        <a:lumMod val="75000"/>
                      </a:schemeClr>
                    </a:solidFill>
                  </a:tcPr>
                </a:tc>
                <a:tc>
                  <a:txBody>
                    <a:bodyPr/>
                    <a:lstStyle/>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Pediatric </a:t>
                      </a:r>
                    </a:p>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Medication</a:t>
                      </a:r>
                    </a:p>
                  </a:txBody>
                  <a:tcPr marL="0" marR="0" marT="0" marB="0" anchor="ctr" horzOverflow="overflow">
                    <a:solidFill>
                      <a:schemeClr val="tx2">
                        <a:lumMod val="75000"/>
                      </a:schemeClr>
                    </a:solidFill>
                  </a:tcPr>
                </a:tc>
                <a:extLst>
                  <a:ext uri="{0D108BD9-81ED-4DB2-BD59-A6C34878D82A}">
                    <a16:rowId xmlns:a16="http://schemas.microsoft.com/office/drawing/2014/main" xmlns="" val="10000"/>
                  </a:ext>
                </a:extLst>
              </a:tr>
              <a:tr h="300427">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Age (years)</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10-19</a:t>
                      </a:r>
                    </a:p>
                  </a:txBody>
                  <a:tcPr marL="45720" marR="45720" anchor="ctr" horzOverflow="overflow"/>
                </a:tc>
                <a:extLst>
                  <a:ext uri="{0D108BD9-81ED-4DB2-BD59-A6C34878D82A}">
                    <a16:rowId xmlns:a16="http://schemas.microsoft.com/office/drawing/2014/main" xmlns="" val="10004"/>
                  </a:ext>
                </a:extLst>
              </a:tr>
              <a:tr h="300427">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Tanner stage</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2 or above</a:t>
                      </a:r>
                    </a:p>
                  </a:txBody>
                  <a:tcPr marL="45720" marR="45720" anchor="ctr" horzOverflow="overflow"/>
                </a:tc>
                <a:extLst>
                  <a:ext uri="{0D108BD9-81ED-4DB2-BD59-A6C34878D82A}">
                    <a16:rowId xmlns:a16="http://schemas.microsoft.com/office/drawing/2014/main" xmlns="" val="10005"/>
                  </a:ext>
                </a:extLst>
              </a:tr>
              <a:tr h="300427">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Body mass index</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≥85</a:t>
                      </a:r>
                      <a:r>
                        <a:rPr kumimoji="0" lang="en-US" sz="1600" b="0" i="0" u="none" strike="noStrike" cap="none" normalizeH="0" baseline="30000" dirty="0">
                          <a:ln>
                            <a:noFill/>
                          </a:ln>
                          <a:solidFill>
                            <a:schemeClr val="tx2">
                              <a:lumMod val="75000"/>
                            </a:schemeClr>
                          </a:solidFill>
                          <a:effectLst/>
                          <a:latin typeface="Helvetica" pitchFamily="34" charset="0"/>
                          <a:ea typeface="Tahoma" pitchFamily="34" charset="0"/>
                          <a:cs typeface="Helvetica" pitchFamily="34" charset="0"/>
                        </a:rPr>
                        <a:t>th</a:t>
                      </a: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 %</a:t>
                      </a:r>
                      <a:r>
                        <a:rPr kumimoji="0" lang="en-US" sz="1600" b="0" i="0" u="none" strike="noStrike" cap="none" normalizeH="0" baseline="0" dirty="0" err="1">
                          <a:ln>
                            <a:noFill/>
                          </a:ln>
                          <a:solidFill>
                            <a:schemeClr val="tx2">
                              <a:lumMod val="75000"/>
                            </a:schemeClr>
                          </a:solidFill>
                          <a:effectLst/>
                          <a:latin typeface="Helvetica" pitchFamily="34" charset="0"/>
                          <a:ea typeface="Tahoma" pitchFamily="34" charset="0"/>
                          <a:cs typeface="Helvetica" pitchFamily="34" charset="0"/>
                        </a:rPr>
                        <a:t>ile</a:t>
                      </a: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 but ≤50 kg/m</a:t>
                      </a:r>
                      <a:r>
                        <a:rPr kumimoji="0" lang="en-US" sz="1600" b="0" i="0" u="none" strike="noStrike" cap="none" normalizeH="0" baseline="30000" dirty="0">
                          <a:ln>
                            <a:noFill/>
                          </a:ln>
                          <a:solidFill>
                            <a:schemeClr val="tx2">
                              <a:lumMod val="75000"/>
                            </a:schemeClr>
                          </a:solidFill>
                          <a:effectLst/>
                          <a:latin typeface="Helvetica" pitchFamily="34" charset="0"/>
                          <a:ea typeface="Tahoma" pitchFamily="34" charset="0"/>
                          <a:cs typeface="Helvetica" pitchFamily="34" charset="0"/>
                        </a:rPr>
                        <a:t>2</a:t>
                      </a:r>
                      <a:endPar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45720" marR="45720" anchor="ctr" horzOverflow="overflow"/>
                </a:tc>
                <a:extLst>
                  <a:ext uri="{0D108BD9-81ED-4DB2-BD59-A6C34878D82A}">
                    <a16:rowId xmlns:a16="http://schemas.microsoft.com/office/drawing/2014/main" xmlns="" val="10006"/>
                  </a:ext>
                </a:extLst>
              </a:tr>
              <a:tr h="300427">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Fasting glucose </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≥90 mg/dL</a:t>
                      </a:r>
                    </a:p>
                  </a:txBody>
                  <a:tcPr marL="45720" marR="45720" anchor="ctr" horzOverflow="overflow"/>
                </a:tc>
                <a:extLst>
                  <a:ext uri="{0D108BD9-81ED-4DB2-BD59-A6C34878D82A}">
                    <a16:rowId xmlns:a16="http://schemas.microsoft.com/office/drawing/2014/main" xmlns="" val="10001"/>
                  </a:ext>
                </a:extLst>
              </a:tr>
              <a:tr h="355974">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2-hour OGTT glucose </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≥140 mg/dL</a:t>
                      </a:r>
                    </a:p>
                  </a:txBody>
                  <a:tcPr marL="45720" marR="45720" anchor="ctr" horzOverflow="overflow"/>
                </a:tc>
                <a:extLst>
                  <a:ext uri="{0D108BD9-81ED-4DB2-BD59-A6C34878D82A}">
                    <a16:rowId xmlns:a16="http://schemas.microsoft.com/office/drawing/2014/main" xmlns="" val="10002"/>
                  </a:ext>
                </a:extLst>
              </a:tr>
              <a:tr h="355974">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Diabetes duration</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&lt;6 months</a:t>
                      </a:r>
                    </a:p>
                  </a:txBody>
                  <a:tcPr marL="45720" marR="45720" anchor="ctr" horzOverflow="overflow"/>
                </a:tc>
                <a:extLst>
                  <a:ext uri="{0D108BD9-81ED-4DB2-BD59-A6C34878D82A}">
                    <a16:rowId xmlns:a16="http://schemas.microsoft.com/office/drawing/2014/main" xmlns="" val="10007"/>
                  </a:ext>
                </a:extLst>
              </a:tr>
              <a:tr h="511471">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Diabetes medication status</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Metformin &lt;6 months</a:t>
                      </a:r>
                    </a:p>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Insulin &lt;2 weeks</a:t>
                      </a:r>
                    </a:p>
                  </a:txBody>
                  <a:tcPr marL="45720" marR="45720" anchor="ctr" horzOverflow="overflow"/>
                </a:tc>
                <a:extLst>
                  <a:ext uri="{0D108BD9-81ED-4DB2-BD59-A6C34878D82A}">
                    <a16:rowId xmlns:a16="http://schemas.microsoft.com/office/drawing/2014/main" xmlns="" val="10008"/>
                  </a:ext>
                </a:extLst>
              </a:tr>
              <a:tr h="772364">
                <a:tc>
                  <a:txBody>
                    <a:bodyPr/>
                    <a:lstStyle/>
                    <a:p>
                      <a:pPr marL="0" marR="0" lvl="0" indent="0" algn="l" defTabSz="457200" rtl="0" eaLnBrk="1" fontAlgn="base" latinLnBrk="0" hangingPunct="1">
                        <a:lnSpc>
                          <a:spcPts val="1700"/>
                        </a:lnSpc>
                        <a:spcBef>
                          <a:spcPct val="0"/>
                        </a:spcBef>
                        <a:spcAft>
                          <a:spcPct val="0"/>
                        </a:spcAft>
                        <a:buClrTx/>
                        <a:buSzTx/>
                        <a:buFontTx/>
                        <a:buNone/>
                        <a:tabLst/>
                      </a:pPr>
                      <a:r>
                        <a:rPr kumimoji="0" lang="en-US" sz="16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HbA1c</a:t>
                      </a:r>
                    </a:p>
                  </a:txBody>
                  <a:tcPr marL="45720" marR="45720" anchor="ctr" horzOverflow="overflow"/>
                </a:tc>
                <a:tc>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4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≤8.0% (drug naïve)</a:t>
                      </a:r>
                    </a:p>
                    <a:p>
                      <a:pPr marL="0" marR="0" lvl="0" indent="0" algn="ctr" defTabSz="457200" rtl="0" eaLnBrk="1" fontAlgn="base" latinLnBrk="0" hangingPunct="1">
                        <a:lnSpc>
                          <a:spcPts val="1700"/>
                        </a:lnSpc>
                        <a:spcBef>
                          <a:spcPct val="0"/>
                        </a:spcBef>
                        <a:spcAft>
                          <a:spcPct val="0"/>
                        </a:spcAft>
                        <a:buClrTx/>
                        <a:buSzTx/>
                        <a:buFontTx/>
                        <a:buNone/>
                        <a:tabLst/>
                      </a:pPr>
                      <a:r>
                        <a:rPr kumimoji="0" lang="en-US" sz="14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≤7.5% (on metformin &lt;3 months)</a:t>
                      </a:r>
                    </a:p>
                    <a:p>
                      <a:pPr marL="0" marR="0" lvl="0" indent="0" algn="ctr" defTabSz="457200" rtl="0" eaLnBrk="1" fontAlgn="base" latinLnBrk="0" hangingPunct="1">
                        <a:lnSpc>
                          <a:spcPts val="1700"/>
                        </a:lnSpc>
                        <a:spcBef>
                          <a:spcPct val="0"/>
                        </a:spcBef>
                        <a:spcAft>
                          <a:spcPct val="0"/>
                        </a:spcAft>
                        <a:buClrTx/>
                        <a:buSzTx/>
                        <a:buFontTx/>
                        <a:buNone/>
                        <a:tabLst/>
                      </a:pPr>
                      <a:r>
                        <a:rPr kumimoji="0" lang="en-US" sz="1400" b="0"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rPr>
                        <a:t>≤7.0% (on metformin 3-6 months)</a:t>
                      </a:r>
                    </a:p>
                  </a:txBody>
                  <a:tcPr marL="45720" marR="45720" anchor="ctr" horzOverflow="overflow"/>
                </a:tc>
                <a:extLst>
                  <a:ext uri="{0D108BD9-81ED-4DB2-BD59-A6C34878D82A}">
                    <a16:rowId xmlns:a16="http://schemas.microsoft.com/office/drawing/2014/main" xmlns="" val="10003"/>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xmlns="" val="2952355415"/>
              </p:ext>
            </p:extLst>
          </p:nvPr>
        </p:nvGraphicFramePr>
        <p:xfrm>
          <a:off x="5257800" y="1047750"/>
          <a:ext cx="3850640" cy="3785964"/>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717040">
                  <a:extLst>
                    <a:ext uri="{9D8B030D-6E8A-4147-A177-3AD203B41FA5}">
                      <a16:colId xmlns:a16="http://schemas.microsoft.com/office/drawing/2014/main" xmlns="" val="20001"/>
                    </a:ext>
                  </a:extLst>
                </a:gridCol>
              </a:tblGrid>
              <a:tr h="548328">
                <a:tc>
                  <a:txBody>
                    <a:bodyPr/>
                    <a:lstStyle/>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Adult  </a:t>
                      </a:r>
                    </a:p>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Medication</a:t>
                      </a:r>
                    </a:p>
                  </a:txBody>
                  <a:tcPr marL="0" marR="0" marT="0" marB="0" anchor="ctr" horzOverflow="overflow">
                    <a:solidFill>
                      <a:schemeClr val="tx2">
                        <a:lumMod val="75000"/>
                      </a:schemeClr>
                    </a:solidFill>
                  </a:tcPr>
                </a:tc>
                <a:tc>
                  <a:txBody>
                    <a:bodyPr/>
                    <a:lstStyle/>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Adult </a:t>
                      </a:r>
                    </a:p>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Surgery</a:t>
                      </a:r>
                    </a:p>
                  </a:txBody>
                  <a:tcPr marL="0" marR="0" marT="0" marB="0" anchor="ctr" horzOverflow="overflow">
                    <a:solidFill>
                      <a:schemeClr val="tx2">
                        <a:lumMod val="75000"/>
                      </a:schemeClr>
                    </a:solidFill>
                  </a:tcPr>
                </a:tc>
                <a:extLst>
                  <a:ext uri="{0D108BD9-81ED-4DB2-BD59-A6C34878D82A}">
                    <a16:rowId xmlns:a16="http://schemas.microsoft.com/office/drawing/2014/main" xmlns="" val="10000"/>
                  </a:ext>
                </a:extLst>
              </a:tr>
              <a:tr h="309942">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20-65 </a:t>
                      </a:r>
                    </a:p>
                  </a:txBody>
                  <a:tcPr marL="45720" marR="45720" anchor="ctr" horzOverflow="overflow"/>
                </a:tc>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22-65</a:t>
                      </a:r>
                    </a:p>
                  </a:txBody>
                  <a:tcPr marL="0" marR="0" marT="0" marB="0" anchor="ctr" horzOverflow="overflow"/>
                </a:tc>
                <a:extLst>
                  <a:ext uri="{0D108BD9-81ED-4DB2-BD59-A6C34878D82A}">
                    <a16:rowId xmlns:a16="http://schemas.microsoft.com/office/drawing/2014/main" xmlns="" val="10004"/>
                  </a:ext>
                </a:extLst>
              </a:tr>
              <a:tr h="309942">
                <a:tc gridSpan="2">
                  <a:txBody>
                    <a:bodyPr/>
                    <a:lstStyle/>
                    <a:p>
                      <a:pPr marL="0" marR="0" lvl="0" indent="0" algn="ctr" defTabSz="457189" rtl="0" eaLnBrk="1" fontAlgn="base" latinLnBrk="0" hangingPunct="1">
                        <a:lnSpc>
                          <a:spcPts val="1700"/>
                        </a:lnSpc>
                        <a:spcBef>
                          <a:spcPct val="0"/>
                        </a:spcBef>
                        <a:spcAft>
                          <a:spcPct val="0"/>
                        </a:spcAft>
                        <a:buClrTx/>
                        <a:buSzTx/>
                        <a:buFontTx/>
                        <a:buNone/>
                        <a:tabLst/>
                      </a:pPr>
                      <a:endPar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45720" marR="45720" anchor="ctr" horzOverflow="overflow"/>
                </a:tc>
                <a:tc hMerge="1">
                  <a:txBody>
                    <a:bodyPr/>
                    <a:lstStyle/>
                    <a:p>
                      <a:endParaRPr lang="en-US"/>
                    </a:p>
                  </a:txBody>
                  <a:tcPr/>
                </a:tc>
                <a:extLst>
                  <a:ext uri="{0D108BD9-81ED-4DB2-BD59-A6C34878D82A}">
                    <a16:rowId xmlns:a16="http://schemas.microsoft.com/office/drawing/2014/main" xmlns="" val="10005"/>
                  </a:ext>
                </a:extLst>
              </a:tr>
              <a:tr h="307166">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25-50 kg/m</a:t>
                      </a:r>
                      <a:r>
                        <a:rPr kumimoji="0" lang="en-US" sz="1600" b="0" i="0" u="none" strike="noStrike" kern="1200" cap="none" normalizeH="0" baseline="30000" dirty="0">
                          <a:ln>
                            <a:noFill/>
                          </a:ln>
                          <a:solidFill>
                            <a:schemeClr val="tx2">
                              <a:lumMod val="75000"/>
                            </a:schemeClr>
                          </a:solidFill>
                          <a:effectLst/>
                          <a:latin typeface="Helvetica" pitchFamily="34" charset="0"/>
                          <a:ea typeface="Tahoma" pitchFamily="34" charset="0"/>
                          <a:cs typeface="Helvetica" pitchFamily="34" charset="0"/>
                        </a:rPr>
                        <a:t>2</a:t>
                      </a:r>
                    </a:p>
                  </a:txBody>
                  <a:tcPr marL="45720" marR="45720" anchor="ctr" horzOverflow="overflow"/>
                </a:tc>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30-40 kg/m</a:t>
                      </a:r>
                      <a:r>
                        <a:rPr kumimoji="0" lang="en-US" sz="1600" b="0" i="0" u="none" strike="noStrike" kern="1200" cap="none" normalizeH="0" baseline="30000" dirty="0">
                          <a:ln>
                            <a:noFill/>
                          </a:ln>
                          <a:solidFill>
                            <a:schemeClr val="tx2">
                              <a:lumMod val="75000"/>
                            </a:schemeClr>
                          </a:solidFill>
                          <a:effectLst/>
                          <a:latin typeface="Helvetica" pitchFamily="34" charset="0"/>
                          <a:ea typeface="Tahoma" pitchFamily="34" charset="0"/>
                          <a:cs typeface="Helvetica" pitchFamily="34" charset="0"/>
                        </a:rPr>
                        <a:t>2</a:t>
                      </a:r>
                    </a:p>
                  </a:txBody>
                  <a:tcPr marL="0" marR="0" marT="0" marB="0" anchor="ctr" horzOverflow="overflow"/>
                </a:tc>
                <a:extLst>
                  <a:ext uri="{0D108BD9-81ED-4DB2-BD59-A6C34878D82A}">
                    <a16:rowId xmlns:a16="http://schemas.microsoft.com/office/drawing/2014/main" xmlns="" val="10006"/>
                  </a:ext>
                </a:extLst>
              </a:tr>
              <a:tr h="307166">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95-125 mg/dL</a:t>
                      </a:r>
                    </a:p>
                  </a:txBody>
                  <a:tcPr marL="45720" marR="45720" anchor="ctr" horzOverflow="overflow"/>
                </a:tc>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≥90 mg/dL</a:t>
                      </a:r>
                    </a:p>
                  </a:txBody>
                  <a:tcPr marL="0" marR="0" marT="0" marB="0" anchor="ctr" horzOverflow="overflow"/>
                </a:tc>
                <a:extLst>
                  <a:ext uri="{0D108BD9-81ED-4DB2-BD59-A6C34878D82A}">
                    <a16:rowId xmlns:a16="http://schemas.microsoft.com/office/drawing/2014/main" xmlns="" val="10001"/>
                  </a:ext>
                </a:extLst>
              </a:tr>
              <a:tr h="353762">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≥140 mg/dL</a:t>
                      </a:r>
                    </a:p>
                  </a:txBody>
                  <a:tcPr marL="45720" marR="45720" anchor="ctr" horzOverflow="overflow"/>
                </a:tc>
                <a:tc>
                  <a:txBody>
                    <a:bodyPr/>
                    <a:lstStyle/>
                    <a:p>
                      <a:pPr marL="0" marR="0" lvl="0" indent="0" algn="ctr" defTabSz="457189"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≥140 mg/dL</a:t>
                      </a:r>
                    </a:p>
                  </a:txBody>
                  <a:tcPr marL="0" marR="0" marT="0" marB="0" anchor="ctr" horzOverflow="overflow"/>
                </a:tc>
                <a:extLst>
                  <a:ext uri="{0D108BD9-81ED-4DB2-BD59-A6C34878D82A}">
                    <a16:rowId xmlns:a16="http://schemas.microsoft.com/office/drawing/2014/main" xmlns="" val="10002"/>
                  </a:ext>
                </a:extLst>
              </a:tr>
              <a:tr h="355376">
                <a:tc gridSpan="2">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&lt;1 year</a:t>
                      </a:r>
                    </a:p>
                  </a:txBody>
                  <a:tcPr marL="45720" marR="45720" anchor="ctr" horzOverflow="overflow"/>
                </a:tc>
                <a:tc hMerge="1">
                  <a:txBody>
                    <a:bodyPr/>
                    <a:lstStyle/>
                    <a:p>
                      <a:pPr marL="0" marR="0" lvl="0" indent="0" algn="ctr" defTabSz="457200" rtl="0" eaLnBrk="1" fontAlgn="base" latinLnBrk="0" hangingPunct="1">
                        <a:lnSpc>
                          <a:spcPts val="1700"/>
                        </a:lnSpc>
                        <a:spcBef>
                          <a:spcPct val="0"/>
                        </a:spcBef>
                        <a:spcAft>
                          <a:spcPct val="0"/>
                        </a:spcAft>
                        <a:buClrTx/>
                        <a:buSzTx/>
                        <a:buFontTx/>
                        <a:buNone/>
                        <a:tabLst/>
                      </a:pPr>
                      <a:endParaRPr kumimoji="0" lang="en-US" sz="1600" b="1" i="0" u="none" strike="noStrike"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0" marR="0" marT="0" marB="0" anchor="ctr" horzOverflow="overflow"/>
                </a:tc>
                <a:extLst>
                  <a:ext uri="{0D108BD9-81ED-4DB2-BD59-A6C34878D82A}">
                    <a16:rowId xmlns:a16="http://schemas.microsoft.com/office/drawing/2014/main" xmlns="" val="10007"/>
                  </a:ext>
                </a:extLst>
              </a:tr>
              <a:tr h="519396">
                <a:tc gridSpan="2">
                  <a:txBody>
                    <a:bodyPr/>
                    <a:lstStyle/>
                    <a:p>
                      <a:pPr marL="0" marR="0" lvl="0" indent="0" algn="ctr" defTabSz="457200" rtl="0" eaLnBrk="1" fontAlgn="base" latinLnBrk="0" hangingPunct="1">
                        <a:lnSpc>
                          <a:spcPts val="1700"/>
                        </a:lnSpc>
                        <a:spcBef>
                          <a:spcPct val="0"/>
                        </a:spcBef>
                        <a:spcAft>
                          <a:spcPct val="0"/>
                        </a:spcAft>
                        <a:buClrTx/>
                        <a:buSzTx/>
                        <a:buFontTx/>
                        <a:buNone/>
                        <a:tabLst/>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Naïve</a:t>
                      </a:r>
                    </a:p>
                  </a:txBody>
                  <a:tcPr marL="45720" marR="45720" anchor="ctr" horzOverflow="overflow"/>
                </a:tc>
                <a:tc hMerge="1">
                  <a:txBody>
                    <a:bodyPr/>
                    <a:lstStyle/>
                    <a:p>
                      <a:endParaRPr lang="en-US" dirty="0"/>
                    </a:p>
                  </a:txBody>
                  <a:tcPr/>
                </a:tc>
                <a:extLst>
                  <a:ext uri="{0D108BD9-81ED-4DB2-BD59-A6C34878D82A}">
                    <a16:rowId xmlns:a16="http://schemas.microsoft.com/office/drawing/2014/main" xmlns="" val="10008"/>
                  </a:ext>
                </a:extLst>
              </a:tr>
              <a:tr h="774538">
                <a:tc gridSpan="2">
                  <a:txBody>
                    <a:bodyPr/>
                    <a:lstStyle/>
                    <a:p>
                      <a:pPr algn="ctr">
                        <a:lnSpc>
                          <a:spcPts val="1700"/>
                        </a:lnSpc>
                      </a:pPr>
                      <a:r>
                        <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rPr>
                        <a:t>≤7.0% </a:t>
                      </a:r>
                    </a:p>
                    <a:p>
                      <a:pPr algn="ctr">
                        <a:lnSpc>
                          <a:spcPts val="1700"/>
                        </a:lnSpc>
                      </a:pPr>
                      <a:endPar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p>
                      <a:pPr algn="ctr">
                        <a:lnSpc>
                          <a:spcPts val="1700"/>
                        </a:lnSpc>
                      </a:pPr>
                      <a:endParaRPr kumimoji="0" lang="en-US" sz="1600" b="0" i="0" u="none" strike="noStrike" kern="1200" cap="none" normalizeH="0" baseline="0" dirty="0">
                        <a:ln>
                          <a:noFill/>
                        </a:ln>
                        <a:solidFill>
                          <a:schemeClr val="tx2">
                            <a:lumMod val="75000"/>
                          </a:schemeClr>
                        </a:solidFill>
                        <a:effectLst/>
                        <a:latin typeface="Helvetica" pitchFamily="34" charset="0"/>
                        <a:ea typeface="Tahoma" pitchFamily="34" charset="0"/>
                        <a:cs typeface="Helvetica" pitchFamily="34" charset="0"/>
                      </a:endParaRPr>
                    </a:p>
                  </a:txBody>
                  <a:tcPr marL="45720" marR="45720" anchor="ctr" horzOverflow="overflow"/>
                </a:tc>
                <a:tc h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pic>
        <p:nvPicPr>
          <p:cNvPr id="9" name="Picture 3" descr="R:\Administrative\Letterhead, signatures\RISE_Logo_Large.p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8077200" y="4552950"/>
            <a:ext cx="880533" cy="495300"/>
          </a:xfrm>
          <a:prstGeom prst="rect">
            <a:avLst/>
          </a:prstGeom>
          <a:noFill/>
        </p:spPr>
      </p:pic>
      <p:graphicFrame>
        <p:nvGraphicFramePr>
          <p:cNvPr id="8" name="Table 7"/>
          <p:cNvGraphicFramePr>
            <a:graphicFrameLocks noGrp="1"/>
          </p:cNvGraphicFramePr>
          <p:nvPr/>
        </p:nvGraphicFramePr>
        <p:xfrm>
          <a:off x="5257800" y="1047750"/>
          <a:ext cx="3850640" cy="54832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717040">
                  <a:extLst>
                    <a:ext uri="{9D8B030D-6E8A-4147-A177-3AD203B41FA5}">
                      <a16:colId xmlns:a16="http://schemas.microsoft.com/office/drawing/2014/main" xmlns="" val="20001"/>
                    </a:ext>
                  </a:extLst>
                </a:gridCol>
              </a:tblGrid>
              <a:tr h="548328">
                <a:tc>
                  <a:txBody>
                    <a:bodyPr/>
                    <a:lstStyle/>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Adult  </a:t>
                      </a:r>
                    </a:p>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Medication</a:t>
                      </a:r>
                    </a:p>
                  </a:txBody>
                  <a:tcPr marL="0" marR="0" marT="0" marB="0" anchor="ctr" horzOverflow="overflow">
                    <a:solidFill>
                      <a:schemeClr val="tx2">
                        <a:lumMod val="75000"/>
                      </a:schemeClr>
                    </a:solidFill>
                  </a:tcPr>
                </a:tc>
                <a:tc>
                  <a:txBody>
                    <a:bodyPr/>
                    <a:lstStyle/>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Adult </a:t>
                      </a:r>
                    </a:p>
                    <a:p>
                      <a:pPr marL="0" marR="0" lvl="0" indent="0" algn="ctr" defTabSz="455613" rtl="0" eaLnBrk="1" fontAlgn="base" latinLnBrk="0" hangingPunct="1">
                        <a:lnSpc>
                          <a:spcPts val="2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Helvetica" charset="0"/>
                          <a:ea typeface="ＭＳ Ｐゴシック" charset="0"/>
                          <a:cs typeface="ＭＳ Ｐゴシック" charset="0"/>
                        </a:rPr>
                        <a:t>Surgery</a:t>
                      </a:r>
                    </a:p>
                  </a:txBody>
                  <a:tcPr marL="0" marR="0" marT="0" marB="0" anchor="ctr" horzOverflow="overflow">
                    <a:solidFill>
                      <a:schemeClr val="tx2">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0214181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38"/>
            <a:ext cx="8229600" cy="857250"/>
          </a:xfrm>
        </p:spPr>
        <p:txBody>
          <a:bodyPr>
            <a:normAutofit/>
          </a:bodyPr>
          <a:lstStyle/>
          <a:p>
            <a:r>
              <a:rPr lang="en-US" sz="3600" dirty="0"/>
              <a:t>Randomized Study Interventions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xmlns="" val="1318557282"/>
              </p:ext>
            </p:extLst>
          </p:nvPr>
        </p:nvGraphicFramePr>
        <p:xfrm>
          <a:off x="76224" y="1276354"/>
          <a:ext cx="8915399" cy="3244550"/>
        </p:xfrm>
        <a:graphic>
          <a:graphicData uri="http://schemas.openxmlformats.org/drawingml/2006/table">
            <a:tbl>
              <a:tblPr firstRow="1" bandRow="1">
                <a:tableStyleId>{5C22544A-7EE6-4342-B048-85BDC9FD1C3A}</a:tableStyleId>
              </a:tblPr>
              <a:tblGrid>
                <a:gridCol w="3016623">
                  <a:extLst>
                    <a:ext uri="{9D8B030D-6E8A-4147-A177-3AD203B41FA5}">
                      <a16:colId xmlns:a16="http://schemas.microsoft.com/office/drawing/2014/main" xmlns="" val="20000"/>
                    </a:ext>
                  </a:extLst>
                </a:gridCol>
                <a:gridCol w="2926973">
                  <a:extLst>
                    <a:ext uri="{9D8B030D-6E8A-4147-A177-3AD203B41FA5}">
                      <a16:colId xmlns:a16="http://schemas.microsoft.com/office/drawing/2014/main" xmlns="" val="20001"/>
                    </a:ext>
                  </a:extLst>
                </a:gridCol>
                <a:gridCol w="2971803">
                  <a:extLst>
                    <a:ext uri="{9D8B030D-6E8A-4147-A177-3AD203B41FA5}">
                      <a16:colId xmlns:a16="http://schemas.microsoft.com/office/drawing/2014/main" xmlns="" val="20002"/>
                    </a:ext>
                  </a:extLst>
                </a:gridCol>
              </a:tblGrid>
              <a:tr h="685800">
                <a:tc>
                  <a:txBody>
                    <a:bodyPr/>
                    <a:lstStyle/>
                    <a:p>
                      <a:r>
                        <a:rPr lang="en-US" sz="2000" u="sng" dirty="0">
                          <a:solidFill>
                            <a:schemeClr val="tx2">
                              <a:lumMod val="75000"/>
                            </a:schemeClr>
                          </a:solidFill>
                          <a:latin typeface="Helvetica" pitchFamily="34" charset="0"/>
                          <a:cs typeface="Helvetica" pitchFamily="34" charset="0"/>
                        </a:rPr>
                        <a:t>Pediatric Medication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u="sng" dirty="0">
                          <a:solidFill>
                            <a:schemeClr val="tx2">
                              <a:lumMod val="75000"/>
                            </a:schemeClr>
                          </a:solidFill>
                          <a:latin typeface="Helvetica" pitchFamily="34" charset="0"/>
                          <a:cs typeface="Helvetica" pitchFamily="34" charset="0"/>
                        </a:rPr>
                        <a:t>Adult Medication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sng" dirty="0">
                          <a:solidFill>
                            <a:schemeClr val="tx2">
                              <a:lumMod val="75000"/>
                            </a:schemeClr>
                          </a:solidFill>
                          <a:latin typeface="Helvetica" pitchFamily="34" charset="0"/>
                          <a:cs typeface="Helvetica" pitchFamily="34" charset="0"/>
                        </a:rPr>
                        <a:t>Adult Surgery</a:t>
                      </a:r>
                    </a:p>
                  </a:txBody>
                  <a:tcPr marR="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93575">
                <a:tc>
                  <a:txBody>
                    <a:bodyPr/>
                    <a:lstStyle/>
                    <a:p>
                      <a:r>
                        <a:rPr lang="en-US" sz="2000" dirty="0">
                          <a:solidFill>
                            <a:schemeClr val="tx2">
                              <a:lumMod val="75000"/>
                            </a:schemeClr>
                          </a:solidFill>
                          <a:latin typeface="Helvetica" pitchFamily="34" charset="0"/>
                          <a:cs typeface="Helvetica" pitchFamily="34" charset="0"/>
                        </a:rPr>
                        <a:t>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C090"/>
                    </a:solidFill>
                  </a:tcPr>
                </a:tc>
                <a:tc>
                  <a:txBody>
                    <a:bodyPr/>
                    <a:lstStyle/>
                    <a:p>
                      <a:r>
                        <a:rPr lang="en-US" sz="2000" dirty="0" err="1">
                          <a:solidFill>
                            <a:schemeClr val="tx2">
                              <a:lumMod val="75000"/>
                            </a:schemeClr>
                          </a:solidFill>
                          <a:latin typeface="Helvetica" pitchFamily="34" charset="0"/>
                          <a:cs typeface="Helvetica" pitchFamily="34" charset="0"/>
                        </a:rPr>
                        <a:t>Metformin</a:t>
                      </a:r>
                      <a:r>
                        <a:rPr lang="en-US" sz="2000" dirty="0">
                          <a:solidFill>
                            <a:schemeClr val="tx2">
                              <a:lumMod val="75000"/>
                            </a:schemeClr>
                          </a:solidFill>
                          <a:latin typeface="Helvetica" pitchFamily="34" charset="0"/>
                          <a:cs typeface="Helvetica" pitchFamily="34" charset="0"/>
                        </a:rPr>
                        <a:t> (blinded)</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C090"/>
                    </a:solidFill>
                  </a:tcPr>
                </a:tc>
                <a:tc>
                  <a:txBody>
                    <a:bodyPr/>
                    <a:lstStyle/>
                    <a:p>
                      <a:r>
                        <a:rPr lang="en-US" sz="2000" dirty="0">
                          <a:solidFill>
                            <a:schemeClr val="tx2">
                              <a:lumMod val="75000"/>
                            </a:schemeClr>
                          </a:solidFill>
                          <a:latin typeface="Helvetica" pitchFamily="34" charset="0"/>
                          <a:cs typeface="Helvetica" pitchFamily="34" charset="0"/>
                        </a:rPr>
                        <a:t>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C090"/>
                    </a:solidFill>
                  </a:tcPr>
                </a:tc>
                <a:extLst>
                  <a:ext uri="{0D108BD9-81ED-4DB2-BD59-A6C34878D82A}">
                    <a16:rowId xmlns:a16="http://schemas.microsoft.com/office/drawing/2014/main" xmlns="" val="10001"/>
                  </a:ext>
                </a:extLst>
              </a:tr>
              <a:tr h="685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lumMod val="75000"/>
                            </a:schemeClr>
                          </a:solidFill>
                          <a:latin typeface="Helvetica" pitchFamily="34" charset="0"/>
                          <a:cs typeface="Helvetica" pitchFamily="34" charset="0"/>
                        </a:rPr>
                        <a:t>Glargine</a:t>
                      </a:r>
                      <a:r>
                        <a:rPr lang="en-US" sz="2000" baseline="0" dirty="0">
                          <a:solidFill>
                            <a:schemeClr val="tx2">
                              <a:lumMod val="75000"/>
                            </a:schemeClr>
                          </a:solidFill>
                          <a:latin typeface="Helvetica" pitchFamily="34" charset="0"/>
                          <a:cs typeface="Helvetica" pitchFamily="34" charset="0"/>
                        </a:rPr>
                        <a:t> </a:t>
                      </a:r>
                      <a:r>
                        <a:rPr lang="en-US" sz="2000" baseline="0" dirty="0">
                          <a:solidFill>
                            <a:schemeClr val="tx2">
                              <a:lumMod val="75000"/>
                            </a:schemeClr>
                          </a:solidFill>
                          <a:latin typeface="Helvetica" pitchFamily="34" charset="0"/>
                          <a:cs typeface="Helvetica" pitchFamily="34" charset="0"/>
                          <a:sym typeface="Wingdings" pitchFamily="2" charset="2"/>
                        </a:rPr>
                        <a:t> M</a:t>
                      </a:r>
                      <a:r>
                        <a:rPr lang="en-US" sz="2000" baseline="0" dirty="0">
                          <a:solidFill>
                            <a:schemeClr val="tx2">
                              <a:lumMod val="75000"/>
                            </a:schemeClr>
                          </a:solidFill>
                          <a:latin typeface="Helvetica" pitchFamily="34" charset="0"/>
                          <a:cs typeface="Helvetica" pitchFamily="34" charset="0"/>
                        </a:rPr>
                        <a:t>etformin</a:t>
                      </a:r>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2">
                              <a:lumMod val="75000"/>
                            </a:schemeClr>
                          </a:solidFill>
                          <a:latin typeface="Helvetica" pitchFamily="34" charset="0"/>
                          <a:cs typeface="Helvetica" pitchFamily="34" charset="0"/>
                        </a:rPr>
                        <a:t>Glargine</a:t>
                      </a:r>
                      <a:r>
                        <a:rPr lang="en-US" sz="2000" baseline="0" dirty="0">
                          <a:solidFill>
                            <a:schemeClr val="tx2">
                              <a:lumMod val="75000"/>
                            </a:schemeClr>
                          </a:solidFill>
                          <a:latin typeface="Helvetica" pitchFamily="34" charset="0"/>
                          <a:cs typeface="Helvetica" pitchFamily="34" charset="0"/>
                        </a:rPr>
                        <a:t> </a:t>
                      </a:r>
                      <a:r>
                        <a:rPr lang="en-US" sz="2000" baseline="0" dirty="0">
                          <a:solidFill>
                            <a:schemeClr val="tx2">
                              <a:lumMod val="75000"/>
                            </a:schemeClr>
                          </a:solidFill>
                          <a:latin typeface="Helvetica" pitchFamily="34" charset="0"/>
                          <a:cs typeface="Helvetica" pitchFamily="34" charset="0"/>
                          <a:sym typeface="Wingdings" pitchFamily="2" charset="2"/>
                        </a:rPr>
                        <a:t></a:t>
                      </a:r>
                      <a:r>
                        <a:rPr lang="en-US" sz="2000" baseline="0" dirty="0">
                          <a:solidFill>
                            <a:schemeClr val="tx2">
                              <a:lumMod val="75000"/>
                            </a:schemeClr>
                          </a:solidFill>
                          <a:latin typeface="Helvetica" pitchFamily="34" charset="0"/>
                          <a:cs typeface="Helvetica" pitchFamily="34" charset="0"/>
                        </a:rPr>
                        <a:t> Metformin</a:t>
                      </a:r>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2">
                              <a:lumMod val="75000"/>
                            </a:schemeClr>
                          </a:solidFill>
                          <a:latin typeface="Helvetica" pitchFamily="34" charset="0"/>
                          <a:cs typeface="Helvetica" pitchFamily="34" charset="0"/>
                        </a:rPr>
                        <a:t>Laparoscopic banding</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85800">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2">
                              <a:lumMod val="75000"/>
                            </a:schemeClr>
                          </a:solidFill>
                          <a:latin typeface="Helvetica" pitchFamily="34" charset="0"/>
                          <a:cs typeface="Helvetica" pitchFamily="34" charset="0"/>
                        </a:rPr>
                        <a:t>Liraglutide + Metformin</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3575">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lumMod val="75000"/>
                            </a:schemeClr>
                          </a:solidFill>
                          <a:latin typeface="Helvetica" pitchFamily="34" charset="0"/>
                          <a:cs typeface="Helvetica" pitchFamily="34" charset="0"/>
                        </a:rPr>
                        <a:t>Placebo (blinded)</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2">
                            <a:lumMod val="75000"/>
                          </a:schemeClr>
                        </a:solidFill>
                        <a:latin typeface="Helvetica" pitchFamily="34" charset="0"/>
                        <a:cs typeface="Helvetica" pitchFamily="34" charset="0"/>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42884" y="4826943"/>
            <a:ext cx="3076483" cy="230832"/>
          </a:xfrm>
          <a:prstGeom prst="rect">
            <a:avLst/>
          </a:prstGeom>
          <a:noFill/>
        </p:spPr>
        <p:txBody>
          <a:bodyPr wrap="none" rtlCol="0">
            <a:spAutoFit/>
          </a:bodyPr>
          <a:lstStyle/>
          <a:p>
            <a:r>
              <a:rPr lang="en-US" sz="900" dirty="0">
                <a:solidFill>
                  <a:srgbClr val="1F497D">
                    <a:lumMod val="75000"/>
                  </a:srgbClr>
                </a:solidFill>
                <a:latin typeface="Helvetica"/>
                <a:cs typeface="Helvetica"/>
              </a:rPr>
              <a:t>The RISE Consortium: Diabetes Care 37:780-788; 2014 </a:t>
            </a:r>
          </a:p>
        </p:txBody>
      </p:sp>
    </p:spTree>
    <p:extLst>
      <p:ext uri="{BB962C8B-B14F-4D97-AF65-F5344CB8AC3E}">
        <p14:creationId xmlns:p14="http://schemas.microsoft.com/office/powerpoint/2010/main" xmlns="" val="1026652267"/>
      </p:ext>
    </p:extLst>
  </p:cSld>
  <p:clrMapOvr>
    <a:masterClrMapping/>
  </p:clrMapOvr>
  <p:transition>
    <p:fade/>
  </p:transition>
</p:sld>
</file>

<file path=ppt/theme/theme1.xml><?xml version="1.0" encoding="utf-8"?>
<a:theme xmlns:a="http://schemas.openxmlformats.org/drawingml/2006/main" name="1_Office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ptF3F1.tmp">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4_Office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7061</TotalTime>
  <Words>4557</Words>
  <Application>Microsoft Office PowerPoint</Application>
  <PresentationFormat>On-screen Show (16:9)</PresentationFormat>
  <Paragraphs>731</Paragraphs>
  <Slides>64</Slides>
  <Notes>50</Notes>
  <HiddenSlides>0</HiddenSlides>
  <MMClips>0</MMClips>
  <ScaleCrop>false</ScaleCrop>
  <HeadingPairs>
    <vt:vector size="4" baseType="variant">
      <vt:variant>
        <vt:lpstr>Theme</vt:lpstr>
      </vt:variant>
      <vt:variant>
        <vt:i4>8</vt:i4>
      </vt:variant>
      <vt:variant>
        <vt:lpstr>Slide Titles</vt:lpstr>
      </vt:variant>
      <vt:variant>
        <vt:i4>64</vt:i4>
      </vt:variant>
    </vt:vector>
  </HeadingPairs>
  <TitlesOfParts>
    <vt:vector size="72" baseType="lpstr">
      <vt:lpstr>1_Office Theme</vt:lpstr>
      <vt:lpstr>3_Office Theme</vt:lpstr>
      <vt:lpstr>4_Office Theme</vt:lpstr>
      <vt:lpstr>10_Office Theme</vt:lpstr>
      <vt:lpstr>1_pptF3F1.tmp</vt:lpstr>
      <vt:lpstr>13_Office Theme</vt:lpstr>
      <vt:lpstr>14_Office Theme</vt:lpstr>
      <vt:lpstr>5_Office Theme</vt:lpstr>
      <vt:lpstr>Restoring Insulin Secretion Study</vt:lpstr>
      <vt:lpstr>Is it possible to intervene aggressively to prevent the loss of β-cell function?</vt:lpstr>
      <vt:lpstr>Slide 3</vt:lpstr>
      <vt:lpstr>Restoring Insulin Secretion (RISE) Studies</vt:lpstr>
      <vt:lpstr>Restoring Insulin Secretion (RISE) Studies</vt:lpstr>
      <vt:lpstr>RISE Primary Questions</vt:lpstr>
      <vt:lpstr>Co-Primary Outcomes</vt:lpstr>
      <vt:lpstr>Inclusion Criteria</vt:lpstr>
      <vt:lpstr>Randomized Study Interventions</vt:lpstr>
      <vt:lpstr>Randomized Study Interventions</vt:lpstr>
      <vt:lpstr>Medication Study Protocols: Study Phases and Key Time Points</vt:lpstr>
      <vt:lpstr>Adult Surgery Protocol: Study Phases and Key Time Points</vt:lpstr>
      <vt:lpstr>Timing of Metabolic Testing: Comparisons Between Protocols</vt:lpstr>
      <vt:lpstr>Power and Sample Size Considerations</vt:lpstr>
      <vt:lpstr>Sample Size</vt:lpstr>
      <vt:lpstr>Slide 16</vt:lpstr>
      <vt:lpstr>Objective</vt:lpstr>
      <vt:lpstr>Two-step Hyperglycemic Clamp Protocol</vt:lpstr>
      <vt:lpstr>Clamp-Glucose and C-Peptide Profiles  in Youth vs. Adults</vt:lpstr>
      <vt:lpstr>C-Peptide Responses in Youth vs. Adults </vt:lpstr>
      <vt:lpstr>Relationship of Insulin Sensitivity with the Acute  C-peptide Response to Glucose in Youth and Adults</vt:lpstr>
      <vt:lpstr>Relationship of Insulin Sensitivity with Steady-State C-peptide in Youth and Adults</vt:lpstr>
      <vt:lpstr>Relationship of Insulin Sensitivity with the Acute  C-peptide Response to Arginine in Youth and Adults</vt:lpstr>
      <vt:lpstr> OGTT Glucose, C-peptide and  Insulin Profiles in Youth vs. Adults</vt:lpstr>
      <vt:lpstr>OGTT-Derived Measurements</vt:lpstr>
      <vt:lpstr>OGTT-Derived Insulin Sensitivity and Early  C-peptide Response in Youth vs. Adults </vt:lpstr>
      <vt:lpstr>Relationship of 1/Fasting Insulin and  Early C-peptide Response in Youth and Adults</vt:lpstr>
      <vt:lpstr>Summary: Youth vs. Adults</vt:lpstr>
      <vt:lpstr>Conclusions</vt:lpstr>
      <vt:lpstr>Slide 30</vt:lpstr>
      <vt:lpstr>RISE Pediatric Medication Study Question</vt:lpstr>
      <vt:lpstr>Rationale for Use of Metformin</vt:lpstr>
      <vt:lpstr>Study Interventions</vt:lpstr>
      <vt:lpstr>Inclusion Criteria</vt:lpstr>
      <vt:lpstr>Baseline Characteristics</vt:lpstr>
      <vt:lpstr>Baseline Characteristics</vt:lpstr>
      <vt:lpstr>Baseline Glucose, C-peptide and Insulin Profiles</vt:lpstr>
      <vt:lpstr>Baseline Hyperglycemic Clamp Results: Insulin Sensitivity (M/I)</vt:lpstr>
      <vt:lpstr>Baseline Hyperglycemic Clamp Results:  β-cell Response Measures</vt:lpstr>
      <vt:lpstr>Summary</vt:lpstr>
      <vt:lpstr>Slide 41</vt:lpstr>
      <vt:lpstr>Pediatric Medication Study Protocol: Study Phases and Key Time Points</vt:lpstr>
      <vt:lpstr>CONSORT Diagram</vt:lpstr>
      <vt:lpstr>RISE Pediatric Medication Study Treatment Arms</vt:lpstr>
      <vt:lpstr>Medication Adherence</vt:lpstr>
      <vt:lpstr>Glargine Titration</vt:lpstr>
      <vt:lpstr>Two-step Hyperglycemic Clamp Protocol</vt:lpstr>
      <vt:lpstr>Achieved Glucose Concentrations During Hyperglycemic Clamps</vt:lpstr>
      <vt:lpstr>C-peptide Concentrations  During Hyperglycemic Clamps</vt:lpstr>
      <vt:lpstr>Secondary Outcome</vt:lpstr>
      <vt:lpstr>Potential Changes in β-cell Responses and Insulin Sensitivity with Interventions</vt:lpstr>
      <vt:lpstr>Primary β -cell Function Outcome: Steady-State C-peptide Paired with Insulin Sensitivity</vt:lpstr>
      <vt:lpstr>Primary β-cell Function Outcome:  ACPRmax Paired with Insulin Sensitivity</vt:lpstr>
      <vt:lpstr>Secondary β-cell Function Outcome:  ACPRg Paired with Insulin Sensitivity</vt:lpstr>
      <vt:lpstr>What about the Subset of Youth with  Impaired Glucose Tolerance?</vt:lpstr>
      <vt:lpstr>Steady-State C-peptide Paired with Insulin Sensitivity in Participants with IGT at Baseline</vt:lpstr>
      <vt:lpstr>ACPRmax Paired with Insulin Sensitivity in Participants with IGT at Baseline</vt:lpstr>
      <vt:lpstr>Summary</vt:lpstr>
      <vt:lpstr>Slide 59</vt:lpstr>
      <vt:lpstr>Adverse Glycemic Outcomes </vt:lpstr>
      <vt:lpstr>Targeted Adverse Events</vt:lpstr>
      <vt:lpstr>Serious Adverse Events</vt:lpstr>
      <vt:lpstr>Summary</vt:lpstr>
      <vt:lpstr>Thanks</vt:lpstr>
    </vt:vector>
  </TitlesOfParts>
  <Company>The George 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Insulin Secretion Study</dc:title>
  <dc:creator>ahogan</dc:creator>
  <cp:lastModifiedBy>ahogan</cp:lastModifiedBy>
  <cp:revision>603</cp:revision>
  <dcterms:created xsi:type="dcterms:W3CDTF">2018-05-18T17:19:16Z</dcterms:created>
  <dcterms:modified xsi:type="dcterms:W3CDTF">2018-10-23T14:09:59Z</dcterms:modified>
</cp:coreProperties>
</file>